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  <p:sldMasterId id="2147483679" r:id="rId5"/>
  </p:sldMasterIdLst>
  <p:notesMasterIdLst>
    <p:notesMasterId r:id="rId89"/>
  </p:notesMasterIdLst>
  <p:sldIdLst>
    <p:sldId id="256" r:id="rId6"/>
    <p:sldId id="273" r:id="rId7"/>
    <p:sldId id="356" r:id="rId8"/>
    <p:sldId id="398" r:id="rId9"/>
    <p:sldId id="400" r:id="rId10"/>
    <p:sldId id="402" r:id="rId11"/>
    <p:sldId id="404" r:id="rId12"/>
    <p:sldId id="406" r:id="rId13"/>
    <p:sldId id="407" r:id="rId14"/>
    <p:sldId id="409" r:id="rId15"/>
    <p:sldId id="415" r:id="rId16"/>
    <p:sldId id="396" r:id="rId17"/>
    <p:sldId id="357" r:id="rId18"/>
    <p:sldId id="358" r:id="rId19"/>
    <p:sldId id="360" r:id="rId20"/>
    <p:sldId id="361" r:id="rId21"/>
    <p:sldId id="362" r:id="rId22"/>
    <p:sldId id="363" r:id="rId23"/>
    <p:sldId id="364" r:id="rId24"/>
    <p:sldId id="351" r:id="rId25"/>
    <p:sldId id="367" r:id="rId26"/>
    <p:sldId id="368" r:id="rId27"/>
    <p:sldId id="369" r:id="rId28"/>
    <p:sldId id="370" r:id="rId29"/>
    <p:sldId id="372" r:id="rId30"/>
    <p:sldId id="373" r:id="rId31"/>
    <p:sldId id="385" r:id="rId32"/>
    <p:sldId id="374" r:id="rId33"/>
    <p:sldId id="375" r:id="rId34"/>
    <p:sldId id="376" r:id="rId35"/>
    <p:sldId id="377" r:id="rId36"/>
    <p:sldId id="378" r:id="rId37"/>
    <p:sldId id="379" r:id="rId38"/>
    <p:sldId id="382" r:id="rId39"/>
    <p:sldId id="383" r:id="rId40"/>
    <p:sldId id="384" r:id="rId41"/>
    <p:sldId id="386" r:id="rId42"/>
    <p:sldId id="387" r:id="rId43"/>
    <p:sldId id="388" r:id="rId44"/>
    <p:sldId id="391" r:id="rId45"/>
    <p:sldId id="389" r:id="rId46"/>
    <p:sldId id="390" r:id="rId47"/>
    <p:sldId id="392" r:id="rId48"/>
    <p:sldId id="393" r:id="rId49"/>
    <p:sldId id="394" r:id="rId50"/>
    <p:sldId id="442" r:id="rId51"/>
    <p:sldId id="443" r:id="rId52"/>
    <p:sldId id="444" r:id="rId53"/>
    <p:sldId id="445" r:id="rId54"/>
    <p:sldId id="446" r:id="rId55"/>
    <p:sldId id="365" r:id="rId56"/>
    <p:sldId id="413" r:id="rId57"/>
    <p:sldId id="416" r:id="rId58"/>
    <p:sldId id="418" r:id="rId59"/>
    <p:sldId id="417" r:id="rId60"/>
    <p:sldId id="419" r:id="rId61"/>
    <p:sldId id="420" r:id="rId62"/>
    <p:sldId id="421" r:id="rId63"/>
    <p:sldId id="422" r:id="rId64"/>
    <p:sldId id="423" r:id="rId65"/>
    <p:sldId id="424" r:id="rId66"/>
    <p:sldId id="425" r:id="rId67"/>
    <p:sldId id="426" r:id="rId68"/>
    <p:sldId id="427" r:id="rId69"/>
    <p:sldId id="429" r:id="rId70"/>
    <p:sldId id="430" r:id="rId71"/>
    <p:sldId id="431" r:id="rId72"/>
    <p:sldId id="432" r:id="rId73"/>
    <p:sldId id="433" r:id="rId74"/>
    <p:sldId id="434" r:id="rId75"/>
    <p:sldId id="435" r:id="rId76"/>
    <p:sldId id="436" r:id="rId77"/>
    <p:sldId id="437" r:id="rId78"/>
    <p:sldId id="438" r:id="rId79"/>
    <p:sldId id="447" r:id="rId80"/>
    <p:sldId id="448" r:id="rId81"/>
    <p:sldId id="449" r:id="rId82"/>
    <p:sldId id="440" r:id="rId83"/>
    <p:sldId id="450" r:id="rId84"/>
    <p:sldId id="451" r:id="rId85"/>
    <p:sldId id="452" r:id="rId86"/>
    <p:sldId id="453" r:id="rId87"/>
    <p:sldId id="410" r:id="rId8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94FB6626-C734-4643-883F-F75FD5E7FF38}">
          <p14:sldIdLst>
            <p14:sldId id="256"/>
            <p14:sldId id="273"/>
            <p14:sldId id="356"/>
            <p14:sldId id="398"/>
            <p14:sldId id="400"/>
            <p14:sldId id="402"/>
            <p14:sldId id="404"/>
            <p14:sldId id="406"/>
            <p14:sldId id="407"/>
            <p14:sldId id="409"/>
            <p14:sldId id="415"/>
            <p14:sldId id="396"/>
            <p14:sldId id="357"/>
            <p14:sldId id="358"/>
            <p14:sldId id="360"/>
            <p14:sldId id="361"/>
            <p14:sldId id="362"/>
            <p14:sldId id="363"/>
            <p14:sldId id="364"/>
            <p14:sldId id="351"/>
            <p14:sldId id="367"/>
            <p14:sldId id="368"/>
            <p14:sldId id="369"/>
            <p14:sldId id="370"/>
            <p14:sldId id="372"/>
            <p14:sldId id="373"/>
            <p14:sldId id="385"/>
            <p14:sldId id="374"/>
            <p14:sldId id="375"/>
            <p14:sldId id="376"/>
            <p14:sldId id="377"/>
            <p14:sldId id="378"/>
            <p14:sldId id="379"/>
            <p14:sldId id="382"/>
            <p14:sldId id="383"/>
            <p14:sldId id="384"/>
            <p14:sldId id="386"/>
            <p14:sldId id="387"/>
            <p14:sldId id="388"/>
            <p14:sldId id="391"/>
            <p14:sldId id="389"/>
            <p14:sldId id="390"/>
            <p14:sldId id="392"/>
            <p14:sldId id="393"/>
            <p14:sldId id="394"/>
            <p14:sldId id="442"/>
            <p14:sldId id="443"/>
            <p14:sldId id="444"/>
            <p14:sldId id="445"/>
            <p14:sldId id="446"/>
            <p14:sldId id="365"/>
            <p14:sldId id="413"/>
            <p14:sldId id="416"/>
            <p14:sldId id="418"/>
            <p14:sldId id="417"/>
            <p14:sldId id="419"/>
            <p14:sldId id="420"/>
            <p14:sldId id="421"/>
            <p14:sldId id="422"/>
            <p14:sldId id="423"/>
            <p14:sldId id="424"/>
            <p14:sldId id="425"/>
            <p14:sldId id="426"/>
            <p14:sldId id="427"/>
            <p14:sldId id="429"/>
            <p14:sldId id="430"/>
            <p14:sldId id="431"/>
            <p14:sldId id="432"/>
            <p14:sldId id="433"/>
            <p14:sldId id="434"/>
            <p14:sldId id="435"/>
            <p14:sldId id="436"/>
            <p14:sldId id="437"/>
            <p14:sldId id="438"/>
            <p14:sldId id="447"/>
            <p14:sldId id="448"/>
            <p14:sldId id="449"/>
            <p14:sldId id="440"/>
            <p14:sldId id="450"/>
            <p14:sldId id="451"/>
            <p14:sldId id="452"/>
            <p14:sldId id="453"/>
            <p14:sldId id="41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A5EE052-5C37-415D-AC35-3F1521B1DBB9}" v="8" dt="2022-08-04T09:33:19.48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17" autoAdjust="0"/>
    <p:restoredTop sz="94660"/>
  </p:normalViewPr>
  <p:slideViewPr>
    <p:cSldViewPr snapToGrid="0">
      <p:cViewPr varScale="1">
        <p:scale>
          <a:sx n="80" d="100"/>
          <a:sy n="80" d="100"/>
        </p:scale>
        <p:origin x="773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slide" Target="slides/slide79.xml"/><Relationship Id="rId89" Type="http://schemas.openxmlformats.org/officeDocument/2006/relationships/notesMaster" Target="notesMasters/notesMaster1.xml"/><Relationship Id="rId16" Type="http://schemas.openxmlformats.org/officeDocument/2006/relationships/slide" Target="slides/slide11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5" Type="http://schemas.openxmlformats.org/officeDocument/2006/relationships/slideMaster" Target="slideMasters/slideMaster2.xml"/><Relationship Id="rId90" Type="http://schemas.openxmlformats.org/officeDocument/2006/relationships/presProps" Target="presProps.xml"/><Relationship Id="rId95" Type="http://schemas.microsoft.com/office/2015/10/relationships/revisionInfo" Target="revisionInfo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80" Type="http://schemas.openxmlformats.org/officeDocument/2006/relationships/slide" Target="slides/slide75.xml"/><Relationship Id="rId85" Type="http://schemas.openxmlformats.org/officeDocument/2006/relationships/slide" Target="slides/slide80.xml"/><Relationship Id="rId93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91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94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theme" Target="theme/theme1.xml"/><Relationship Id="rId2" Type="http://schemas.openxmlformats.org/officeDocument/2006/relationships/customXml" Target="../customXml/item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slide" Target="slides/slide82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slide" Target="slides/slide7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yen Cong Anh 20172938" userId="S::anh.lc172938@sis.hust.edu.vn::da0f4f57-b83e-4497-9a43-ebec2070fd9b" providerId="AD" clId="Web-{A73850A9-55D6-43D4-826C-5D56ED12CBA2}"/>
    <pc:docChg chg="modSld">
      <pc:chgData name="Luyen Cong Anh 20172938" userId="S::anh.lc172938@sis.hust.edu.vn::da0f4f57-b83e-4497-9a43-ebec2070fd9b" providerId="AD" clId="Web-{A73850A9-55D6-43D4-826C-5D56ED12CBA2}" dt="2021-11-02T09:01:28.948" v="1" actId="1076"/>
      <pc:docMkLst>
        <pc:docMk/>
      </pc:docMkLst>
      <pc:sldChg chg="modSp">
        <pc:chgData name="Luyen Cong Anh 20172938" userId="S::anh.lc172938@sis.hust.edu.vn::da0f4f57-b83e-4497-9a43-ebec2070fd9b" providerId="AD" clId="Web-{A73850A9-55D6-43D4-826C-5D56ED12CBA2}" dt="2021-11-02T09:01:28.948" v="1" actId="1076"/>
        <pc:sldMkLst>
          <pc:docMk/>
          <pc:sldMk cId="655374580" sldId="430"/>
        </pc:sldMkLst>
        <pc:spChg chg="mod">
          <ac:chgData name="Luyen Cong Anh 20172938" userId="S::anh.lc172938@sis.hust.edu.vn::da0f4f57-b83e-4497-9a43-ebec2070fd9b" providerId="AD" clId="Web-{A73850A9-55D6-43D4-826C-5D56ED12CBA2}" dt="2021-11-02T09:01:28.948" v="1" actId="1076"/>
          <ac:spMkLst>
            <pc:docMk/>
            <pc:sldMk cId="655374580" sldId="430"/>
            <ac:spMk id="5" creationId="{00000000-0000-0000-0000-000000000000}"/>
          </ac:spMkLst>
        </pc:spChg>
      </pc:sldChg>
    </pc:docChg>
  </pc:docChgLst>
  <pc:docChgLst>
    <pc:chgData name="NGUYEN VAN KHANG 20183772" userId="1cd065f7-6bf0-4a1e-a569-7c37dc078caf" providerId="ADAL" clId="{EB43CCBB-B258-4B0D-B299-BE6164DA5A66}"/>
    <pc:docChg chg="modSld">
      <pc:chgData name="NGUYEN VAN KHANG 20183772" userId="1cd065f7-6bf0-4a1e-a569-7c37dc078caf" providerId="ADAL" clId="{EB43CCBB-B258-4B0D-B299-BE6164DA5A66}" dt="2021-12-07T08:20:25.536" v="4" actId="13926"/>
      <pc:docMkLst>
        <pc:docMk/>
      </pc:docMkLst>
      <pc:sldChg chg="modSp mod">
        <pc:chgData name="NGUYEN VAN KHANG 20183772" userId="1cd065f7-6bf0-4a1e-a569-7c37dc078caf" providerId="ADAL" clId="{EB43CCBB-B258-4B0D-B299-BE6164DA5A66}" dt="2021-12-07T08:20:25.536" v="4" actId="13926"/>
        <pc:sldMkLst>
          <pc:docMk/>
          <pc:sldMk cId="1962540533" sldId="437"/>
        </pc:sldMkLst>
        <pc:spChg chg="mod">
          <ac:chgData name="NGUYEN VAN KHANG 20183772" userId="1cd065f7-6bf0-4a1e-a569-7c37dc078caf" providerId="ADAL" clId="{EB43CCBB-B258-4B0D-B299-BE6164DA5A66}" dt="2021-12-07T08:20:25.536" v="4" actId="13926"/>
          <ac:spMkLst>
            <pc:docMk/>
            <pc:sldMk cId="1962540533" sldId="437"/>
            <ac:spMk id="7" creationId="{00000000-0000-0000-0000-000000000000}"/>
          </ac:spMkLst>
        </pc:spChg>
      </pc:sldChg>
    </pc:docChg>
  </pc:docChgLst>
  <pc:docChgLst>
    <pc:chgData name="NGUYEN VAN KHANG 20183772" userId="1cd065f7-6bf0-4a1e-a569-7c37dc078caf" providerId="ADAL" clId="{E2946006-103D-4A52-A30B-B2A85009EA41}"/>
    <pc:docChg chg="undo custSel modSld sldOrd">
      <pc:chgData name="NGUYEN VAN KHANG 20183772" userId="1cd065f7-6bf0-4a1e-a569-7c37dc078caf" providerId="ADAL" clId="{E2946006-103D-4A52-A30B-B2A85009EA41}" dt="2022-02-20T09:51:21.395" v="2" actId="20578"/>
      <pc:docMkLst>
        <pc:docMk/>
      </pc:docMkLst>
      <pc:sldChg chg="ord">
        <pc:chgData name="NGUYEN VAN KHANG 20183772" userId="1cd065f7-6bf0-4a1e-a569-7c37dc078caf" providerId="ADAL" clId="{E2946006-103D-4A52-A30B-B2A85009EA41}" dt="2022-02-20T09:51:21.395" v="2" actId="20578"/>
        <pc:sldMkLst>
          <pc:docMk/>
          <pc:sldMk cId="1448011932" sldId="445"/>
        </pc:sldMkLst>
      </pc:sldChg>
    </pc:docChg>
  </pc:docChgLst>
  <pc:docChgLst>
    <pc:chgData name="LUONG HOANG LAM 20183780" userId="1abe82ce-2731-418e-a05f-6b9c7cc42019" providerId="ADAL" clId="{DA5EE052-5C37-415D-AC35-3F1521B1DBB9}"/>
    <pc:docChg chg="undo custSel modSld">
      <pc:chgData name="LUONG HOANG LAM 20183780" userId="1abe82ce-2731-418e-a05f-6b9c7cc42019" providerId="ADAL" clId="{DA5EE052-5C37-415D-AC35-3F1521B1DBB9}" dt="2022-08-04T09:33:19.481" v="14" actId="20577"/>
      <pc:docMkLst>
        <pc:docMk/>
      </pc:docMkLst>
      <pc:sldChg chg="modSp">
        <pc:chgData name="LUONG HOANG LAM 20183780" userId="1abe82ce-2731-418e-a05f-6b9c7cc42019" providerId="ADAL" clId="{DA5EE052-5C37-415D-AC35-3F1521B1DBB9}" dt="2022-08-04T09:33:19.481" v="14" actId="20577"/>
        <pc:sldMkLst>
          <pc:docMk/>
          <pc:sldMk cId="1021743356" sldId="386"/>
        </pc:sldMkLst>
        <pc:spChg chg="mod">
          <ac:chgData name="LUONG HOANG LAM 20183780" userId="1abe82ce-2731-418e-a05f-6b9c7cc42019" providerId="ADAL" clId="{DA5EE052-5C37-415D-AC35-3F1521B1DBB9}" dt="2022-08-04T09:33:19.481" v="14" actId="20577"/>
          <ac:spMkLst>
            <pc:docMk/>
            <pc:sldMk cId="1021743356" sldId="386"/>
            <ac:spMk id="5" creationId="{00000000-0000-0000-0000-000000000000}"/>
          </ac:spMkLst>
        </pc:spChg>
      </pc:sldChg>
      <pc:sldChg chg="modSp mod">
        <pc:chgData name="LUONG HOANG LAM 20183780" userId="1abe82ce-2731-418e-a05f-6b9c7cc42019" providerId="ADAL" clId="{DA5EE052-5C37-415D-AC35-3F1521B1DBB9}" dt="2022-08-03T13:43:05.957" v="6" actId="13926"/>
        <pc:sldMkLst>
          <pc:docMk/>
          <pc:sldMk cId="521052080" sldId="406"/>
        </pc:sldMkLst>
        <pc:spChg chg="mod">
          <ac:chgData name="LUONG HOANG LAM 20183780" userId="1abe82ce-2731-418e-a05f-6b9c7cc42019" providerId="ADAL" clId="{DA5EE052-5C37-415D-AC35-3F1521B1DBB9}" dt="2022-08-03T13:43:05.957" v="6" actId="13926"/>
          <ac:spMkLst>
            <pc:docMk/>
            <pc:sldMk cId="521052080" sldId="406"/>
            <ac:spMk id="6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AAFE41-CE98-A949-8B9B-DC578D1DA8F7}" type="datetimeFigureOut">
              <a:rPr lang="en-US" smtClean="0"/>
              <a:t>8/4/2022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72672B-209C-2443-887C-2A82D1A076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5691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0236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22363"/>
            <a:ext cx="10363200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/>
              <a:t>Click to edit Master subtitle style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20F2FC8-8EAE-4DCB-9BEF-B9E68CE2F8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27584-2750-4CC4-AADF-B0C45732AAAC}" type="datetimeFigureOut">
              <a:rPr lang="en-US" smtClean="0"/>
              <a:t>8/4/2022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5E2A029-954E-4293-90E4-9E49E7F5AD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09174A9-7070-4F9E-92AF-8617F8D4E7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85108-AB35-4433-8F19-4A27CCF14B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7491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9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zh-CN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7E036D-6CA9-4752-878A-96D1C1377E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27584-2750-4CC4-AADF-B0C45732AAAC}" type="datetimeFigureOut">
              <a:rPr lang="en-US" smtClean="0"/>
              <a:t>8/4/2022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F26CC8-6B90-4954-8A37-08261E5F0A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F6F86F-CE41-48A4-B0DC-E103A94F7A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85108-AB35-4433-8F19-4A27CCF14B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7873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000"/>
            </a:lvl1pPr>
          </a:lstStyle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65CA6E-6066-412E-AA71-2B40AEB5DD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27584-2750-4CC4-AADF-B0C45732AAAC}" type="datetimeFigureOut">
              <a:rPr lang="en-US" smtClean="0"/>
              <a:t>8/4/2022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B8E847-C332-4DF5-8E47-D083F907F8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50E8A3-344B-40B9-B94C-0CD705527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85108-AB35-4433-8F19-4A27CCF14B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8746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2" y="365125"/>
            <a:ext cx="2628900" cy="5811838"/>
          </a:xfrm>
        </p:spPr>
        <p:txBody>
          <a:bodyPr vert="eaVert"/>
          <a:lstStyle>
            <a:lvl1pPr>
              <a:defRPr sz="4000"/>
            </a:lvl1pPr>
          </a:lstStyle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2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9C86AD-207A-49B3-8B85-C20B3E1D142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E85108-AB35-4433-8F19-4A27CCF14BF7}" type="slidenum">
              <a:rPr lang="en-US" smtClean="0"/>
              <a:t>‹#›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912352-2C1C-4D23-8513-989FBB4A2D9E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9627584-2750-4CC4-AADF-B0C45732AAAC}" type="datetimeFigureOut">
              <a:rPr lang="en-US" smtClean="0"/>
              <a:t>8/4/2022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42BEA7-CAC5-4B44-BFE2-44C65C4F936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5465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22363"/>
            <a:ext cx="10363200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/>
              <a:t>Click to edit Master subtitle style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20F2FC8-8EAE-4DCB-9BEF-B9E68CE2F8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27584-2750-4CC4-AADF-B0C45732AAAC}" type="datetimeFigureOut">
              <a:rPr lang="en-US" smtClean="0"/>
              <a:t>8/4/2022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5E2A029-954E-4293-90E4-9E49E7F5AD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09174A9-7070-4F9E-92AF-8617F8D4E7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85108-AB35-4433-8F19-4A27CCF14B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7228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22363"/>
            <a:ext cx="103632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65A894-5F4D-41FA-9AF5-085E2AE1C8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27584-2750-4CC4-AADF-B0C45732AAAC}" type="datetimeFigureOut">
              <a:rPr lang="en-US" smtClean="0"/>
              <a:t>8/4/2022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F14A07-AA32-47EB-B839-0B92964802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3A3A75-743E-48E5-BF17-D51891F045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85108-AB35-4433-8F19-4A27CCF14B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8990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000"/>
            </a:lvl1pPr>
          </a:lstStyle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66A8C8D-DCAC-48E8-B44C-1856BA32B8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27584-2750-4CC4-AADF-B0C45732AAAC}" type="datetimeFigureOut">
              <a:rPr lang="en-US" smtClean="0"/>
              <a:t>8/4/2022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0ED1D6-4D09-4FB5-8D1F-13867A55A6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05AC2A6-B44A-4D71-809C-A2173B1009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85108-AB35-4433-8F19-4A27CCF14B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9637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2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7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B83257-AC3A-41AF-A8B5-A27C8A4113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27584-2750-4CC4-AADF-B0C45732AAAC}" type="datetimeFigureOut">
              <a:rPr lang="en-US" smtClean="0"/>
              <a:t>8/4/2022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0F82D5-B86E-45CF-9FBF-19090919DA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3F34E9-163F-46B3-A0E6-2CB14ECDA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85108-AB35-4433-8F19-4A27CCF14B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3223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000"/>
            </a:lvl1pPr>
          </a:lstStyle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2EE734-5704-4E85-A3DF-31A03E3496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27584-2750-4CC4-AADF-B0C45732AAAC}" type="datetimeFigureOut">
              <a:rPr lang="en-US" smtClean="0"/>
              <a:t>8/4/2022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AE4103-BB27-44AD-911F-09DE02E434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5C0245-09B3-4832-8738-2CD52D2F4A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85108-AB35-4433-8F19-4A27CCF14B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768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9"/>
            <a:ext cx="10515600" cy="1325563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2" y="2505075"/>
            <a:ext cx="5183188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808F09A-8592-4BDE-ADDA-688B6580B1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27584-2750-4CC4-AADF-B0C45732AAAC}" type="datetimeFigureOut">
              <a:rPr lang="en-US" smtClean="0"/>
              <a:t>8/4/2022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6A52FDA-E238-4433-BB18-6FECA1683F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F3B7A5C-5019-4856-842E-973AE681D5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85108-AB35-4433-8F19-4A27CCF14B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39799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110FCA-6BEB-450B-8D71-DBD3FF329F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ADC2324-A4ED-4FC5-918E-A3442C9DA2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27584-2750-4CC4-AADF-B0C45732AAAC}" type="datetimeFigureOut">
              <a:rPr lang="en-US" smtClean="0"/>
              <a:t>8/4/2022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325BB10-F15D-4F22-B3CC-E61B4CC971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5B2B533-CBDD-4A44-9E4B-28865F2B69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85108-AB35-4433-8F19-4A27CCF14B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3098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22363"/>
            <a:ext cx="103632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65A894-5F4D-41FA-9AF5-085E2AE1C8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27584-2750-4CC4-AADF-B0C45732AAAC}" type="datetimeFigureOut">
              <a:rPr lang="en-US" smtClean="0"/>
              <a:t>8/4/2022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F14A07-AA32-47EB-B839-0B92964802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3A3A75-743E-48E5-BF17-D51891F045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85108-AB35-4433-8F19-4A27CCF14B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92424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2C1507-D766-4753-9928-5139C79DBE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27584-2750-4CC4-AADF-B0C45732AAAC}" type="datetimeFigureOut">
              <a:rPr lang="en-US" smtClean="0"/>
              <a:t>8/4/2022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275B5EA-808E-4A1C-9450-33374F7A19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46A3B2-DD1E-4AC6-97D5-35B8603189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85108-AB35-4433-8F19-4A27CCF14B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35832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9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55EB9A-FA89-481E-B03C-2180911121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27584-2750-4CC4-AADF-B0C45732AAAC}" type="datetimeFigureOut">
              <a:rPr lang="en-US" smtClean="0"/>
              <a:t>8/4/2022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8A67F7-B81F-448E-8FE3-7CE1FFC505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D84D60-FB76-464A-A1B4-26E2455A8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85108-AB35-4433-8F19-4A27CCF14B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00986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9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zh-CN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7E036D-6CA9-4752-878A-96D1C1377E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27584-2750-4CC4-AADF-B0C45732AAAC}" type="datetimeFigureOut">
              <a:rPr lang="en-US" smtClean="0"/>
              <a:t>8/4/2022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F26CC8-6B90-4954-8A37-08261E5F0A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F6F86F-CE41-48A4-B0DC-E103A94F7A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85108-AB35-4433-8F19-4A27CCF14B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18501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000"/>
            </a:lvl1pPr>
          </a:lstStyle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65CA6E-6066-412E-AA71-2B40AEB5DD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27584-2750-4CC4-AADF-B0C45732AAAC}" type="datetimeFigureOut">
              <a:rPr lang="en-US" smtClean="0"/>
              <a:t>8/4/2022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B8E847-C332-4DF5-8E47-D083F907F8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50E8A3-344B-40B9-B94C-0CD705527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85108-AB35-4433-8F19-4A27CCF14B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11131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2" y="365125"/>
            <a:ext cx="2628900" cy="5811838"/>
          </a:xfrm>
        </p:spPr>
        <p:txBody>
          <a:bodyPr vert="eaVert"/>
          <a:lstStyle>
            <a:lvl1pPr>
              <a:defRPr sz="4000"/>
            </a:lvl1pPr>
          </a:lstStyle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2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9C86AD-207A-49B3-8B85-C20B3E1D142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E85108-AB35-4433-8F19-4A27CCF14BF7}" type="slidenum">
              <a:rPr lang="en-US" smtClean="0"/>
              <a:t>‹#›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912352-2C1C-4D23-8513-989FBB4A2D9E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9627584-2750-4CC4-AADF-B0C45732AAAC}" type="datetimeFigureOut">
              <a:rPr lang="en-US" smtClean="0"/>
              <a:t>8/4/2022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42BEA7-CAC5-4B44-BFE2-44C65C4F936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061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000"/>
            </a:lvl1pPr>
          </a:lstStyle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66A8C8D-DCAC-48E8-B44C-1856BA32B8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27584-2750-4CC4-AADF-B0C45732AAAC}" type="datetimeFigureOut">
              <a:rPr lang="en-US" smtClean="0"/>
              <a:t>8/4/2022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0ED1D6-4D09-4FB5-8D1F-13867A55A6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05AC2A6-B44A-4D71-809C-A2173B1009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85108-AB35-4433-8F19-4A27CCF14B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6018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2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7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B83257-AC3A-41AF-A8B5-A27C8A4113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27584-2750-4CC4-AADF-B0C45732AAAC}" type="datetimeFigureOut">
              <a:rPr lang="en-US" smtClean="0"/>
              <a:t>8/4/2022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0F82D5-B86E-45CF-9FBF-19090919DA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3F34E9-163F-46B3-A0E6-2CB14ECDA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85108-AB35-4433-8F19-4A27CCF14B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7572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000"/>
            </a:lvl1pPr>
          </a:lstStyle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2EE734-5704-4E85-A3DF-31A03E3496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27584-2750-4CC4-AADF-B0C45732AAAC}" type="datetimeFigureOut">
              <a:rPr lang="en-US" smtClean="0"/>
              <a:t>8/4/2022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AE4103-BB27-44AD-911F-09DE02E434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5C0245-09B3-4832-8738-2CD52D2F4A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85108-AB35-4433-8F19-4A27CCF14B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7556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9"/>
            <a:ext cx="10515600" cy="1325563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2" y="2505075"/>
            <a:ext cx="5183188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808F09A-8592-4BDE-ADDA-688B6580B1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27584-2750-4CC4-AADF-B0C45732AAAC}" type="datetimeFigureOut">
              <a:rPr lang="en-US" smtClean="0"/>
              <a:t>8/4/2022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6A52FDA-E238-4433-BB18-6FECA1683F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F3B7A5C-5019-4856-842E-973AE681D5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85108-AB35-4433-8F19-4A27CCF14B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5496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110FCA-6BEB-450B-8D71-DBD3FF329F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ADC2324-A4ED-4FC5-918E-A3442C9DA2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27584-2750-4CC4-AADF-B0C45732AAAC}" type="datetimeFigureOut">
              <a:rPr lang="en-US" smtClean="0"/>
              <a:t>8/4/2022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325BB10-F15D-4F22-B3CC-E61B4CC971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5B2B533-CBDD-4A44-9E4B-28865F2B69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85108-AB35-4433-8F19-4A27CCF14B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5052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2C1507-D766-4753-9928-5139C79DBE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27584-2750-4CC4-AADF-B0C45732AAAC}" type="datetimeFigureOut">
              <a:rPr lang="en-US" smtClean="0"/>
              <a:t>8/4/2022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275B5EA-808E-4A1C-9450-33374F7A19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46A3B2-DD1E-4AC6-97D5-35B8603189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85108-AB35-4433-8F19-4A27CCF14B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3646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9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55EB9A-FA89-481E-B03C-2180911121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27584-2750-4CC4-AADF-B0C45732AAAC}" type="datetimeFigureOut">
              <a:rPr lang="en-US" smtClean="0"/>
              <a:t>8/4/2022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8A67F7-B81F-448E-8FE3-7CE1FFC505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D84D60-FB76-464A-A1B4-26E2455A8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85108-AB35-4433-8F19-4A27CCF14B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9236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3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92CCC0-2233-4D49-B90B-9270579AA8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E85108-AB35-4433-8F19-4A27CCF14BF7}" type="slidenum">
              <a:rPr lang="en-US" smtClean="0"/>
              <a:t>‹#›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1BBD59-BBFC-42FB-92B6-E9A5A5F2245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627584-2750-4CC4-AADF-B0C45732AAAC}" type="datetimeFigureOut">
              <a:rPr lang="en-US" smtClean="0"/>
              <a:t>8/4/2022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FEF2E5-B203-4790-BCB1-4BA8A888BA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3411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8" r:id="rId2"/>
    <p:sldLayoutId id="2147483662" r:id="rId3"/>
    <p:sldLayoutId id="2147483663" r:id="rId4"/>
    <p:sldLayoutId id="2147483664" r:id="rId5"/>
    <p:sldLayoutId id="2147483665" r:id="rId6"/>
    <p:sldLayoutId id="2147483677" r:id="rId7"/>
    <p:sldLayoutId id="2147483667" r:id="rId8"/>
    <p:sldLayoutId id="2147483668" r:id="rId9"/>
    <p:sldLayoutId id="2147483669" r:id="rId10"/>
    <p:sldLayoutId id="2147483670" r:id="rId11"/>
    <p:sldLayoutId id="214748367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ial" panose="020B0604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92CCC0-2233-4D49-B90B-9270579AA8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E85108-AB35-4433-8F19-4A27CCF14BF7}" type="slidenum">
              <a:rPr lang="en-US" smtClean="0"/>
              <a:t>‹#›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1BBD59-BBFC-42FB-92B6-E9A5A5F2245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627584-2750-4CC4-AADF-B0C45732AAAC}" type="datetimeFigureOut">
              <a:rPr lang="en-US" smtClean="0"/>
              <a:t>8/4/2022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FEF2E5-B203-4790-BCB1-4BA8A888BA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7352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ial" panose="020B0604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iff"/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tiff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iff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iff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tiff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tiff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tiff"/><Relationship Id="rId4" Type="http://schemas.openxmlformats.org/officeDocument/2006/relationships/image" Target="../media/image44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tiff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tiff"/><Relationship Id="rId4" Type="http://schemas.openxmlformats.org/officeDocument/2006/relationships/image" Target="../media/image43.tiff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tiff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tiff"/><Relationship Id="rId4" Type="http://schemas.openxmlformats.org/officeDocument/2006/relationships/image" Target="../media/image43.tiff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tiff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tiff"/><Relationship Id="rId4" Type="http://schemas.openxmlformats.org/officeDocument/2006/relationships/image" Target="../media/image45.tiff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tiff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tiff"/><Relationship Id="rId4" Type="http://schemas.openxmlformats.org/officeDocument/2006/relationships/image" Target="../media/image48.tiff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tiff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tiff"/><Relationship Id="rId4" Type="http://schemas.openxmlformats.org/officeDocument/2006/relationships/image" Target="../media/image48.tiff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tiff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tiff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tiff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tiff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tiff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tiff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tiff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tiff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tiff"/><Relationship Id="rId2" Type="http://schemas.openxmlformats.org/officeDocument/2006/relationships/image" Target="../media/image54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tiff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tiff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tiff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113517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628268" y="964642"/>
            <a:ext cx="1915175" cy="17334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/>
          <p:cNvSpPr/>
          <p:nvPr/>
        </p:nvSpPr>
        <p:spPr>
          <a:xfrm>
            <a:off x="628268" y="967410"/>
            <a:ext cx="1915175" cy="1730649"/>
          </a:xfrm>
          <a:prstGeom prst="ellipse">
            <a:avLst/>
          </a:prstGeom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720841" y="889686"/>
            <a:ext cx="5280699" cy="480874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65041" y="889686"/>
            <a:ext cx="6321110" cy="480874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4">
            <a:extLst>
              <a:ext uri="{FF2B5EF4-FFF2-40B4-BE49-F238E27FC236}">
                <a16:creationId xmlns:a16="http://schemas.microsoft.com/office/drawing/2014/main" id="{522C7583-5DB7-A04E-B444-4C5E2EAAF1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20841" y="889686"/>
            <a:ext cx="5280699" cy="47077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457200" indent="-4572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UnicodeMS" charset="0"/>
              <a:buChar char="☐"/>
              <a:defRPr/>
            </a:pPr>
            <a:r>
              <a:rPr lang="en-US" sz="2400" dirty="0" err="1">
                <a:solidFill>
                  <a:srgbClr val="000000"/>
                </a:solidFill>
                <a:ea typeface="ＭＳ Ｐゴシック" charset="0"/>
              </a:rPr>
              <a:t>Được</a:t>
            </a:r>
            <a:r>
              <a:rPr lang="en-US" sz="2400" dirty="0">
                <a:solidFill>
                  <a:srgbClr val="000000"/>
                </a:solidFill>
                <a:ea typeface="ＭＳ Ｐゴシック" charset="0"/>
              </a:rPr>
              <a:t> chia </a:t>
            </a:r>
            <a:r>
              <a:rPr lang="en-US" sz="2400" dirty="0" err="1">
                <a:solidFill>
                  <a:srgbClr val="000000"/>
                </a:solidFill>
                <a:ea typeface="ＭＳ Ｐゴシック" charset="0"/>
              </a:rPr>
              <a:t>thành</a:t>
            </a:r>
            <a:r>
              <a:rPr lang="en-US" sz="2400" dirty="0">
                <a:solidFill>
                  <a:srgbClr val="000000"/>
                </a:solidFill>
                <a:ea typeface="ＭＳ Ｐゴシック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ea typeface="ＭＳ Ｐゴシック" charset="0"/>
              </a:rPr>
              <a:t>các</a:t>
            </a:r>
            <a:r>
              <a:rPr lang="en-US" sz="2400" dirty="0">
                <a:solidFill>
                  <a:srgbClr val="000000"/>
                </a:solidFill>
                <a:ea typeface="ＭＳ Ｐゴシック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ea typeface="ＭＳ Ｐゴシック" charset="0"/>
              </a:rPr>
              <a:t>miền</a:t>
            </a:r>
            <a:r>
              <a:rPr lang="en-US" sz="2400" dirty="0">
                <a:solidFill>
                  <a:srgbClr val="000000"/>
                </a:solidFill>
                <a:ea typeface="ＭＳ Ｐゴシック" charset="0"/>
              </a:rPr>
              <a:t> BSS</a:t>
            </a:r>
          </a:p>
          <a:p>
            <a:pPr marL="457200" indent="-4572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UnicodeMS" charset="0"/>
              <a:buChar char="☐"/>
              <a:defRPr/>
            </a:pPr>
            <a:r>
              <a:rPr lang="en-US" sz="2400" dirty="0" err="1">
                <a:solidFill>
                  <a:srgbClr val="C00000"/>
                </a:solidFill>
                <a:ea typeface="ＭＳ Ｐゴシック" charset="0"/>
              </a:rPr>
              <a:t>Mỗi</a:t>
            </a:r>
            <a:r>
              <a:rPr lang="en-US" sz="2400" dirty="0">
                <a:solidFill>
                  <a:srgbClr val="C00000"/>
                </a:solidFill>
                <a:ea typeface="ＭＳ Ｐゴシック" charset="0"/>
              </a:rPr>
              <a:t> </a:t>
            </a:r>
            <a:r>
              <a:rPr lang="en-US" sz="2400" dirty="0" err="1">
                <a:solidFill>
                  <a:srgbClr val="C00000"/>
                </a:solidFill>
                <a:ea typeface="ＭＳ Ｐゴシック" charset="0"/>
              </a:rPr>
              <a:t>miền</a:t>
            </a:r>
            <a:r>
              <a:rPr lang="en-US" sz="2400" dirty="0">
                <a:solidFill>
                  <a:srgbClr val="C00000"/>
                </a:solidFill>
                <a:ea typeface="ＭＳ Ｐゴシック" charset="0"/>
              </a:rPr>
              <a:t> BSS bao </a:t>
            </a:r>
            <a:r>
              <a:rPr lang="en-US" sz="2400" dirty="0" err="1">
                <a:solidFill>
                  <a:srgbClr val="C00000"/>
                </a:solidFill>
                <a:ea typeface="ＭＳ Ｐゴシック" charset="0"/>
              </a:rPr>
              <a:t>gồm</a:t>
            </a:r>
            <a:r>
              <a:rPr lang="en-US" sz="2400" dirty="0">
                <a:solidFill>
                  <a:srgbClr val="FF0000"/>
                </a:solidFill>
                <a:ea typeface="ＭＳ Ｐゴシック" charset="0"/>
              </a:rPr>
              <a:t>:</a:t>
            </a:r>
          </a:p>
          <a:p>
            <a:pPr marL="914400" lvl="1" indent="-4572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charset="2"/>
              <a:buChar char="ü"/>
              <a:defRPr/>
            </a:pPr>
            <a:r>
              <a:rPr lang="en-US" sz="2000" dirty="0" err="1">
                <a:solidFill>
                  <a:srgbClr val="000000"/>
                </a:solidFill>
                <a:ea typeface="ＭＳ Ｐゴシック" charset="0"/>
              </a:rPr>
              <a:t>Các</a:t>
            </a:r>
            <a:r>
              <a:rPr lang="en-US" sz="2000" dirty="0">
                <a:solidFill>
                  <a:srgbClr val="000000"/>
                </a:solidFill>
                <a:ea typeface="ＭＳ Ｐゴシック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a typeface="ＭＳ Ｐゴシック" charset="0"/>
              </a:rPr>
              <a:t>trạm</a:t>
            </a:r>
            <a:r>
              <a:rPr lang="en-US" sz="2000" dirty="0">
                <a:solidFill>
                  <a:srgbClr val="000000"/>
                </a:solidFill>
                <a:ea typeface="ＭＳ Ｐゴシック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a typeface="ＭＳ Ｐゴシック" charset="0"/>
              </a:rPr>
              <a:t>không</a:t>
            </a:r>
            <a:r>
              <a:rPr lang="en-US" sz="2000" dirty="0">
                <a:solidFill>
                  <a:srgbClr val="000000"/>
                </a:solidFill>
                <a:ea typeface="ＭＳ Ｐゴシック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a typeface="ＭＳ Ｐゴシック" charset="0"/>
              </a:rPr>
              <a:t>dây</a:t>
            </a:r>
            <a:endParaRPr lang="en-US" sz="2000" dirty="0">
              <a:solidFill>
                <a:srgbClr val="000000"/>
              </a:solidFill>
              <a:ea typeface="ＭＳ Ｐゴシック" charset="0"/>
            </a:endParaRPr>
          </a:p>
          <a:p>
            <a:pPr marL="914400" lvl="1" indent="-4572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charset="2"/>
              <a:buChar char="ü"/>
              <a:defRPr/>
            </a:pPr>
            <a:r>
              <a:rPr lang="en-US" sz="2000" dirty="0">
                <a:solidFill>
                  <a:srgbClr val="000000"/>
                </a:solidFill>
                <a:ea typeface="ＭＳ Ｐゴシック" charset="0"/>
              </a:rPr>
              <a:t>Access Point (AP)</a:t>
            </a:r>
          </a:p>
          <a:p>
            <a:pPr marL="914400" lvl="1" indent="-4572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charset="2"/>
              <a:buChar char="ü"/>
              <a:defRPr/>
            </a:pPr>
            <a:r>
              <a:rPr lang="en-US" sz="2000" dirty="0" err="1">
                <a:solidFill>
                  <a:srgbClr val="000000"/>
                </a:solidFill>
                <a:ea typeface="ＭＳ Ｐゴシック" charset="0"/>
              </a:rPr>
              <a:t>Các</a:t>
            </a:r>
            <a:r>
              <a:rPr lang="en-US" sz="2000" dirty="0">
                <a:solidFill>
                  <a:srgbClr val="000000"/>
                </a:solidFill>
                <a:ea typeface="ＭＳ Ｐゴシック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a typeface="ＭＳ Ｐゴシック" charset="0"/>
              </a:rPr>
              <a:t>trạm</a:t>
            </a:r>
            <a:r>
              <a:rPr lang="en-US" sz="2000" dirty="0">
                <a:solidFill>
                  <a:srgbClr val="000000"/>
                </a:solidFill>
                <a:ea typeface="ＭＳ Ｐゴシック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a typeface="ＭＳ Ｐゴシック" charset="0"/>
              </a:rPr>
              <a:t>kết</a:t>
            </a:r>
            <a:r>
              <a:rPr lang="en-US" sz="2000" dirty="0">
                <a:solidFill>
                  <a:srgbClr val="000000"/>
                </a:solidFill>
                <a:ea typeface="ＭＳ Ｐゴシック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a typeface="ＭＳ Ｐゴシック" charset="0"/>
              </a:rPr>
              <a:t>nối</a:t>
            </a:r>
            <a:r>
              <a:rPr lang="en-US" sz="2000" dirty="0">
                <a:solidFill>
                  <a:srgbClr val="000000"/>
                </a:solidFill>
                <a:ea typeface="ＭＳ Ｐゴシック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a typeface="ＭＳ Ｐゴシック" charset="0"/>
              </a:rPr>
              <a:t>với</a:t>
            </a:r>
            <a:r>
              <a:rPr lang="en-US" sz="2000" dirty="0">
                <a:solidFill>
                  <a:srgbClr val="000000"/>
                </a:solidFill>
                <a:ea typeface="ＭＳ Ｐゴシック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a typeface="ＭＳ Ｐゴシック" charset="0"/>
              </a:rPr>
              <a:t>nhau</a:t>
            </a:r>
            <a:r>
              <a:rPr lang="en-US" sz="2000" dirty="0">
                <a:solidFill>
                  <a:srgbClr val="000000"/>
                </a:solidFill>
                <a:ea typeface="ＭＳ Ｐゴシック" charset="0"/>
              </a:rPr>
              <a:t> qua Access Point </a:t>
            </a:r>
            <a:r>
              <a:rPr lang="en-US" sz="2000" dirty="0" err="1">
                <a:solidFill>
                  <a:srgbClr val="000000"/>
                </a:solidFill>
                <a:ea typeface="ＭＳ Ｐゴシック" charset="0"/>
              </a:rPr>
              <a:t>và</a:t>
            </a:r>
            <a:r>
              <a:rPr lang="en-US" sz="2000" dirty="0">
                <a:solidFill>
                  <a:srgbClr val="000000"/>
                </a:solidFill>
                <a:ea typeface="ＭＳ Ｐゴシック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a typeface="ＭＳ Ｐゴシック" charset="0"/>
              </a:rPr>
              <a:t>kết</a:t>
            </a:r>
            <a:r>
              <a:rPr lang="en-US" sz="2000" dirty="0">
                <a:solidFill>
                  <a:srgbClr val="000000"/>
                </a:solidFill>
                <a:ea typeface="ＭＳ Ｐゴシック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a typeface="ＭＳ Ｐゴシック" charset="0"/>
              </a:rPr>
              <a:t>nối</a:t>
            </a:r>
            <a:r>
              <a:rPr lang="en-US" sz="2000" dirty="0">
                <a:solidFill>
                  <a:srgbClr val="000000"/>
                </a:solidFill>
                <a:ea typeface="ＭＳ Ｐゴシック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a typeface="ＭＳ Ｐゴシック" charset="0"/>
              </a:rPr>
              <a:t>với</a:t>
            </a:r>
            <a:r>
              <a:rPr lang="en-US" sz="2000" dirty="0">
                <a:solidFill>
                  <a:srgbClr val="000000"/>
                </a:solidFill>
                <a:ea typeface="ＭＳ Ｐゴシック" charset="0"/>
              </a:rPr>
              <a:t> Internet</a:t>
            </a:r>
          </a:p>
          <a:p>
            <a:pPr marL="914400" lvl="1" indent="-4572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charset="2"/>
              <a:buChar char="ü"/>
              <a:defRPr/>
            </a:pPr>
            <a:r>
              <a:rPr lang="en-US" sz="2000" dirty="0" err="1">
                <a:solidFill>
                  <a:srgbClr val="000000"/>
                </a:solidFill>
                <a:ea typeface="ＭＳ Ｐゴシック" charset="0"/>
              </a:rPr>
              <a:t>Hoặc</a:t>
            </a:r>
            <a:r>
              <a:rPr lang="en-US" sz="2000" dirty="0">
                <a:solidFill>
                  <a:srgbClr val="000000"/>
                </a:solidFill>
                <a:ea typeface="ＭＳ Ｐゴシック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a typeface="ＭＳ Ｐゴシック" charset="0"/>
              </a:rPr>
              <a:t>kết</a:t>
            </a:r>
            <a:r>
              <a:rPr lang="en-US" sz="2000" dirty="0">
                <a:solidFill>
                  <a:srgbClr val="000000"/>
                </a:solidFill>
                <a:ea typeface="ＭＳ Ｐゴシック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a typeface="ＭＳ Ｐゴシック" charset="0"/>
              </a:rPr>
              <a:t>nối</a:t>
            </a:r>
            <a:r>
              <a:rPr lang="en-US" sz="2000" dirty="0">
                <a:solidFill>
                  <a:srgbClr val="000000"/>
                </a:solidFill>
                <a:ea typeface="ＭＳ Ｐゴシック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a typeface="ＭＳ Ｐゴシック" charset="0"/>
              </a:rPr>
              <a:t>trực</a:t>
            </a:r>
            <a:r>
              <a:rPr lang="en-US" sz="2000" dirty="0">
                <a:solidFill>
                  <a:srgbClr val="000000"/>
                </a:solidFill>
                <a:ea typeface="ＭＳ Ｐゴシック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a typeface="ＭＳ Ｐゴシック" charset="0"/>
              </a:rPr>
              <a:t>tiếp</a:t>
            </a:r>
            <a:r>
              <a:rPr lang="en-US" sz="2000" dirty="0">
                <a:solidFill>
                  <a:srgbClr val="000000"/>
                </a:solidFill>
                <a:ea typeface="ＭＳ Ｐゴシック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a typeface="ＭＳ Ｐゴシック" charset="0"/>
              </a:rPr>
              <a:t>với</a:t>
            </a:r>
            <a:r>
              <a:rPr lang="en-US" sz="2000" dirty="0">
                <a:solidFill>
                  <a:srgbClr val="000000"/>
                </a:solidFill>
                <a:ea typeface="ＭＳ Ｐゴシック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a typeface="ＭＳ Ｐゴシック" charset="0"/>
              </a:rPr>
              <a:t>nhau</a:t>
            </a:r>
            <a:r>
              <a:rPr lang="en-US" sz="2000" dirty="0">
                <a:solidFill>
                  <a:srgbClr val="000000"/>
                </a:solidFill>
                <a:ea typeface="ＭＳ Ｐゴシック" charset="0"/>
              </a:rPr>
              <a:t> (ad hoc mode) </a:t>
            </a:r>
          </a:p>
        </p:txBody>
      </p:sp>
      <p:sp>
        <p:nvSpPr>
          <p:cNvPr id="80" name="Text Box 24">
            <a:extLst>
              <a:ext uri="{FF2B5EF4-FFF2-40B4-BE49-F238E27FC236}">
                <a16:creationId xmlns:a16="http://schemas.microsoft.com/office/drawing/2014/main" id="{992CA830-F801-5E41-9522-2E52734700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0337" y="2777571"/>
            <a:ext cx="1993106" cy="369332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err="1">
                <a:solidFill>
                  <a:srgbClr val="000000"/>
                </a:solidFill>
                <a:latin typeface="Arial" charset="0"/>
                <a:cs typeface="Arial" charset="0"/>
              </a:rPr>
              <a:t>Miền</a:t>
            </a:r>
            <a:r>
              <a:rPr lang="en-US">
                <a:solidFill>
                  <a:srgbClr val="000000"/>
                </a:solidFill>
                <a:latin typeface="Arial" charset="0"/>
                <a:cs typeface="Arial" charset="0"/>
              </a:rPr>
              <a:t> BSS 1</a:t>
            </a:r>
          </a:p>
        </p:txBody>
      </p:sp>
      <p:sp>
        <p:nvSpPr>
          <p:cNvPr id="81" name="Text Box 27">
            <a:extLst>
              <a:ext uri="{FF2B5EF4-FFF2-40B4-BE49-F238E27FC236}">
                <a16:creationId xmlns:a16="http://schemas.microsoft.com/office/drawing/2014/main" id="{B0546C5A-2746-4344-9C08-4FA6075815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0338" y="5214863"/>
            <a:ext cx="2019688" cy="369332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err="1">
                <a:solidFill>
                  <a:srgbClr val="000000"/>
                </a:solidFill>
                <a:latin typeface="Arial" charset="0"/>
                <a:cs typeface="Arial" charset="0"/>
              </a:rPr>
              <a:t>Miền</a:t>
            </a:r>
            <a:r>
              <a:rPr lang="en-US">
                <a:solidFill>
                  <a:srgbClr val="000000"/>
                </a:solidFill>
                <a:latin typeface="Arial" charset="0"/>
                <a:cs typeface="Arial" charset="0"/>
              </a:rPr>
              <a:t> BSS2</a:t>
            </a:r>
          </a:p>
        </p:txBody>
      </p:sp>
      <p:sp>
        <p:nvSpPr>
          <p:cNvPr id="82" name="Line 28">
            <a:extLst>
              <a:ext uri="{FF2B5EF4-FFF2-40B4-BE49-F238E27FC236}">
                <a16:creationId xmlns:a16="http://schemas.microsoft.com/office/drawing/2014/main" id="{A881C663-D838-244D-B5B5-54FE15109F8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128015" y="3146903"/>
            <a:ext cx="381583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grpSp>
        <p:nvGrpSpPr>
          <p:cNvPr id="83" name="Group 29">
            <a:extLst>
              <a:ext uri="{FF2B5EF4-FFF2-40B4-BE49-F238E27FC236}">
                <a16:creationId xmlns:a16="http://schemas.microsoft.com/office/drawing/2014/main" id="{7A8DA315-E9CE-554E-9F1D-29AAB969A49E}"/>
              </a:ext>
            </a:extLst>
          </p:cNvPr>
          <p:cNvGrpSpPr>
            <a:grpSpLocks/>
          </p:cNvGrpSpPr>
          <p:nvPr/>
        </p:nvGrpSpPr>
        <p:grpSpPr bwMode="auto">
          <a:xfrm>
            <a:off x="4503347" y="2494748"/>
            <a:ext cx="1943282" cy="1444625"/>
            <a:chOff x="3744" y="1392"/>
            <a:chExt cx="1488" cy="1110"/>
          </a:xfrm>
        </p:grpSpPr>
        <p:sp>
          <p:nvSpPr>
            <p:cNvPr id="84" name="Freeform 30">
              <a:extLst>
                <a:ext uri="{FF2B5EF4-FFF2-40B4-BE49-F238E27FC236}">
                  <a16:creationId xmlns:a16="http://schemas.microsoft.com/office/drawing/2014/main" id="{F2E21339-7A8C-5D48-AF8F-C1DAC9B7985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4" y="1392"/>
              <a:ext cx="1488" cy="1110"/>
            </a:xfrm>
            <a:custGeom>
              <a:avLst/>
              <a:gdLst>
                <a:gd name="T0" fmla="*/ 3 w 2135"/>
                <a:gd name="T1" fmla="*/ 58 h 1662"/>
                <a:gd name="T2" fmla="*/ 12 w 2135"/>
                <a:gd name="T3" fmla="*/ 7 h 1662"/>
                <a:gd name="T4" fmla="*/ 75 w 2135"/>
                <a:gd name="T5" fmla="*/ 17 h 1662"/>
                <a:gd name="T6" fmla="*/ 139 w 2135"/>
                <a:gd name="T7" fmla="*/ 9 h 1662"/>
                <a:gd name="T8" fmla="*/ 229 w 2135"/>
                <a:gd name="T9" fmla="*/ 36 h 1662"/>
                <a:gd name="T10" fmla="*/ 231 w 2135"/>
                <a:gd name="T11" fmla="*/ 102 h 1662"/>
                <a:gd name="T12" fmla="*/ 181 w 2135"/>
                <a:gd name="T13" fmla="*/ 142 h 1662"/>
                <a:gd name="T14" fmla="*/ 93 w 2135"/>
                <a:gd name="T15" fmla="*/ 134 h 1662"/>
                <a:gd name="T16" fmla="*/ 57 w 2135"/>
                <a:gd name="T17" fmla="*/ 112 h 1662"/>
                <a:gd name="T18" fmla="*/ 21 w 2135"/>
                <a:gd name="T19" fmla="*/ 95 h 1662"/>
                <a:gd name="T20" fmla="*/ 3 w 2135"/>
                <a:gd name="T21" fmla="*/ 58 h 166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2135" h="1662">
                  <a:moveTo>
                    <a:pt x="27" y="652"/>
                  </a:moveTo>
                  <a:cubicBezTo>
                    <a:pt x="14" y="487"/>
                    <a:pt x="0" y="152"/>
                    <a:pt x="105" y="76"/>
                  </a:cubicBezTo>
                  <a:cubicBezTo>
                    <a:pt x="210" y="0"/>
                    <a:pt x="473" y="192"/>
                    <a:pt x="657" y="196"/>
                  </a:cubicBezTo>
                  <a:cubicBezTo>
                    <a:pt x="841" y="200"/>
                    <a:pt x="985" y="65"/>
                    <a:pt x="1209" y="100"/>
                  </a:cubicBezTo>
                  <a:cubicBezTo>
                    <a:pt x="1433" y="135"/>
                    <a:pt x="1867" y="232"/>
                    <a:pt x="2001" y="406"/>
                  </a:cubicBezTo>
                  <a:cubicBezTo>
                    <a:pt x="2135" y="580"/>
                    <a:pt x="2083" y="945"/>
                    <a:pt x="2013" y="1144"/>
                  </a:cubicBezTo>
                  <a:cubicBezTo>
                    <a:pt x="1943" y="1343"/>
                    <a:pt x="1781" y="1538"/>
                    <a:pt x="1581" y="1600"/>
                  </a:cubicBezTo>
                  <a:cubicBezTo>
                    <a:pt x="1381" y="1662"/>
                    <a:pt x="993" y="1571"/>
                    <a:pt x="813" y="1516"/>
                  </a:cubicBezTo>
                  <a:cubicBezTo>
                    <a:pt x="633" y="1461"/>
                    <a:pt x="606" y="1345"/>
                    <a:pt x="501" y="1270"/>
                  </a:cubicBezTo>
                  <a:cubicBezTo>
                    <a:pt x="396" y="1195"/>
                    <a:pt x="262" y="1169"/>
                    <a:pt x="183" y="1066"/>
                  </a:cubicBezTo>
                  <a:cubicBezTo>
                    <a:pt x="104" y="963"/>
                    <a:pt x="25" y="819"/>
                    <a:pt x="27" y="652"/>
                  </a:cubicBezTo>
                  <a:close/>
                </a:path>
              </a:pathLst>
            </a:custGeom>
            <a:solidFill>
              <a:schemeClr val="bg2"/>
            </a:solidFill>
            <a:ln w="3175">
              <a:solidFill>
                <a:schemeClr val="tx1"/>
              </a:solidFill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85" name="Text Box 31">
              <a:extLst>
                <a:ext uri="{FF2B5EF4-FFF2-40B4-BE49-F238E27FC236}">
                  <a16:creationId xmlns:a16="http://schemas.microsoft.com/office/drawing/2014/main" id="{B96C3D36-7A66-4448-A65B-547CD0CB5E8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29" y="1776"/>
              <a:ext cx="727" cy="284"/>
            </a:xfrm>
            <a:prstGeom prst="rect">
              <a:avLst/>
            </a:prstGeom>
            <a:noFill/>
            <a:ln w="3175">
              <a:solidFill>
                <a:schemeClr val="bg1"/>
              </a:solidFill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>
                  <a:solidFill>
                    <a:srgbClr val="000000"/>
                  </a:solidFill>
                  <a:latin typeface="Arial" charset="0"/>
                  <a:cs typeface="Arial" charset="0"/>
                </a:rPr>
                <a:t>Internet</a:t>
              </a:r>
            </a:p>
          </p:txBody>
        </p:sp>
      </p:grpSp>
      <p:sp>
        <p:nvSpPr>
          <p:cNvPr id="86" name="Text Box 32">
            <a:extLst>
              <a:ext uri="{FF2B5EF4-FFF2-40B4-BE49-F238E27FC236}">
                <a16:creationId xmlns:a16="http://schemas.microsoft.com/office/drawing/2014/main" id="{53B410B4-2FD8-8541-9CCC-815C6736E3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93580" y="4178016"/>
            <a:ext cx="2064777" cy="4090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ctr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>
                <a:solidFill>
                  <a:srgbClr val="000000"/>
                </a:solidFill>
                <a:latin typeface="+mn-lt"/>
                <a:cs typeface="Arial" charset="0"/>
              </a:rPr>
              <a:t>Switch/Router</a:t>
            </a:r>
          </a:p>
        </p:txBody>
      </p:sp>
      <p:grpSp>
        <p:nvGrpSpPr>
          <p:cNvPr id="88" name="Group 361">
            <a:extLst>
              <a:ext uri="{FF2B5EF4-FFF2-40B4-BE49-F238E27FC236}">
                <a16:creationId xmlns:a16="http://schemas.microsoft.com/office/drawing/2014/main" id="{3A07A5C0-AEBD-4C4A-9DA9-838D52E21C0C}"/>
              </a:ext>
            </a:extLst>
          </p:cNvPr>
          <p:cNvGrpSpPr>
            <a:grpSpLocks/>
          </p:cNvGrpSpPr>
          <p:nvPr/>
        </p:nvGrpSpPr>
        <p:grpSpPr bwMode="auto">
          <a:xfrm>
            <a:off x="1610106" y="1377180"/>
            <a:ext cx="639762" cy="581025"/>
            <a:chOff x="2967" y="478"/>
            <a:chExt cx="788" cy="625"/>
          </a:xfrm>
        </p:grpSpPr>
        <p:pic>
          <p:nvPicPr>
            <p:cNvPr id="89" name="Picture 358" descr="access_point_stylized_small">
              <a:extLst>
                <a:ext uri="{FF2B5EF4-FFF2-40B4-BE49-F238E27FC236}">
                  <a16:creationId xmlns:a16="http://schemas.microsoft.com/office/drawing/2014/main" id="{52F74014-97B8-9941-9C75-0884DEE536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12" y="559"/>
              <a:ext cx="576" cy="5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0" name="Picture 360" descr="antenna_radiation_stylized">
              <a:extLst>
                <a:ext uri="{FF2B5EF4-FFF2-40B4-BE49-F238E27FC236}">
                  <a16:creationId xmlns:a16="http://schemas.microsoft.com/office/drawing/2014/main" id="{1BB3BA0B-C9DA-9845-A028-30FB7E6E3D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67" y="478"/>
              <a:ext cx="788" cy="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91" name="Group 356">
            <a:extLst>
              <a:ext uri="{FF2B5EF4-FFF2-40B4-BE49-F238E27FC236}">
                <a16:creationId xmlns:a16="http://schemas.microsoft.com/office/drawing/2014/main" id="{FA2AE9C1-F328-EE4D-942E-436A9E52B613}"/>
              </a:ext>
            </a:extLst>
          </p:cNvPr>
          <p:cNvGrpSpPr>
            <a:grpSpLocks/>
          </p:cNvGrpSpPr>
          <p:nvPr/>
        </p:nvGrpSpPr>
        <p:grpSpPr bwMode="auto">
          <a:xfrm>
            <a:off x="1854581" y="1935980"/>
            <a:ext cx="436562" cy="498475"/>
            <a:chOff x="313" y="1497"/>
            <a:chExt cx="1152" cy="1014"/>
          </a:xfrm>
        </p:grpSpPr>
        <p:pic>
          <p:nvPicPr>
            <p:cNvPr id="92" name="Picture 354" descr="laptop_stylized_small">
              <a:extLst>
                <a:ext uri="{FF2B5EF4-FFF2-40B4-BE49-F238E27FC236}">
                  <a16:creationId xmlns:a16="http://schemas.microsoft.com/office/drawing/2014/main" id="{46AA2232-0193-5C47-9B73-A5642D282F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3" name="Picture 355" descr="antenna_stylized">
              <a:extLst>
                <a:ext uri="{FF2B5EF4-FFF2-40B4-BE49-F238E27FC236}">
                  <a16:creationId xmlns:a16="http://schemas.microsoft.com/office/drawing/2014/main" id="{0C2BE08B-587E-0A48-A0C6-813D76AE09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94" name="Group 403">
            <a:extLst>
              <a:ext uri="{FF2B5EF4-FFF2-40B4-BE49-F238E27FC236}">
                <a16:creationId xmlns:a16="http://schemas.microsoft.com/office/drawing/2014/main" id="{F975DAA7-6D67-DC4A-B1F7-484A12E444AF}"/>
              </a:ext>
            </a:extLst>
          </p:cNvPr>
          <p:cNvGrpSpPr>
            <a:grpSpLocks/>
          </p:cNvGrpSpPr>
          <p:nvPr/>
        </p:nvGrpSpPr>
        <p:grpSpPr bwMode="auto">
          <a:xfrm>
            <a:off x="1183068" y="1143818"/>
            <a:ext cx="446088" cy="382587"/>
            <a:chOff x="2751" y="1851"/>
            <a:chExt cx="462" cy="478"/>
          </a:xfrm>
        </p:grpSpPr>
        <p:pic>
          <p:nvPicPr>
            <p:cNvPr id="95" name="Picture 364" descr="iphone_stylized_small">
              <a:extLst>
                <a:ext uri="{FF2B5EF4-FFF2-40B4-BE49-F238E27FC236}">
                  <a16:creationId xmlns:a16="http://schemas.microsoft.com/office/drawing/2014/main" id="{7E212BAD-8745-8A4C-9209-574283406A9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8" y="1922"/>
              <a:ext cx="152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6" name="Picture 402" descr="antenna_radiation_stylized">
              <a:extLst>
                <a:ext uri="{FF2B5EF4-FFF2-40B4-BE49-F238E27FC236}">
                  <a16:creationId xmlns:a16="http://schemas.microsoft.com/office/drawing/2014/main" id="{122C274E-D092-394D-883F-788A799C5D5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1" y="1851"/>
              <a:ext cx="462" cy="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97" name="Group 356">
            <a:extLst>
              <a:ext uri="{FF2B5EF4-FFF2-40B4-BE49-F238E27FC236}">
                <a16:creationId xmlns:a16="http://schemas.microsoft.com/office/drawing/2014/main" id="{B73B7092-9FA9-FE49-A984-C67B677659A6}"/>
              </a:ext>
            </a:extLst>
          </p:cNvPr>
          <p:cNvGrpSpPr>
            <a:grpSpLocks/>
          </p:cNvGrpSpPr>
          <p:nvPr/>
        </p:nvGrpSpPr>
        <p:grpSpPr bwMode="auto">
          <a:xfrm>
            <a:off x="1203706" y="1813743"/>
            <a:ext cx="436562" cy="498475"/>
            <a:chOff x="313" y="1497"/>
            <a:chExt cx="1152" cy="1014"/>
          </a:xfrm>
        </p:grpSpPr>
        <p:pic>
          <p:nvPicPr>
            <p:cNvPr id="98" name="Picture 354" descr="laptop_stylized_small">
              <a:extLst>
                <a:ext uri="{FF2B5EF4-FFF2-40B4-BE49-F238E27FC236}">
                  <a16:creationId xmlns:a16="http://schemas.microsoft.com/office/drawing/2014/main" id="{99E83124-2B6C-E948-B41B-343D4C0473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9" name="Picture 355" descr="antenna_stylized">
              <a:extLst>
                <a:ext uri="{FF2B5EF4-FFF2-40B4-BE49-F238E27FC236}">
                  <a16:creationId xmlns:a16="http://schemas.microsoft.com/office/drawing/2014/main" id="{BF9AE632-6D4A-3540-96FA-45E1D43C91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00" name="Group 356">
            <a:extLst>
              <a:ext uri="{FF2B5EF4-FFF2-40B4-BE49-F238E27FC236}">
                <a16:creationId xmlns:a16="http://schemas.microsoft.com/office/drawing/2014/main" id="{BBB2279A-7880-F64F-BEF1-599C422B5DED}"/>
              </a:ext>
            </a:extLst>
          </p:cNvPr>
          <p:cNvGrpSpPr>
            <a:grpSpLocks/>
          </p:cNvGrpSpPr>
          <p:nvPr/>
        </p:nvGrpSpPr>
        <p:grpSpPr bwMode="auto">
          <a:xfrm>
            <a:off x="776668" y="1427980"/>
            <a:ext cx="438150" cy="498475"/>
            <a:chOff x="313" y="1497"/>
            <a:chExt cx="1152" cy="1014"/>
          </a:xfrm>
        </p:grpSpPr>
        <p:pic>
          <p:nvPicPr>
            <p:cNvPr id="101" name="Picture 354" descr="laptop_stylized_small">
              <a:extLst>
                <a:ext uri="{FF2B5EF4-FFF2-40B4-BE49-F238E27FC236}">
                  <a16:creationId xmlns:a16="http://schemas.microsoft.com/office/drawing/2014/main" id="{378BE288-2CAF-2346-A6D7-9A6CB477A2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" name="Picture 355" descr="antenna_stylized">
              <a:extLst>
                <a:ext uri="{FF2B5EF4-FFF2-40B4-BE49-F238E27FC236}">
                  <a16:creationId xmlns:a16="http://schemas.microsoft.com/office/drawing/2014/main" id="{C9FC9F73-A1C3-6D40-B876-2FAE3AD6FD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03" name="Line 26">
            <a:extLst>
              <a:ext uri="{FF2B5EF4-FFF2-40B4-BE49-F238E27FC236}">
                <a16:creationId xmlns:a16="http://schemas.microsoft.com/office/drawing/2014/main" id="{FFA071D2-8D76-264C-A650-850F6C5543BC}"/>
              </a:ext>
            </a:extLst>
          </p:cNvPr>
          <p:cNvSpPr>
            <a:spLocks noChangeShapeType="1"/>
          </p:cNvSpPr>
          <p:nvPr/>
        </p:nvSpPr>
        <p:spPr bwMode="auto">
          <a:xfrm>
            <a:off x="2545477" y="1958205"/>
            <a:ext cx="1110445" cy="1021606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grpSp>
        <p:nvGrpSpPr>
          <p:cNvPr id="105" name="Group 361">
            <a:extLst>
              <a:ext uri="{FF2B5EF4-FFF2-40B4-BE49-F238E27FC236}">
                <a16:creationId xmlns:a16="http://schemas.microsoft.com/office/drawing/2014/main" id="{BDFB8667-5290-5B43-A841-425499A3D9F5}"/>
              </a:ext>
            </a:extLst>
          </p:cNvPr>
          <p:cNvGrpSpPr>
            <a:grpSpLocks/>
          </p:cNvGrpSpPr>
          <p:nvPr/>
        </p:nvGrpSpPr>
        <p:grpSpPr bwMode="auto">
          <a:xfrm>
            <a:off x="1581394" y="3850939"/>
            <a:ext cx="639763" cy="581025"/>
            <a:chOff x="2967" y="478"/>
            <a:chExt cx="788" cy="625"/>
          </a:xfrm>
        </p:grpSpPr>
        <p:pic>
          <p:nvPicPr>
            <p:cNvPr id="106" name="Picture 358" descr="access_point_stylized_small">
              <a:extLst>
                <a:ext uri="{FF2B5EF4-FFF2-40B4-BE49-F238E27FC236}">
                  <a16:creationId xmlns:a16="http://schemas.microsoft.com/office/drawing/2014/main" id="{42901DE5-3C49-A741-9CBA-DE06E2745EE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12" y="559"/>
              <a:ext cx="576" cy="5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7" name="Picture 360" descr="antenna_radiation_stylized">
              <a:extLst>
                <a:ext uri="{FF2B5EF4-FFF2-40B4-BE49-F238E27FC236}">
                  <a16:creationId xmlns:a16="http://schemas.microsoft.com/office/drawing/2014/main" id="{C7CA1512-DC17-E34A-8EB4-97D5467FDB2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67" y="478"/>
              <a:ext cx="788" cy="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08" name="Group 356">
            <a:extLst>
              <a:ext uri="{FF2B5EF4-FFF2-40B4-BE49-F238E27FC236}">
                <a16:creationId xmlns:a16="http://schemas.microsoft.com/office/drawing/2014/main" id="{26F354D7-2D9B-234A-B2A0-5F2DBA9DEA00}"/>
              </a:ext>
            </a:extLst>
          </p:cNvPr>
          <p:cNvGrpSpPr>
            <a:grpSpLocks/>
          </p:cNvGrpSpPr>
          <p:nvPr/>
        </p:nvGrpSpPr>
        <p:grpSpPr bwMode="auto">
          <a:xfrm>
            <a:off x="1824282" y="4409739"/>
            <a:ext cx="436562" cy="498475"/>
            <a:chOff x="313" y="1497"/>
            <a:chExt cx="1152" cy="1014"/>
          </a:xfrm>
        </p:grpSpPr>
        <p:pic>
          <p:nvPicPr>
            <p:cNvPr id="109" name="Picture 354" descr="laptop_stylized_small">
              <a:extLst>
                <a:ext uri="{FF2B5EF4-FFF2-40B4-BE49-F238E27FC236}">
                  <a16:creationId xmlns:a16="http://schemas.microsoft.com/office/drawing/2014/main" id="{BCB9D968-4DAC-4942-8416-6D02896F4C6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0" name="Picture 355" descr="antenna_stylized">
              <a:extLst>
                <a:ext uri="{FF2B5EF4-FFF2-40B4-BE49-F238E27FC236}">
                  <a16:creationId xmlns:a16="http://schemas.microsoft.com/office/drawing/2014/main" id="{63924E93-C285-0447-87FD-E5D8BE984F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11" name="Group 403">
            <a:extLst>
              <a:ext uri="{FF2B5EF4-FFF2-40B4-BE49-F238E27FC236}">
                <a16:creationId xmlns:a16="http://schemas.microsoft.com/office/drawing/2014/main" id="{B543494D-A929-0A4C-8CF2-88888239E2BE}"/>
              </a:ext>
            </a:extLst>
          </p:cNvPr>
          <p:cNvGrpSpPr>
            <a:grpSpLocks/>
          </p:cNvGrpSpPr>
          <p:nvPr/>
        </p:nvGrpSpPr>
        <p:grpSpPr bwMode="auto">
          <a:xfrm>
            <a:off x="1367082" y="4400214"/>
            <a:ext cx="569912" cy="544513"/>
            <a:chOff x="2751" y="1851"/>
            <a:chExt cx="462" cy="478"/>
          </a:xfrm>
        </p:grpSpPr>
        <p:pic>
          <p:nvPicPr>
            <p:cNvPr id="112" name="Picture 364" descr="iphone_stylized_small">
              <a:extLst>
                <a:ext uri="{FF2B5EF4-FFF2-40B4-BE49-F238E27FC236}">
                  <a16:creationId xmlns:a16="http://schemas.microsoft.com/office/drawing/2014/main" id="{CB5DF627-60A3-8641-B134-B2B81F4D14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8" y="1922"/>
              <a:ext cx="152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3" name="Picture 402" descr="antenna_radiation_stylized">
              <a:extLst>
                <a:ext uri="{FF2B5EF4-FFF2-40B4-BE49-F238E27FC236}">
                  <a16:creationId xmlns:a16="http://schemas.microsoft.com/office/drawing/2014/main" id="{7658C1BB-16FA-B44A-A116-22C44E2E64D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1" y="1851"/>
              <a:ext cx="462" cy="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14" name="Group 356">
            <a:extLst>
              <a:ext uri="{FF2B5EF4-FFF2-40B4-BE49-F238E27FC236}">
                <a16:creationId xmlns:a16="http://schemas.microsoft.com/office/drawing/2014/main" id="{7BAEF5AE-1464-9D46-8D44-33FF1AA7FE8C}"/>
              </a:ext>
            </a:extLst>
          </p:cNvPr>
          <p:cNvGrpSpPr>
            <a:grpSpLocks/>
          </p:cNvGrpSpPr>
          <p:nvPr/>
        </p:nvGrpSpPr>
        <p:grpSpPr bwMode="auto">
          <a:xfrm>
            <a:off x="909882" y="4419264"/>
            <a:ext cx="436562" cy="498475"/>
            <a:chOff x="313" y="1497"/>
            <a:chExt cx="1152" cy="1014"/>
          </a:xfrm>
        </p:grpSpPr>
        <p:pic>
          <p:nvPicPr>
            <p:cNvPr id="115" name="Picture 354" descr="laptop_stylized_small">
              <a:extLst>
                <a:ext uri="{FF2B5EF4-FFF2-40B4-BE49-F238E27FC236}">
                  <a16:creationId xmlns:a16="http://schemas.microsoft.com/office/drawing/2014/main" id="{8450A102-6A2B-DB40-A176-7E0CB094F2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6" name="Picture 355" descr="antenna_stylized">
              <a:extLst>
                <a:ext uri="{FF2B5EF4-FFF2-40B4-BE49-F238E27FC236}">
                  <a16:creationId xmlns:a16="http://schemas.microsoft.com/office/drawing/2014/main" id="{F66C3C9A-BF8E-C049-9C1E-83E292B613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17" name="Group 356">
            <a:extLst>
              <a:ext uri="{FF2B5EF4-FFF2-40B4-BE49-F238E27FC236}">
                <a16:creationId xmlns:a16="http://schemas.microsoft.com/office/drawing/2014/main" id="{DEC74E59-3402-AE40-B8CF-4B1811DF782E}"/>
              </a:ext>
            </a:extLst>
          </p:cNvPr>
          <p:cNvGrpSpPr>
            <a:grpSpLocks/>
          </p:cNvGrpSpPr>
          <p:nvPr/>
        </p:nvGrpSpPr>
        <p:grpSpPr bwMode="auto">
          <a:xfrm>
            <a:off x="859082" y="3830302"/>
            <a:ext cx="436562" cy="498475"/>
            <a:chOff x="313" y="1497"/>
            <a:chExt cx="1152" cy="1014"/>
          </a:xfrm>
        </p:grpSpPr>
        <p:pic>
          <p:nvPicPr>
            <p:cNvPr id="118" name="Picture 354" descr="laptop_stylized_small">
              <a:extLst>
                <a:ext uri="{FF2B5EF4-FFF2-40B4-BE49-F238E27FC236}">
                  <a16:creationId xmlns:a16="http://schemas.microsoft.com/office/drawing/2014/main" id="{FF2338BE-BEEA-874A-8AD1-B83706BA729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9" name="Picture 355" descr="antenna_stylized">
              <a:extLst>
                <a:ext uri="{FF2B5EF4-FFF2-40B4-BE49-F238E27FC236}">
                  <a16:creationId xmlns:a16="http://schemas.microsoft.com/office/drawing/2014/main" id="{F923ABF6-F4F2-454D-B1F1-01A242039D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20" name="Line 25">
            <a:extLst>
              <a:ext uri="{FF2B5EF4-FFF2-40B4-BE49-F238E27FC236}">
                <a16:creationId xmlns:a16="http://schemas.microsoft.com/office/drawing/2014/main" id="{7BA8AD27-3D08-E44D-A38F-C075CB53647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543443" y="3428610"/>
            <a:ext cx="1112479" cy="90016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grpSp>
        <p:nvGrpSpPr>
          <p:cNvPr id="121" name="Group 403">
            <a:extLst>
              <a:ext uri="{FF2B5EF4-FFF2-40B4-BE49-F238E27FC236}">
                <a16:creationId xmlns:a16="http://schemas.microsoft.com/office/drawing/2014/main" id="{3E47EC88-0001-CB43-A7ED-C0289170512A}"/>
              </a:ext>
            </a:extLst>
          </p:cNvPr>
          <p:cNvGrpSpPr>
            <a:grpSpLocks/>
          </p:cNvGrpSpPr>
          <p:nvPr/>
        </p:nvGrpSpPr>
        <p:grpSpPr bwMode="auto">
          <a:xfrm>
            <a:off x="1154357" y="3474702"/>
            <a:ext cx="568325" cy="544512"/>
            <a:chOff x="2751" y="1851"/>
            <a:chExt cx="462" cy="478"/>
          </a:xfrm>
        </p:grpSpPr>
        <p:pic>
          <p:nvPicPr>
            <p:cNvPr id="122" name="Picture 364" descr="iphone_stylized_small">
              <a:extLst>
                <a:ext uri="{FF2B5EF4-FFF2-40B4-BE49-F238E27FC236}">
                  <a16:creationId xmlns:a16="http://schemas.microsoft.com/office/drawing/2014/main" id="{6AEF903B-BDB6-8645-8D02-1DABD42234E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8" y="1922"/>
              <a:ext cx="152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3" name="Picture 402" descr="antenna_radiation_stylized">
              <a:extLst>
                <a:ext uri="{FF2B5EF4-FFF2-40B4-BE49-F238E27FC236}">
                  <a16:creationId xmlns:a16="http://schemas.microsoft.com/office/drawing/2014/main" id="{AD441939-A4CA-344C-B792-0F95B7C3CEC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1" y="1851"/>
              <a:ext cx="462" cy="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3CED2675-190A-B746-8E41-91D1CAFA5B4D}"/>
              </a:ext>
            </a:extLst>
          </p:cNvPr>
          <p:cNvGrpSpPr/>
          <p:nvPr/>
        </p:nvGrpSpPr>
        <p:grpSpPr>
          <a:xfrm>
            <a:off x="3370124" y="2982580"/>
            <a:ext cx="744676" cy="388508"/>
            <a:chOff x="7493876" y="2774731"/>
            <a:chExt cx="1481958" cy="894622"/>
          </a:xfrm>
        </p:grpSpPr>
        <p:sp>
          <p:nvSpPr>
            <p:cNvPr id="125" name="Freeform 124">
              <a:extLst>
                <a:ext uri="{FF2B5EF4-FFF2-40B4-BE49-F238E27FC236}">
                  <a16:creationId xmlns:a16="http://schemas.microsoft.com/office/drawing/2014/main" id="{1B607571-549B-3244-95A5-8E992DF5EA01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EB12A4B4-C06F-9B48-B23C-8D92C0777D93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9A80F69B-AD4C-CC49-A474-B7379EA06173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28" name="Freeform 127">
                <a:extLst>
                  <a:ext uri="{FF2B5EF4-FFF2-40B4-BE49-F238E27FC236}">
                    <a16:creationId xmlns:a16="http://schemas.microsoft.com/office/drawing/2014/main" id="{C53B4447-0429-CD4A-8613-890A66B938A7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9" name="Freeform 128">
                <a:extLst>
                  <a:ext uri="{FF2B5EF4-FFF2-40B4-BE49-F238E27FC236}">
                    <a16:creationId xmlns:a16="http://schemas.microsoft.com/office/drawing/2014/main" id="{405FA763-214E-1942-917D-F894C98094BB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0" name="Freeform 129">
                <a:extLst>
                  <a:ext uri="{FF2B5EF4-FFF2-40B4-BE49-F238E27FC236}">
                    <a16:creationId xmlns:a16="http://schemas.microsoft.com/office/drawing/2014/main" id="{D3C585B2-5EB3-1B49-A37B-C73BE3896402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1" name="Freeform 130">
                <a:extLst>
                  <a:ext uri="{FF2B5EF4-FFF2-40B4-BE49-F238E27FC236}">
                    <a16:creationId xmlns:a16="http://schemas.microsoft.com/office/drawing/2014/main" id="{F9927536-F9B1-A849-9472-7C9E39D2E45F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59" name="Title 1"/>
          <p:cNvSpPr txBox="1">
            <a:spLocks/>
          </p:cNvSpPr>
          <p:nvPr/>
        </p:nvSpPr>
        <p:spPr>
          <a:xfrm>
            <a:off x="265041" y="196896"/>
            <a:ext cx="11736500" cy="52563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sz="2800" b="1" err="1">
                <a:latin typeface="+mn-lt"/>
                <a:ea typeface="Verdana" charset="0"/>
                <a:cs typeface="Verdana" charset="0"/>
              </a:rPr>
              <a:t>Cấu</a:t>
            </a:r>
            <a:r>
              <a:rPr lang="en-US" sz="2800" b="1">
                <a:latin typeface="+mn-lt"/>
                <a:ea typeface="Verdana" charset="0"/>
                <a:cs typeface="Verdana" charset="0"/>
              </a:rPr>
              <a:t> </a:t>
            </a:r>
            <a:r>
              <a:rPr lang="en-US" sz="2800" b="1" err="1">
                <a:latin typeface="+mn-lt"/>
                <a:ea typeface="Verdana" charset="0"/>
                <a:cs typeface="Verdana" charset="0"/>
              </a:rPr>
              <a:t>trúc</a:t>
            </a:r>
            <a:r>
              <a:rPr lang="en-US" sz="2800" b="1">
                <a:latin typeface="+mn-lt"/>
                <a:ea typeface="Verdana" charset="0"/>
                <a:cs typeface="Verdana" charset="0"/>
              </a:rPr>
              <a:t> </a:t>
            </a:r>
            <a:r>
              <a:rPr lang="en-US" sz="2800" b="1" err="1">
                <a:latin typeface="+mn-lt"/>
                <a:ea typeface="Verdana" charset="0"/>
                <a:cs typeface="Verdana" charset="0"/>
              </a:rPr>
              <a:t>của</a:t>
            </a:r>
            <a:r>
              <a:rPr lang="en-US" sz="2800" b="1">
                <a:latin typeface="+mn-lt"/>
                <a:ea typeface="Verdana" charset="0"/>
                <a:cs typeface="Verdana" charset="0"/>
              </a:rPr>
              <a:t> </a:t>
            </a:r>
            <a:r>
              <a:rPr lang="en-US" sz="2800" b="1" err="1">
                <a:latin typeface="+mn-lt"/>
                <a:ea typeface="Verdana" charset="0"/>
                <a:cs typeface="Verdana" charset="0"/>
              </a:rPr>
              <a:t>mạng</a:t>
            </a:r>
            <a:r>
              <a:rPr lang="en-US" sz="2800" b="1">
                <a:latin typeface="+mn-lt"/>
                <a:ea typeface="Verdana" charset="0"/>
                <a:cs typeface="Verdana" charset="0"/>
              </a:rPr>
              <a:t> Wireless LAN</a:t>
            </a: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7CB9B4F0-FE18-304B-AF65-832CD5EC61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0337" y="980313"/>
            <a:ext cx="1993106" cy="1727271"/>
          </a:xfrm>
          <a:prstGeom prst="ellipse">
            <a:avLst/>
          </a:prstGeom>
          <a:solidFill>
            <a:schemeClr val="bg2">
              <a:alpha val="49019"/>
            </a:schemeClr>
          </a:solidFill>
          <a:ln w="3175">
            <a:solidFill>
              <a:schemeClr val="tx1"/>
            </a:solidFill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600">
              <a:solidFill>
                <a:srgbClr val="000000"/>
              </a:solidFill>
              <a:ea typeface="ＭＳ Ｐゴシック" charset="0"/>
            </a:endParaRP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7CB9B4F0-FE18-304B-AF65-832CD5EC61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0338" y="3258792"/>
            <a:ext cx="2019688" cy="1841832"/>
          </a:xfrm>
          <a:prstGeom prst="ellipse">
            <a:avLst/>
          </a:prstGeom>
          <a:solidFill>
            <a:schemeClr val="bg2">
              <a:alpha val="49019"/>
            </a:schemeClr>
          </a:solidFill>
          <a:ln w="3175">
            <a:solidFill>
              <a:schemeClr val="tx1"/>
            </a:solidFill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600">
              <a:solidFill>
                <a:srgbClr val="000000"/>
              </a:solidFill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757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6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65043" y="193074"/>
            <a:ext cx="11834192" cy="46684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sz="2800">
                <a:latin typeface="+mn-lt"/>
                <a:ea typeface="Helvetica" charset="0"/>
                <a:cs typeface="Helvetica" charset="0"/>
              </a:rPr>
              <a:t>CHƯƠNG 1: TỔNG QUAN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265043" y="768627"/>
            <a:ext cx="6758610" cy="348532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ppleSDGothicNeo-Regular" charset="-127"/>
              <a:buChar char="□"/>
            </a:pPr>
            <a:r>
              <a:rPr lang="en-US" sz="2000" i="1" dirty="0">
                <a:solidFill>
                  <a:srgbClr val="FF0000"/>
                </a:solidFill>
                <a:latin typeface="+mn-lt"/>
              </a:rPr>
              <a:t>ETHERNET </a:t>
            </a:r>
            <a:r>
              <a:rPr lang="en-US" sz="2000" i="1" dirty="0" err="1">
                <a:solidFill>
                  <a:srgbClr val="FF0000"/>
                </a:solidFill>
                <a:latin typeface="+mn-lt"/>
              </a:rPr>
              <a:t>và</a:t>
            </a:r>
            <a:r>
              <a:rPr lang="en-US" sz="2000" i="1" dirty="0">
                <a:solidFill>
                  <a:srgbClr val="FF0000"/>
                </a:solidFill>
                <a:latin typeface="+mn-lt"/>
              </a:rPr>
              <a:t> IEEE 802.3:</a:t>
            </a:r>
          </a:p>
          <a:p>
            <a:pPr marL="914400" lvl="1" indent="-457200" algn="l">
              <a:buFont typeface="Courier New" charset="0"/>
              <a:buChar char="o"/>
            </a:pPr>
            <a:r>
              <a:rPr lang="en-US" sz="1800" dirty="0">
                <a:latin typeface="Calibri" charset="0"/>
                <a:ea typeface="Calibri" charset="0"/>
                <a:cs typeface="Calibri" charset="0"/>
              </a:rPr>
              <a:t>IEEE 802.3: Ethernet</a:t>
            </a:r>
          </a:p>
          <a:p>
            <a:pPr marL="914400" lvl="1" indent="-457200" algn="l">
              <a:buFont typeface="Courier New" charset="0"/>
              <a:buChar char="o"/>
            </a:pPr>
            <a:r>
              <a:rPr lang="en-US" sz="1800" dirty="0">
                <a:latin typeface="Calibri" charset="0"/>
                <a:ea typeface="Calibri" charset="0"/>
                <a:cs typeface="Calibri" charset="0"/>
              </a:rPr>
              <a:t>1970: </a:t>
            </a:r>
            <a:r>
              <a:rPr lang="en-US" sz="1800" dirty="0" err="1">
                <a:latin typeface="Calibri" charset="0"/>
                <a:ea typeface="Calibri" charset="0"/>
                <a:cs typeface="Calibri" charset="0"/>
              </a:rPr>
              <a:t>mạng</a:t>
            </a:r>
            <a:r>
              <a:rPr lang="en-US" sz="1800" dirty="0">
                <a:latin typeface="Calibri" charset="0"/>
                <a:ea typeface="Calibri" charset="0"/>
                <a:cs typeface="Calibri" charset="0"/>
              </a:rPr>
              <a:t> ALOHA </a:t>
            </a:r>
            <a:r>
              <a:rPr lang="en-US" sz="1800" dirty="0" err="1">
                <a:latin typeface="Calibri" charset="0"/>
                <a:ea typeface="Calibri" charset="0"/>
                <a:cs typeface="Calibri" charset="0"/>
              </a:rPr>
              <a:t>không</a:t>
            </a:r>
            <a:r>
              <a:rPr lang="en-US" sz="18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1800" dirty="0" err="1">
                <a:latin typeface="Calibri" charset="0"/>
                <a:ea typeface="Calibri" charset="0"/>
                <a:cs typeface="Calibri" charset="0"/>
              </a:rPr>
              <a:t>dây</a:t>
            </a:r>
            <a:r>
              <a:rPr lang="en-US" sz="18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1800" dirty="0" err="1">
                <a:latin typeface="Calibri" charset="0"/>
                <a:ea typeface="Calibri" charset="0"/>
                <a:cs typeface="Calibri" charset="0"/>
              </a:rPr>
              <a:t>được</a:t>
            </a:r>
            <a:r>
              <a:rPr lang="en-US" sz="18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1800" dirty="0" err="1">
                <a:latin typeface="Calibri" charset="0"/>
                <a:ea typeface="Calibri" charset="0"/>
                <a:cs typeface="Calibri" charset="0"/>
              </a:rPr>
              <a:t>triển</a:t>
            </a:r>
            <a:r>
              <a:rPr lang="en-US" sz="18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1800" dirty="0" err="1">
                <a:latin typeface="Calibri" charset="0"/>
                <a:ea typeface="Calibri" charset="0"/>
                <a:cs typeface="Calibri" charset="0"/>
              </a:rPr>
              <a:t>khai</a:t>
            </a:r>
            <a:r>
              <a:rPr lang="en-US" sz="18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1800" dirty="0" err="1">
                <a:latin typeface="Calibri" charset="0"/>
                <a:ea typeface="Calibri" charset="0"/>
                <a:cs typeface="Calibri" charset="0"/>
              </a:rPr>
              <a:t>lần</a:t>
            </a:r>
            <a:r>
              <a:rPr lang="en-US" sz="18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1800" dirty="0" err="1">
                <a:latin typeface="Calibri" charset="0"/>
                <a:ea typeface="Calibri" charset="0"/>
                <a:cs typeface="Calibri" charset="0"/>
              </a:rPr>
              <a:t>đầu</a:t>
            </a:r>
            <a:r>
              <a:rPr lang="en-US" sz="18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1800" dirty="0" err="1">
                <a:latin typeface="Calibri" charset="0"/>
                <a:ea typeface="Calibri" charset="0"/>
                <a:cs typeface="Calibri" charset="0"/>
              </a:rPr>
              <a:t>tiên</a:t>
            </a:r>
            <a:r>
              <a:rPr lang="en-US" sz="1800" dirty="0">
                <a:latin typeface="Calibri" charset="0"/>
                <a:ea typeface="Calibri" charset="0"/>
                <a:cs typeface="Calibri" charset="0"/>
              </a:rPr>
              <a:t> ở Hawaiian </a:t>
            </a:r>
          </a:p>
          <a:p>
            <a:pPr marL="914400" lvl="1" indent="-457200" algn="l">
              <a:buFont typeface="Courier New" charset="0"/>
              <a:buChar char="o"/>
            </a:pPr>
            <a:r>
              <a:rPr lang="en-US" sz="1800" dirty="0">
                <a:latin typeface="Calibri" charset="0"/>
                <a:ea typeface="Calibri" charset="0"/>
                <a:cs typeface="Calibri" charset="0"/>
              </a:rPr>
              <a:t>1973: Metcalf </a:t>
            </a:r>
            <a:r>
              <a:rPr lang="en-US" sz="1800" dirty="0" err="1">
                <a:latin typeface="Calibri" charset="0"/>
                <a:ea typeface="Calibri" charset="0"/>
                <a:cs typeface="Calibri" charset="0"/>
              </a:rPr>
              <a:t>thiết</a:t>
            </a:r>
            <a:r>
              <a:rPr lang="en-US" sz="18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1800" dirty="0" err="1">
                <a:latin typeface="Calibri" charset="0"/>
                <a:ea typeface="Calibri" charset="0"/>
                <a:cs typeface="Calibri" charset="0"/>
              </a:rPr>
              <a:t>kế</a:t>
            </a:r>
            <a:r>
              <a:rPr lang="en-US" sz="18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1800" dirty="0" err="1">
                <a:latin typeface="Calibri" charset="0"/>
                <a:ea typeface="Calibri" charset="0"/>
                <a:cs typeface="Calibri" charset="0"/>
              </a:rPr>
              <a:t>cấu</a:t>
            </a:r>
            <a:r>
              <a:rPr lang="en-US" sz="18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1800" dirty="0" err="1">
                <a:latin typeface="Calibri" charset="0"/>
                <a:ea typeface="Calibri" charset="0"/>
                <a:cs typeface="Calibri" charset="0"/>
              </a:rPr>
              <a:t>hình</a:t>
            </a:r>
            <a:r>
              <a:rPr lang="en-US" sz="1800" dirty="0">
                <a:latin typeface="Calibri" charset="0"/>
                <a:ea typeface="Calibri" charset="0"/>
                <a:cs typeface="Calibri" charset="0"/>
              </a:rPr>
              <a:t> Ethernet </a:t>
            </a:r>
            <a:r>
              <a:rPr lang="en-US" sz="1800" dirty="0" err="1">
                <a:latin typeface="Calibri" charset="0"/>
                <a:ea typeface="Calibri" charset="0"/>
                <a:cs typeface="Calibri" charset="0"/>
              </a:rPr>
              <a:t>đầu</a:t>
            </a:r>
            <a:r>
              <a:rPr lang="en-US" sz="18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1800" dirty="0" err="1">
                <a:latin typeface="Calibri" charset="0"/>
                <a:ea typeface="Calibri" charset="0"/>
                <a:cs typeface="Calibri" charset="0"/>
              </a:rPr>
              <a:t>tiên</a:t>
            </a:r>
            <a:r>
              <a:rPr lang="en-US" sz="18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1800" dirty="0" err="1">
                <a:latin typeface="Calibri" charset="0"/>
                <a:ea typeface="Calibri" charset="0"/>
                <a:cs typeface="Calibri" charset="0"/>
              </a:rPr>
              <a:t>với</a:t>
            </a:r>
            <a:r>
              <a:rPr lang="en-US" sz="18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1800" dirty="0" err="1">
                <a:latin typeface="Calibri" charset="0"/>
                <a:ea typeface="Calibri" charset="0"/>
                <a:cs typeface="Calibri" charset="0"/>
              </a:rPr>
              <a:t>phương</a:t>
            </a:r>
            <a:r>
              <a:rPr lang="en-US" sz="18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1800" dirty="0" err="1">
                <a:latin typeface="Calibri" charset="0"/>
                <a:ea typeface="Calibri" charset="0"/>
                <a:cs typeface="Calibri" charset="0"/>
              </a:rPr>
              <a:t>pháp</a:t>
            </a:r>
            <a:r>
              <a:rPr lang="en-US" sz="18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1800" dirty="0" err="1">
                <a:latin typeface="Calibri" charset="0"/>
                <a:ea typeface="Calibri" charset="0"/>
                <a:cs typeface="Calibri" charset="0"/>
              </a:rPr>
              <a:t>truy</a:t>
            </a:r>
            <a:r>
              <a:rPr lang="en-US" sz="18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1800" dirty="0" err="1">
                <a:latin typeface="Calibri" charset="0"/>
                <a:ea typeface="Calibri" charset="0"/>
                <a:cs typeface="Calibri" charset="0"/>
              </a:rPr>
              <a:t>cập</a:t>
            </a:r>
            <a:r>
              <a:rPr lang="en-US" sz="18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1800" dirty="0" err="1">
                <a:latin typeface="Calibri" charset="0"/>
                <a:ea typeface="Calibri" charset="0"/>
                <a:cs typeface="Calibri" charset="0"/>
              </a:rPr>
              <a:t>ngẫu</a:t>
            </a:r>
            <a:r>
              <a:rPr lang="en-US" sz="18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1800" dirty="0" err="1">
                <a:latin typeface="Calibri" charset="0"/>
                <a:ea typeface="Calibri" charset="0"/>
                <a:cs typeface="Calibri" charset="0"/>
              </a:rPr>
              <a:t>nhiên</a:t>
            </a:r>
            <a:r>
              <a:rPr lang="en-US" sz="18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1800" dirty="0" err="1">
                <a:latin typeface="Calibri" charset="0"/>
                <a:ea typeface="Calibri" charset="0"/>
                <a:cs typeface="Calibri" charset="0"/>
              </a:rPr>
              <a:t>sử</a:t>
            </a:r>
            <a:r>
              <a:rPr lang="en-US" sz="18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1800" dirty="0" err="1">
                <a:latin typeface="Calibri" charset="0"/>
                <a:ea typeface="Calibri" charset="0"/>
                <a:cs typeface="Calibri" charset="0"/>
              </a:rPr>
              <a:t>dụng</a:t>
            </a:r>
            <a:r>
              <a:rPr lang="en-US" sz="18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1800" dirty="0" err="1">
                <a:latin typeface="Calibri" charset="0"/>
                <a:ea typeface="Calibri" charset="0"/>
                <a:cs typeface="Calibri" charset="0"/>
              </a:rPr>
              <a:t>mạng</a:t>
            </a:r>
            <a:r>
              <a:rPr lang="en-US" sz="18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1800" dirty="0" err="1">
                <a:latin typeface="Calibri" charset="0"/>
                <a:ea typeface="Calibri" charset="0"/>
                <a:cs typeface="Calibri" charset="0"/>
              </a:rPr>
              <a:t>có</a:t>
            </a:r>
            <a:r>
              <a:rPr lang="en-US" sz="18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1800" dirty="0" err="1">
                <a:latin typeface="Calibri" charset="0"/>
                <a:ea typeface="Calibri" charset="0"/>
                <a:cs typeface="Calibri" charset="0"/>
              </a:rPr>
              <a:t>dây</a:t>
            </a:r>
            <a:endParaRPr lang="en-US" sz="1800" dirty="0">
              <a:latin typeface="Calibri" charset="0"/>
              <a:ea typeface="Calibri" charset="0"/>
              <a:cs typeface="Calibri" charset="0"/>
            </a:endParaRPr>
          </a:p>
          <a:p>
            <a:pPr marL="914400" lvl="1" indent="-457200" algn="l">
              <a:buFont typeface="Courier New" charset="0"/>
              <a:buChar char="o"/>
            </a:pPr>
            <a:r>
              <a:rPr lang="en-US" sz="1800" dirty="0">
                <a:latin typeface="Calibri" charset="0"/>
                <a:ea typeface="Calibri" charset="0"/>
                <a:cs typeface="Calibri" charset="0"/>
              </a:rPr>
              <a:t>1979: </a:t>
            </a:r>
            <a:r>
              <a:rPr lang="en-US" sz="1800" dirty="0" err="1">
                <a:latin typeface="Calibri" charset="0"/>
                <a:ea typeface="Calibri" charset="0"/>
                <a:cs typeface="Calibri" charset="0"/>
              </a:rPr>
              <a:t>Chuẩn</a:t>
            </a:r>
            <a:r>
              <a:rPr lang="en-US" sz="1800" dirty="0">
                <a:latin typeface="Calibri" charset="0"/>
                <a:ea typeface="Calibri" charset="0"/>
                <a:cs typeface="Calibri" charset="0"/>
              </a:rPr>
              <a:t> DIX Ethernet II </a:t>
            </a:r>
          </a:p>
          <a:p>
            <a:pPr marL="914400" lvl="1" indent="-457200" algn="l">
              <a:buFont typeface="Courier New" charset="0"/>
              <a:buChar char="o"/>
            </a:pPr>
            <a:r>
              <a:rPr lang="en-US" sz="1800" dirty="0">
                <a:latin typeface="Calibri" charset="0"/>
                <a:ea typeface="Calibri" charset="0"/>
                <a:cs typeface="Calibri" charset="0"/>
              </a:rPr>
              <a:t>1985: </a:t>
            </a:r>
            <a:r>
              <a:rPr lang="en-US" sz="1800" dirty="0" err="1">
                <a:latin typeface="Calibri" charset="0"/>
                <a:ea typeface="Calibri" charset="0"/>
                <a:cs typeface="Calibri" charset="0"/>
              </a:rPr>
              <a:t>Chuẩn</a:t>
            </a:r>
            <a:r>
              <a:rPr lang="en-US" sz="1800" dirty="0">
                <a:latin typeface="Calibri" charset="0"/>
                <a:ea typeface="Calibri" charset="0"/>
                <a:cs typeface="Calibri" charset="0"/>
              </a:rPr>
              <a:t> IEEE 802.3 LAN 10 Mbps </a:t>
            </a:r>
          </a:p>
          <a:p>
            <a:pPr marL="914400" lvl="1" indent="-457200" algn="l">
              <a:buFont typeface="Courier New" charset="0"/>
              <a:buChar char="o"/>
            </a:pPr>
            <a:r>
              <a:rPr lang="en-US" sz="1800" dirty="0">
                <a:latin typeface="Calibri" charset="0"/>
                <a:ea typeface="Calibri" charset="0"/>
                <a:cs typeface="Calibri" charset="0"/>
              </a:rPr>
              <a:t>1995: </a:t>
            </a:r>
            <a:r>
              <a:rPr lang="en-US" sz="1800" dirty="0" err="1">
                <a:latin typeface="Calibri" charset="0"/>
                <a:ea typeface="Calibri" charset="0"/>
                <a:cs typeface="Calibri" charset="0"/>
              </a:rPr>
              <a:t>Chuẩn</a:t>
            </a:r>
            <a:r>
              <a:rPr lang="en-US" sz="18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1800" dirty="0" err="1">
                <a:latin typeface="Calibri" charset="0"/>
                <a:ea typeface="Calibri" charset="0"/>
                <a:cs typeface="Calibri" charset="0"/>
              </a:rPr>
              <a:t>FastEthernet</a:t>
            </a:r>
            <a:r>
              <a:rPr lang="en-US" sz="1800" dirty="0">
                <a:latin typeface="Calibri" charset="0"/>
                <a:ea typeface="Calibri" charset="0"/>
                <a:cs typeface="Calibri" charset="0"/>
              </a:rPr>
              <a:t> 100 Mbps </a:t>
            </a:r>
          </a:p>
          <a:p>
            <a:pPr marL="914400" lvl="1" indent="-457200" algn="l">
              <a:buFont typeface="Courier New" charset="0"/>
              <a:buChar char="o"/>
            </a:pPr>
            <a:r>
              <a:rPr lang="en-US" sz="1800" dirty="0">
                <a:latin typeface="Calibri" charset="0"/>
                <a:ea typeface="Calibri" charset="0"/>
                <a:cs typeface="Calibri" charset="0"/>
              </a:rPr>
              <a:t>1998: </a:t>
            </a:r>
            <a:r>
              <a:rPr lang="en-US" sz="1800" dirty="0" err="1">
                <a:latin typeface="Calibri" charset="0"/>
                <a:ea typeface="Calibri" charset="0"/>
                <a:cs typeface="Calibri" charset="0"/>
              </a:rPr>
              <a:t>Chuẩn</a:t>
            </a:r>
            <a:r>
              <a:rPr lang="en-US" sz="1800" dirty="0">
                <a:latin typeface="Calibri" charset="0"/>
                <a:ea typeface="Calibri" charset="0"/>
                <a:cs typeface="Calibri" charset="0"/>
              </a:rPr>
              <a:t> Gigabit Ethernet, 10 Gigabit Ethernet, 100 Gigabit Ethernet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9670" y="742123"/>
            <a:ext cx="4969565" cy="2411895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265044" y="4402559"/>
            <a:ext cx="6758610" cy="124300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 fontScale="400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ppleSDGothicNeo-Regular" charset="-127"/>
              <a:buChar char="□"/>
            </a:pPr>
            <a:r>
              <a:rPr lang="en-US" sz="6000" i="1">
                <a:solidFill>
                  <a:srgbClr val="FF0000"/>
                </a:solidFill>
                <a:latin typeface="+mn-lt"/>
              </a:rPr>
              <a:t>ETHERNET </a:t>
            </a:r>
            <a:r>
              <a:rPr lang="en-US" sz="6000" i="1" err="1">
                <a:solidFill>
                  <a:srgbClr val="FF0000"/>
                </a:solidFill>
                <a:latin typeface="+mn-lt"/>
              </a:rPr>
              <a:t>và</a:t>
            </a:r>
            <a:r>
              <a:rPr lang="en-US" sz="6000" i="1">
                <a:solidFill>
                  <a:srgbClr val="FF0000"/>
                </a:solidFill>
                <a:latin typeface="+mn-lt"/>
              </a:rPr>
              <a:t> IEEE 802.3:</a:t>
            </a:r>
          </a:p>
          <a:p>
            <a:pPr marL="914400" lvl="1" indent="-457200" algn="l">
              <a:buFont typeface="Courier New" charset="0"/>
              <a:buChar char="o"/>
            </a:pPr>
            <a:r>
              <a:rPr lang="en-US" sz="5000" err="1">
                <a:latin typeface="Calibri" charset="0"/>
                <a:ea typeface="Calibri" charset="0"/>
                <a:cs typeface="Calibri" charset="0"/>
              </a:rPr>
              <a:t>Được</a:t>
            </a:r>
            <a:r>
              <a:rPr lang="en-US" sz="5000">
                <a:latin typeface="Calibri" charset="0"/>
                <a:ea typeface="Calibri" charset="0"/>
                <a:cs typeface="Calibri" charset="0"/>
              </a:rPr>
              <a:t> Intel, Xerox </a:t>
            </a:r>
            <a:r>
              <a:rPr lang="en-US" sz="5000" err="1">
                <a:latin typeface="Calibri" charset="0"/>
                <a:ea typeface="Calibri" charset="0"/>
                <a:cs typeface="Calibri" charset="0"/>
              </a:rPr>
              <a:t>và</a:t>
            </a:r>
            <a:r>
              <a:rPr lang="en-US" sz="5000">
                <a:latin typeface="Calibri" charset="0"/>
                <a:ea typeface="Calibri" charset="0"/>
                <a:cs typeface="Calibri" charset="0"/>
              </a:rPr>
              <a:t> DEC </a:t>
            </a:r>
            <a:r>
              <a:rPr lang="en-US" sz="5000" err="1">
                <a:latin typeface="Calibri" charset="0"/>
                <a:ea typeface="Calibri" charset="0"/>
                <a:cs typeface="Calibri" charset="0"/>
              </a:rPr>
              <a:t>chuẩn</a:t>
            </a:r>
            <a:r>
              <a:rPr lang="en-US" sz="500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5000" err="1">
                <a:latin typeface="Calibri" charset="0"/>
                <a:ea typeface="Calibri" charset="0"/>
                <a:cs typeface="Calibri" charset="0"/>
              </a:rPr>
              <a:t>hoá</a:t>
            </a:r>
            <a:r>
              <a:rPr lang="en-US" sz="5000">
                <a:latin typeface="Calibri" charset="0"/>
                <a:ea typeface="Calibri" charset="0"/>
                <a:cs typeface="Calibri" charset="0"/>
              </a:rPr>
              <a:t>: DIX standard</a:t>
            </a:r>
          </a:p>
          <a:p>
            <a:pPr marL="914400" lvl="1" indent="-457200" algn="l">
              <a:buFont typeface="Courier New" charset="0"/>
              <a:buChar char="o"/>
            </a:pPr>
            <a:r>
              <a:rPr lang="en-US" sz="5000" err="1">
                <a:latin typeface="Calibri" charset="0"/>
                <a:ea typeface="Calibri" charset="0"/>
                <a:cs typeface="Calibri" charset="0"/>
              </a:rPr>
              <a:t>Được</a:t>
            </a:r>
            <a:r>
              <a:rPr lang="en-US" sz="500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5000" err="1">
                <a:latin typeface="Calibri" charset="0"/>
                <a:ea typeface="Calibri" charset="0"/>
                <a:cs typeface="Calibri" charset="0"/>
              </a:rPr>
              <a:t>chuẩn</a:t>
            </a:r>
            <a:r>
              <a:rPr lang="en-US" sz="500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5000" err="1">
                <a:latin typeface="Calibri" charset="0"/>
                <a:ea typeface="Calibri" charset="0"/>
                <a:cs typeface="Calibri" charset="0"/>
              </a:rPr>
              <a:t>hoá</a:t>
            </a:r>
            <a:r>
              <a:rPr lang="en-US" sz="5000">
                <a:latin typeface="Calibri" charset="0"/>
                <a:ea typeface="Calibri" charset="0"/>
                <a:cs typeface="Calibri" charset="0"/>
              </a:rPr>
              <a:t> IEEE 802.3 </a:t>
            </a:r>
            <a:r>
              <a:rPr lang="en-US" sz="5000" err="1">
                <a:latin typeface="Calibri" charset="0"/>
                <a:ea typeface="Calibri" charset="0"/>
                <a:cs typeface="Calibri" charset="0"/>
              </a:rPr>
              <a:t>vào</a:t>
            </a:r>
            <a:r>
              <a:rPr lang="en-US" sz="500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5000" err="1">
                <a:latin typeface="Calibri" charset="0"/>
                <a:ea typeface="Calibri" charset="0"/>
                <a:cs typeface="Calibri" charset="0"/>
              </a:rPr>
              <a:t>năm</a:t>
            </a:r>
            <a:r>
              <a:rPr lang="en-US" sz="5000">
                <a:latin typeface="Calibri" charset="0"/>
                <a:ea typeface="Calibri" charset="0"/>
                <a:cs typeface="Calibri" charset="0"/>
              </a:rPr>
              <a:t> 1985</a:t>
            </a:r>
          </a:p>
          <a:p>
            <a:pPr marL="914400" lvl="1" indent="-457200" algn="l">
              <a:buFont typeface="Courier New" charset="0"/>
              <a:buChar char="o"/>
            </a:pPr>
            <a:endParaRPr lang="en-US"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5687" y="3233534"/>
            <a:ext cx="4750904" cy="184867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 Box 95"/>
          <p:cNvSpPr txBox="1">
            <a:spLocks noChangeArrowheads="1"/>
          </p:cNvSpPr>
          <p:nvPr/>
        </p:nvSpPr>
        <p:spPr bwMode="auto">
          <a:xfrm>
            <a:off x="7235687" y="5250538"/>
            <a:ext cx="4750905" cy="34864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altLang="x-none" sz="1600" err="1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Bản</a:t>
            </a:r>
            <a:r>
              <a:rPr lang="en-US" altLang="x-none" sz="160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x-none" sz="1600" err="1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thiết</a:t>
            </a:r>
            <a:r>
              <a:rPr lang="en-US" altLang="x-none" sz="160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x-none" sz="1600" err="1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kế</a:t>
            </a:r>
            <a:r>
              <a:rPr lang="en-US" altLang="x-none" sz="160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x-none" sz="1600" err="1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của</a:t>
            </a:r>
            <a:r>
              <a:rPr lang="en-US" altLang="x-none" sz="160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 Metcalf </a:t>
            </a:r>
            <a:r>
              <a:rPr lang="en-US" altLang="x-none" sz="1600" err="1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và</a:t>
            </a:r>
            <a:r>
              <a:rPr lang="en-US" altLang="x-none" sz="160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x-none" sz="1600" err="1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sơ</a:t>
            </a:r>
            <a:r>
              <a:rPr lang="en-US" altLang="x-none" sz="160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x-none" sz="1600" err="1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đồ</a:t>
            </a:r>
            <a:r>
              <a:rPr lang="en-US" altLang="x-none" sz="160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 DIX standard</a:t>
            </a:r>
            <a:r>
              <a:rPr lang="en-US" altLang="x-none" sz="1600" i="1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</a:p>
        </p:txBody>
      </p:sp>
      <p:sp>
        <p:nvSpPr>
          <p:cNvPr id="9" name="Text Box 68"/>
          <p:cNvSpPr txBox="1">
            <a:spLocks noChangeArrowheads="1"/>
          </p:cNvSpPr>
          <p:nvPr/>
        </p:nvSpPr>
        <p:spPr bwMode="auto">
          <a:xfrm>
            <a:off x="382910" y="6335064"/>
            <a:ext cx="11555804" cy="369332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r"/>
            <a:r>
              <a:rPr lang="en-US" altLang="x-none" err="1"/>
              <a:t>Hình</a:t>
            </a:r>
            <a:r>
              <a:rPr lang="en-US" altLang="x-none"/>
              <a:t> </a:t>
            </a:r>
            <a:r>
              <a:rPr lang="en-US" altLang="x-none" err="1"/>
              <a:t>vẽ</a:t>
            </a:r>
            <a:r>
              <a:rPr lang="en-US" altLang="x-none"/>
              <a:t> </a:t>
            </a:r>
            <a:r>
              <a:rPr lang="en-US" altLang="x-none" err="1"/>
              <a:t>tham</a:t>
            </a:r>
            <a:r>
              <a:rPr lang="en-US" altLang="x-none"/>
              <a:t> </a:t>
            </a:r>
            <a:r>
              <a:rPr lang="en-US" altLang="x-none" err="1"/>
              <a:t>khảo</a:t>
            </a:r>
            <a:r>
              <a:rPr lang="en-US" altLang="x-none"/>
              <a:t> </a:t>
            </a:r>
            <a:r>
              <a:rPr lang="en-US" altLang="x-none" err="1"/>
              <a:t>từ</a:t>
            </a:r>
            <a:r>
              <a:rPr lang="en-US" altLang="x-none"/>
              <a:t> </a:t>
            </a:r>
            <a:r>
              <a:rPr lang="en-US" altLang="x-none" err="1"/>
              <a:t>bài</a:t>
            </a:r>
            <a:r>
              <a:rPr lang="en-US" altLang="x-none"/>
              <a:t> </a:t>
            </a:r>
            <a:r>
              <a:rPr lang="en-US" altLang="x-none" err="1"/>
              <a:t>giảng</a:t>
            </a:r>
            <a:r>
              <a:rPr lang="en-US" altLang="x-none"/>
              <a:t> “Introduction to Communication Network”, Prof. Adam </a:t>
            </a:r>
            <a:r>
              <a:rPr lang="en-US" altLang="x-none" err="1"/>
              <a:t>Wolisz</a:t>
            </a:r>
            <a:r>
              <a:rPr lang="en-US" altLang="x-none"/>
              <a:t>, University of Berkeley</a:t>
            </a:r>
            <a:endParaRPr lang="en-US" altLang="x-none" sz="1800"/>
          </a:p>
        </p:txBody>
      </p:sp>
    </p:spTree>
    <p:extLst>
      <p:ext uri="{BB962C8B-B14F-4D97-AF65-F5344CB8AC3E}">
        <p14:creationId xmlns:p14="http://schemas.microsoft.com/office/powerpoint/2010/main" val="18930984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65043" y="292575"/>
            <a:ext cx="11728174" cy="43788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sz="2800">
                <a:latin typeface="+mn-lt"/>
                <a:ea typeface="Helvetica" charset="0"/>
                <a:cs typeface="Helvetica" charset="0"/>
              </a:rPr>
              <a:t>CHƯƠNG 1: TỔNG QUAN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265042" y="887895"/>
            <a:ext cx="11728175" cy="496282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ppleSDGothicNeo-Regular" charset="-127"/>
              <a:buChar char="□"/>
            </a:pPr>
            <a:r>
              <a:rPr lang="en-US" altLang="x-none" i="1" dirty="0" err="1">
                <a:solidFill>
                  <a:srgbClr val="FF0000"/>
                </a:solidFill>
                <a:latin typeface="+mn-lt"/>
                <a:ea typeface="Helvetica" charset="0"/>
                <a:cs typeface="Helvetica" charset="0"/>
              </a:rPr>
              <a:t>Cần</a:t>
            </a:r>
            <a:r>
              <a:rPr lang="en-US" altLang="x-none" i="1" dirty="0">
                <a:solidFill>
                  <a:srgbClr val="FF0000"/>
                </a:solidFill>
                <a:latin typeface="+mn-lt"/>
                <a:ea typeface="Helvetica" charset="0"/>
                <a:cs typeface="Helvetica" charset="0"/>
              </a:rPr>
              <a:t> </a:t>
            </a:r>
            <a:r>
              <a:rPr lang="en-US" altLang="x-none" i="1" dirty="0" err="1">
                <a:solidFill>
                  <a:srgbClr val="FF0000"/>
                </a:solidFill>
                <a:latin typeface="+mn-lt"/>
                <a:ea typeface="Helvetica" charset="0"/>
                <a:cs typeface="Helvetica" charset="0"/>
              </a:rPr>
              <a:t>thiết</a:t>
            </a:r>
            <a:r>
              <a:rPr lang="en-US" altLang="x-none" i="1" dirty="0">
                <a:solidFill>
                  <a:srgbClr val="FF0000"/>
                </a:solidFill>
                <a:latin typeface="+mn-lt"/>
                <a:ea typeface="Helvetica" charset="0"/>
                <a:cs typeface="Helvetica" charset="0"/>
              </a:rPr>
              <a:t>:</a:t>
            </a:r>
          </a:p>
          <a:p>
            <a:pPr marL="800100" lvl="1" indent="-342900" algn="l">
              <a:buFont typeface="Wingdings" charset="2"/>
              <a:buChar char="à"/>
            </a:pPr>
            <a:r>
              <a:rPr lang="en-US" altLang="x-none" sz="2200" dirty="0" err="1">
                <a:latin typeface="+mn-lt"/>
                <a:ea typeface="Helvetica" charset="0"/>
                <a:cs typeface="Helvetica" charset="0"/>
              </a:rPr>
              <a:t>Nâng</a:t>
            </a:r>
            <a:r>
              <a:rPr lang="en-US" altLang="x-none" sz="2200" dirty="0">
                <a:latin typeface="+mn-lt"/>
                <a:ea typeface="Helvetica" charset="0"/>
                <a:cs typeface="Helvetica" charset="0"/>
              </a:rPr>
              <a:t> </a:t>
            </a:r>
            <a:r>
              <a:rPr lang="en-US" altLang="x-none" sz="2200" dirty="0" err="1">
                <a:latin typeface="+mn-lt"/>
                <a:ea typeface="Helvetica" charset="0"/>
                <a:cs typeface="Helvetica" charset="0"/>
              </a:rPr>
              <a:t>cấp</a:t>
            </a:r>
            <a:r>
              <a:rPr lang="en-US" altLang="x-none" sz="2200" dirty="0">
                <a:latin typeface="+mn-lt"/>
                <a:ea typeface="Helvetica" charset="0"/>
                <a:cs typeface="Helvetica" charset="0"/>
              </a:rPr>
              <a:t> </a:t>
            </a:r>
            <a:r>
              <a:rPr lang="en-US" altLang="x-none" sz="2200" dirty="0" err="1">
                <a:latin typeface="+mn-lt"/>
                <a:ea typeface="Helvetica" charset="0"/>
                <a:cs typeface="Helvetica" charset="0"/>
              </a:rPr>
              <a:t>hoạt</a:t>
            </a:r>
            <a:r>
              <a:rPr lang="en-US" altLang="x-none" sz="2200" dirty="0">
                <a:latin typeface="+mn-lt"/>
                <a:ea typeface="Helvetica" charset="0"/>
                <a:cs typeface="Helvetica" charset="0"/>
              </a:rPr>
              <a:t> </a:t>
            </a:r>
            <a:r>
              <a:rPr lang="en-US" altLang="x-none" sz="2200" dirty="0" err="1">
                <a:latin typeface="+mn-lt"/>
                <a:ea typeface="Helvetica" charset="0"/>
                <a:cs typeface="Helvetica" charset="0"/>
              </a:rPr>
              <a:t>động</a:t>
            </a:r>
            <a:r>
              <a:rPr lang="en-US" altLang="x-none" sz="2200" dirty="0">
                <a:latin typeface="+mn-lt"/>
                <a:ea typeface="Helvetica" charset="0"/>
                <a:cs typeface="Helvetica" charset="0"/>
              </a:rPr>
              <a:t> </a:t>
            </a:r>
            <a:r>
              <a:rPr lang="en-US" altLang="x-none" sz="2200" dirty="0" err="1">
                <a:latin typeface="+mn-lt"/>
                <a:ea typeface="Helvetica" charset="0"/>
                <a:cs typeface="Helvetica" charset="0"/>
              </a:rPr>
              <a:t>của</a:t>
            </a:r>
            <a:r>
              <a:rPr lang="en-US" altLang="x-none" sz="2200" dirty="0">
                <a:latin typeface="+mn-lt"/>
                <a:ea typeface="Helvetica" charset="0"/>
                <a:cs typeface="Helvetica" charset="0"/>
              </a:rPr>
              <a:t> </a:t>
            </a:r>
            <a:r>
              <a:rPr lang="en-US" altLang="x-none" sz="2200" dirty="0" err="1">
                <a:latin typeface="+mn-lt"/>
                <a:ea typeface="Helvetica" charset="0"/>
                <a:cs typeface="Helvetica" charset="0"/>
              </a:rPr>
              <a:t>các</a:t>
            </a:r>
            <a:r>
              <a:rPr lang="en-US" altLang="x-none" sz="2200" dirty="0">
                <a:latin typeface="+mn-lt"/>
                <a:ea typeface="Helvetica" charset="0"/>
                <a:cs typeface="Helvetica" charset="0"/>
              </a:rPr>
              <a:t> </a:t>
            </a:r>
            <a:r>
              <a:rPr lang="en-US" altLang="x-none" sz="2200" dirty="0" err="1">
                <a:latin typeface="+mn-lt"/>
                <a:ea typeface="Helvetica" charset="0"/>
                <a:cs typeface="Helvetica" charset="0"/>
              </a:rPr>
              <a:t>hệ</a:t>
            </a:r>
            <a:r>
              <a:rPr lang="en-US" altLang="x-none" sz="2200" dirty="0">
                <a:latin typeface="+mn-lt"/>
                <a:ea typeface="Helvetica" charset="0"/>
                <a:cs typeface="Helvetica" charset="0"/>
              </a:rPr>
              <a:t> </a:t>
            </a:r>
            <a:r>
              <a:rPr lang="en-US" altLang="x-none" sz="2200" dirty="0" err="1">
                <a:latin typeface="+mn-lt"/>
                <a:ea typeface="Helvetica" charset="0"/>
                <a:cs typeface="Helvetica" charset="0"/>
              </a:rPr>
              <a:t>thống</a:t>
            </a:r>
            <a:r>
              <a:rPr lang="en-US" altLang="x-none" sz="2200" dirty="0">
                <a:latin typeface="+mn-lt"/>
                <a:ea typeface="Helvetica" charset="0"/>
                <a:cs typeface="Helvetica" charset="0"/>
              </a:rPr>
              <a:t> </a:t>
            </a:r>
            <a:r>
              <a:rPr lang="en-US" altLang="x-none" sz="2200" dirty="0" err="1">
                <a:latin typeface="+mn-lt"/>
                <a:ea typeface="Helvetica" charset="0"/>
                <a:cs typeface="Helvetica" charset="0"/>
              </a:rPr>
              <a:t>cũ</a:t>
            </a:r>
            <a:endParaRPr lang="en-US" altLang="x-none" sz="2200" dirty="0">
              <a:latin typeface="+mn-lt"/>
              <a:ea typeface="Helvetica" charset="0"/>
              <a:cs typeface="Helvetica" charset="0"/>
            </a:endParaRPr>
          </a:p>
          <a:p>
            <a:pPr marL="800100" lvl="1" indent="-342900" algn="l">
              <a:buFont typeface="Wingdings" charset="2"/>
              <a:buChar char="à"/>
            </a:pPr>
            <a:r>
              <a:rPr lang="en-US" altLang="x-none" sz="2200" dirty="0" err="1">
                <a:latin typeface="+mn-lt"/>
                <a:ea typeface="Helvetica" charset="0"/>
                <a:cs typeface="Helvetica" charset="0"/>
              </a:rPr>
              <a:t>Dự</a:t>
            </a:r>
            <a:r>
              <a:rPr lang="en-US" altLang="x-none" sz="2200" dirty="0">
                <a:latin typeface="+mn-lt"/>
                <a:ea typeface="Helvetica" charset="0"/>
                <a:cs typeface="Helvetica" charset="0"/>
              </a:rPr>
              <a:t> </a:t>
            </a:r>
            <a:r>
              <a:rPr lang="en-US" altLang="x-none" sz="2200" dirty="0" err="1">
                <a:latin typeface="+mn-lt"/>
                <a:ea typeface="Helvetica" charset="0"/>
                <a:cs typeface="Helvetica" charset="0"/>
              </a:rPr>
              <a:t>đoán</a:t>
            </a:r>
            <a:r>
              <a:rPr lang="en-US" altLang="x-none" sz="2200" dirty="0">
                <a:latin typeface="+mn-lt"/>
                <a:ea typeface="Helvetica" charset="0"/>
                <a:cs typeface="Helvetica" charset="0"/>
              </a:rPr>
              <a:t> </a:t>
            </a:r>
            <a:r>
              <a:rPr lang="en-US" altLang="x-none" sz="2200" dirty="0" err="1">
                <a:latin typeface="+mn-lt"/>
                <a:ea typeface="Helvetica" charset="0"/>
                <a:cs typeface="Helvetica" charset="0"/>
              </a:rPr>
              <a:t>hoạt</a:t>
            </a:r>
            <a:r>
              <a:rPr lang="en-US" altLang="x-none" sz="2200" dirty="0">
                <a:latin typeface="+mn-lt"/>
                <a:ea typeface="Helvetica" charset="0"/>
                <a:cs typeface="Helvetica" charset="0"/>
              </a:rPr>
              <a:t> </a:t>
            </a:r>
            <a:r>
              <a:rPr lang="en-US" altLang="x-none" sz="2200" dirty="0" err="1">
                <a:latin typeface="+mn-lt"/>
                <a:ea typeface="Helvetica" charset="0"/>
                <a:cs typeface="Helvetica" charset="0"/>
              </a:rPr>
              <a:t>động</a:t>
            </a:r>
            <a:r>
              <a:rPr lang="en-US" altLang="x-none" sz="2200" dirty="0">
                <a:latin typeface="+mn-lt"/>
                <a:ea typeface="Helvetica" charset="0"/>
                <a:cs typeface="Helvetica" charset="0"/>
              </a:rPr>
              <a:t> </a:t>
            </a:r>
            <a:r>
              <a:rPr lang="en-US" altLang="x-none" sz="2200" dirty="0" err="1">
                <a:latin typeface="+mn-lt"/>
                <a:ea typeface="Helvetica" charset="0"/>
                <a:cs typeface="Helvetica" charset="0"/>
              </a:rPr>
              <a:t>của</a:t>
            </a:r>
            <a:r>
              <a:rPr lang="en-US" altLang="x-none" sz="2200" dirty="0">
                <a:latin typeface="+mn-lt"/>
                <a:ea typeface="Helvetica" charset="0"/>
                <a:cs typeface="Helvetica" charset="0"/>
              </a:rPr>
              <a:t> </a:t>
            </a:r>
            <a:r>
              <a:rPr lang="en-US" altLang="x-none" sz="2200" dirty="0" err="1">
                <a:latin typeface="+mn-lt"/>
                <a:ea typeface="Helvetica" charset="0"/>
                <a:cs typeface="Helvetica" charset="0"/>
              </a:rPr>
              <a:t>hệ</a:t>
            </a:r>
            <a:r>
              <a:rPr lang="en-US" altLang="x-none" sz="2200" dirty="0">
                <a:latin typeface="+mn-lt"/>
                <a:ea typeface="Helvetica" charset="0"/>
                <a:cs typeface="Helvetica" charset="0"/>
              </a:rPr>
              <a:t> </a:t>
            </a:r>
            <a:r>
              <a:rPr lang="en-US" altLang="x-none" sz="2200" dirty="0" err="1">
                <a:latin typeface="+mn-lt"/>
                <a:ea typeface="Helvetica" charset="0"/>
                <a:cs typeface="Helvetica" charset="0"/>
              </a:rPr>
              <a:t>thống</a:t>
            </a:r>
            <a:r>
              <a:rPr lang="en-US" altLang="x-none" sz="2200" dirty="0">
                <a:latin typeface="+mn-lt"/>
                <a:ea typeface="Helvetica" charset="0"/>
                <a:cs typeface="Helvetica" charset="0"/>
              </a:rPr>
              <a:t> </a:t>
            </a:r>
            <a:r>
              <a:rPr lang="en-US" altLang="x-none" sz="2200" dirty="0" err="1">
                <a:latin typeface="+mn-lt"/>
                <a:ea typeface="Helvetica" charset="0"/>
                <a:cs typeface="Helvetica" charset="0"/>
              </a:rPr>
              <a:t>mới</a:t>
            </a:r>
            <a:endParaRPr lang="en-US" altLang="x-none" sz="2200" dirty="0">
              <a:latin typeface="+mn-lt"/>
              <a:ea typeface="Helvetica" charset="0"/>
              <a:cs typeface="Helvetica" charset="0"/>
            </a:endParaRPr>
          </a:p>
          <a:p>
            <a:pPr marL="800100" lvl="1" indent="-342900" algn="l">
              <a:buFont typeface="Wingdings" charset="2"/>
              <a:buChar char="à"/>
            </a:pPr>
            <a:r>
              <a:rPr lang="en-US" altLang="x-none" sz="2200" dirty="0">
                <a:latin typeface="+mn-lt"/>
                <a:ea typeface="Helvetica" charset="0"/>
                <a:cs typeface="Helvetica" charset="0"/>
              </a:rPr>
              <a:t>Theo </a:t>
            </a:r>
            <a:r>
              <a:rPr lang="en-US" altLang="x-none" sz="2200" dirty="0" err="1">
                <a:latin typeface="+mn-lt"/>
                <a:ea typeface="Helvetica" charset="0"/>
                <a:cs typeface="Helvetica" charset="0"/>
              </a:rPr>
              <a:t>dõi</a:t>
            </a:r>
            <a:r>
              <a:rPr lang="en-US" altLang="x-none" sz="2200" dirty="0">
                <a:latin typeface="+mn-lt"/>
                <a:ea typeface="Helvetica" charset="0"/>
                <a:cs typeface="Helvetica" charset="0"/>
              </a:rPr>
              <a:t>, </a:t>
            </a:r>
            <a:r>
              <a:rPr lang="en-US" altLang="x-none" sz="2200" dirty="0" err="1">
                <a:latin typeface="+mn-lt"/>
                <a:ea typeface="Helvetica" charset="0"/>
                <a:cs typeface="Helvetica" charset="0"/>
              </a:rPr>
              <a:t>dự</a:t>
            </a:r>
            <a:r>
              <a:rPr lang="en-US" altLang="x-none" sz="2200" dirty="0">
                <a:latin typeface="+mn-lt"/>
                <a:ea typeface="Helvetica" charset="0"/>
                <a:cs typeface="Helvetica" charset="0"/>
              </a:rPr>
              <a:t> </a:t>
            </a:r>
            <a:r>
              <a:rPr lang="en-US" altLang="x-none" sz="2200" dirty="0" err="1">
                <a:latin typeface="+mn-lt"/>
                <a:ea typeface="Helvetica" charset="0"/>
                <a:cs typeface="Helvetica" charset="0"/>
              </a:rPr>
              <a:t>phòng</a:t>
            </a:r>
            <a:r>
              <a:rPr lang="en-US" altLang="x-none" sz="2200" dirty="0">
                <a:latin typeface="+mn-lt"/>
                <a:ea typeface="Helvetica" charset="0"/>
                <a:cs typeface="Helvetica" charset="0"/>
              </a:rPr>
              <a:t> </a:t>
            </a:r>
            <a:r>
              <a:rPr lang="en-US" altLang="x-none" sz="2200" dirty="0" err="1">
                <a:latin typeface="+mn-lt"/>
                <a:ea typeface="Helvetica" charset="0"/>
                <a:cs typeface="Helvetica" charset="0"/>
              </a:rPr>
              <a:t>các</a:t>
            </a:r>
            <a:r>
              <a:rPr lang="en-US" altLang="x-none" sz="2200" dirty="0">
                <a:latin typeface="+mn-lt"/>
                <a:ea typeface="Helvetica" charset="0"/>
                <a:cs typeface="Helvetica" charset="0"/>
              </a:rPr>
              <a:t> </a:t>
            </a:r>
            <a:r>
              <a:rPr lang="en-US" altLang="x-none" sz="2200" dirty="0" err="1">
                <a:latin typeface="+mn-lt"/>
                <a:ea typeface="Helvetica" charset="0"/>
                <a:cs typeface="Helvetica" charset="0"/>
              </a:rPr>
              <a:t>hệ</a:t>
            </a:r>
            <a:r>
              <a:rPr lang="en-US" altLang="x-none" sz="2200" dirty="0">
                <a:latin typeface="+mn-lt"/>
                <a:ea typeface="Helvetica" charset="0"/>
                <a:cs typeface="Helvetica" charset="0"/>
              </a:rPr>
              <a:t> </a:t>
            </a:r>
            <a:r>
              <a:rPr lang="en-US" altLang="x-none" sz="2200" dirty="0" err="1">
                <a:latin typeface="+mn-lt"/>
                <a:ea typeface="Helvetica" charset="0"/>
                <a:cs typeface="Helvetica" charset="0"/>
              </a:rPr>
              <a:t>thống</a:t>
            </a:r>
            <a:r>
              <a:rPr lang="en-US" altLang="x-none" sz="2200" dirty="0">
                <a:latin typeface="+mn-lt"/>
                <a:ea typeface="Helvetica" charset="0"/>
                <a:cs typeface="Helvetica" charset="0"/>
              </a:rPr>
              <a:t> </a:t>
            </a:r>
            <a:r>
              <a:rPr lang="en-US" altLang="x-none" sz="2200" dirty="0" err="1">
                <a:latin typeface="+mn-lt"/>
                <a:ea typeface="Helvetica" charset="0"/>
                <a:cs typeface="Helvetica" charset="0"/>
              </a:rPr>
              <a:t>đang</a:t>
            </a:r>
            <a:r>
              <a:rPr lang="en-US" altLang="x-none" sz="2200" dirty="0">
                <a:latin typeface="+mn-lt"/>
                <a:ea typeface="Helvetica" charset="0"/>
                <a:cs typeface="Helvetica" charset="0"/>
              </a:rPr>
              <a:t> </a:t>
            </a:r>
            <a:r>
              <a:rPr lang="en-US" altLang="x-none" sz="2200" dirty="0" err="1">
                <a:latin typeface="+mn-lt"/>
                <a:ea typeface="Helvetica" charset="0"/>
                <a:cs typeface="Helvetica" charset="0"/>
              </a:rPr>
              <a:t>hoạt</a:t>
            </a:r>
            <a:r>
              <a:rPr lang="en-US" altLang="x-none" sz="2200" dirty="0">
                <a:latin typeface="+mn-lt"/>
                <a:ea typeface="Helvetica" charset="0"/>
                <a:cs typeface="Helvetica" charset="0"/>
              </a:rPr>
              <a:t> </a:t>
            </a:r>
            <a:r>
              <a:rPr lang="en-US" altLang="x-none" sz="2200" dirty="0" err="1">
                <a:latin typeface="+mn-lt"/>
                <a:ea typeface="Helvetica" charset="0"/>
                <a:cs typeface="Helvetica" charset="0"/>
              </a:rPr>
              <a:t>động</a:t>
            </a:r>
            <a:endParaRPr lang="en-US" sz="2200" i="1" dirty="0">
              <a:solidFill>
                <a:srgbClr val="FF0000"/>
              </a:solidFill>
              <a:latin typeface="+mn-lt"/>
            </a:endParaRPr>
          </a:p>
          <a:p>
            <a:pPr marL="342900" indent="-342900" algn="l">
              <a:buFont typeface="AppleSDGothicNeo-Regular" charset="-127"/>
              <a:buChar char="□"/>
            </a:pPr>
            <a:r>
              <a:rPr lang="en-US" i="1" dirty="0" err="1">
                <a:solidFill>
                  <a:srgbClr val="FF0000"/>
                </a:solidFill>
                <a:latin typeface="+mn-lt"/>
              </a:rPr>
              <a:t>Đo</a:t>
            </a:r>
            <a:r>
              <a:rPr lang="en-US" i="1" dirty="0">
                <a:solidFill>
                  <a:srgbClr val="FF0000"/>
                </a:solidFill>
                <a:latin typeface="+mn-lt"/>
              </a:rPr>
              <a:t> </a:t>
            </a:r>
            <a:r>
              <a:rPr lang="en-US" i="1" dirty="0" err="1">
                <a:solidFill>
                  <a:srgbClr val="FF0000"/>
                </a:solidFill>
                <a:latin typeface="+mn-lt"/>
              </a:rPr>
              <a:t>đạc</a:t>
            </a:r>
            <a:r>
              <a:rPr lang="en-US" i="1" dirty="0">
                <a:solidFill>
                  <a:srgbClr val="FF0000"/>
                </a:solidFill>
                <a:latin typeface="+mn-lt"/>
              </a:rPr>
              <a:t>, </a:t>
            </a:r>
            <a:r>
              <a:rPr lang="en-US" i="1" dirty="0" err="1">
                <a:solidFill>
                  <a:srgbClr val="FF0000"/>
                </a:solidFill>
                <a:latin typeface="+mn-lt"/>
              </a:rPr>
              <a:t>theo</a:t>
            </a:r>
            <a:r>
              <a:rPr lang="en-US" i="1" dirty="0">
                <a:solidFill>
                  <a:srgbClr val="FF0000"/>
                </a:solidFill>
                <a:latin typeface="+mn-lt"/>
              </a:rPr>
              <a:t> </a:t>
            </a:r>
            <a:r>
              <a:rPr lang="en-US" i="1" dirty="0" err="1">
                <a:solidFill>
                  <a:srgbClr val="FF0000"/>
                </a:solidFill>
                <a:latin typeface="+mn-lt"/>
              </a:rPr>
              <a:t>dõi</a:t>
            </a:r>
            <a:r>
              <a:rPr lang="en-US" i="1" dirty="0">
                <a:solidFill>
                  <a:srgbClr val="FF0000"/>
                </a:solidFill>
                <a:latin typeface="+mn-lt"/>
              </a:rPr>
              <a:t>, </a:t>
            </a:r>
            <a:r>
              <a:rPr lang="en-US" i="1" dirty="0" err="1">
                <a:solidFill>
                  <a:srgbClr val="FF0000"/>
                </a:solidFill>
                <a:latin typeface="+mn-lt"/>
              </a:rPr>
              <a:t>đánh</a:t>
            </a:r>
            <a:r>
              <a:rPr lang="en-US" i="1" dirty="0">
                <a:solidFill>
                  <a:srgbClr val="FF0000"/>
                </a:solidFill>
                <a:latin typeface="+mn-lt"/>
              </a:rPr>
              <a:t> </a:t>
            </a:r>
            <a:r>
              <a:rPr lang="en-US" i="1" dirty="0" err="1">
                <a:solidFill>
                  <a:srgbClr val="FF0000"/>
                </a:solidFill>
                <a:latin typeface="+mn-lt"/>
              </a:rPr>
              <a:t>giá</a:t>
            </a:r>
            <a:r>
              <a:rPr lang="en-US" i="1" dirty="0">
                <a:solidFill>
                  <a:srgbClr val="FF0000"/>
                </a:solidFill>
                <a:latin typeface="+mn-lt"/>
              </a:rPr>
              <a:t> </a:t>
            </a:r>
            <a:r>
              <a:rPr lang="en-US" i="1" dirty="0" err="1">
                <a:solidFill>
                  <a:srgbClr val="FF0000"/>
                </a:solidFill>
                <a:latin typeface="+mn-lt"/>
              </a:rPr>
              <a:t>các</a:t>
            </a:r>
            <a:r>
              <a:rPr lang="en-US" i="1" dirty="0">
                <a:solidFill>
                  <a:srgbClr val="FF0000"/>
                </a:solidFill>
                <a:latin typeface="+mn-lt"/>
              </a:rPr>
              <a:t> </a:t>
            </a:r>
            <a:r>
              <a:rPr lang="en-US" i="1" dirty="0" err="1">
                <a:solidFill>
                  <a:srgbClr val="FF0000"/>
                </a:solidFill>
                <a:latin typeface="+mn-lt"/>
              </a:rPr>
              <a:t>tham</a:t>
            </a:r>
            <a:r>
              <a:rPr lang="en-US" i="1" dirty="0">
                <a:solidFill>
                  <a:srgbClr val="FF0000"/>
                </a:solidFill>
                <a:latin typeface="+mn-lt"/>
              </a:rPr>
              <a:t> </a:t>
            </a:r>
            <a:r>
              <a:rPr lang="en-US" i="1" dirty="0" err="1">
                <a:solidFill>
                  <a:srgbClr val="FF0000"/>
                </a:solidFill>
                <a:latin typeface="+mn-lt"/>
              </a:rPr>
              <a:t>số</a:t>
            </a:r>
            <a:r>
              <a:rPr lang="en-US" i="1" dirty="0">
                <a:solidFill>
                  <a:srgbClr val="FF0000"/>
                </a:solidFill>
                <a:latin typeface="+mn-lt"/>
              </a:rPr>
              <a:t> </a:t>
            </a:r>
            <a:r>
              <a:rPr lang="en-US" i="1" dirty="0" err="1">
                <a:solidFill>
                  <a:srgbClr val="FF0000"/>
                </a:solidFill>
                <a:latin typeface="+mn-lt"/>
              </a:rPr>
              <a:t>đặc</a:t>
            </a:r>
            <a:r>
              <a:rPr lang="en-US" i="1" dirty="0">
                <a:solidFill>
                  <a:srgbClr val="FF0000"/>
                </a:solidFill>
                <a:latin typeface="+mn-lt"/>
              </a:rPr>
              <a:t> </a:t>
            </a:r>
            <a:r>
              <a:rPr lang="en-US" i="1" dirty="0" err="1">
                <a:solidFill>
                  <a:srgbClr val="FF0000"/>
                </a:solidFill>
                <a:latin typeface="+mn-lt"/>
              </a:rPr>
              <a:t>trưng</a:t>
            </a:r>
            <a:r>
              <a:rPr lang="en-US" i="1" dirty="0">
                <a:solidFill>
                  <a:srgbClr val="FF0000"/>
                </a:solidFill>
                <a:latin typeface="+mn-lt"/>
              </a:rPr>
              <a:t> </a:t>
            </a:r>
            <a:r>
              <a:rPr lang="en-US" i="1" dirty="0" err="1">
                <a:solidFill>
                  <a:srgbClr val="FF0000"/>
                </a:solidFill>
                <a:latin typeface="+mn-lt"/>
              </a:rPr>
              <a:t>cho</a:t>
            </a:r>
            <a:r>
              <a:rPr lang="en-US" i="1" dirty="0">
                <a:solidFill>
                  <a:srgbClr val="FF0000"/>
                </a:solidFill>
                <a:latin typeface="+mn-lt"/>
              </a:rPr>
              <a:t> </a:t>
            </a:r>
            <a:r>
              <a:rPr lang="en-US" i="1" dirty="0" err="1">
                <a:solidFill>
                  <a:srgbClr val="FF0000"/>
                </a:solidFill>
                <a:latin typeface="+mn-lt"/>
              </a:rPr>
              <a:t>hiệu</a:t>
            </a:r>
            <a:r>
              <a:rPr lang="en-US" i="1" dirty="0">
                <a:solidFill>
                  <a:srgbClr val="FF0000"/>
                </a:solidFill>
                <a:latin typeface="+mn-lt"/>
              </a:rPr>
              <a:t> </a:t>
            </a:r>
            <a:r>
              <a:rPr lang="en-US" i="1" dirty="0" err="1">
                <a:solidFill>
                  <a:srgbClr val="FF0000"/>
                </a:solidFill>
                <a:latin typeface="+mn-lt"/>
              </a:rPr>
              <a:t>năng</a:t>
            </a:r>
            <a:r>
              <a:rPr lang="en-US" i="1" dirty="0">
                <a:solidFill>
                  <a:srgbClr val="FF0000"/>
                </a:solidFill>
                <a:latin typeface="+mn-lt"/>
              </a:rPr>
              <a:t> </a:t>
            </a:r>
            <a:r>
              <a:rPr lang="en-US" i="1" dirty="0" err="1">
                <a:solidFill>
                  <a:srgbClr val="FF0000"/>
                </a:solidFill>
                <a:latin typeface="+mn-lt"/>
              </a:rPr>
              <a:t>của</a:t>
            </a:r>
            <a:r>
              <a:rPr lang="en-US" i="1" dirty="0">
                <a:solidFill>
                  <a:srgbClr val="FF0000"/>
                </a:solidFill>
                <a:latin typeface="+mn-lt"/>
              </a:rPr>
              <a:t> </a:t>
            </a:r>
            <a:r>
              <a:rPr lang="en-US" i="1" dirty="0" err="1">
                <a:solidFill>
                  <a:srgbClr val="FF0000"/>
                </a:solidFill>
                <a:latin typeface="+mn-lt"/>
              </a:rPr>
              <a:t>hệ</a:t>
            </a:r>
            <a:r>
              <a:rPr lang="en-US" i="1" dirty="0">
                <a:solidFill>
                  <a:srgbClr val="FF0000"/>
                </a:solidFill>
                <a:latin typeface="+mn-lt"/>
              </a:rPr>
              <a:t> </a:t>
            </a:r>
            <a:r>
              <a:rPr lang="en-US" i="1" dirty="0" err="1">
                <a:solidFill>
                  <a:srgbClr val="FF0000"/>
                </a:solidFill>
                <a:latin typeface="+mn-lt"/>
              </a:rPr>
              <a:t>thống</a:t>
            </a:r>
            <a:r>
              <a:rPr lang="en-US" i="1" dirty="0">
                <a:solidFill>
                  <a:srgbClr val="FF0000"/>
                </a:solidFill>
                <a:latin typeface="+mn-lt"/>
              </a:rPr>
              <a:t>:</a:t>
            </a:r>
          </a:p>
          <a:p>
            <a:pPr marL="800100" lvl="1" indent="-342900" algn="l">
              <a:buFont typeface="AppleSDGothicNeo-Regular" charset="-127"/>
              <a:buChar char="□"/>
            </a:pPr>
            <a:r>
              <a:rPr lang="en-US" sz="2200" dirty="0" err="1">
                <a:latin typeface="+mn-lt"/>
              </a:rPr>
              <a:t>Phương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pháp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theo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dõi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bằng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solidFill>
                  <a:srgbClr val="FF0000"/>
                </a:solidFill>
                <a:latin typeface="+mn-lt"/>
              </a:rPr>
              <a:t>phần</a:t>
            </a:r>
            <a:r>
              <a:rPr lang="en-US" sz="2200" dirty="0">
                <a:solidFill>
                  <a:srgbClr val="FF0000"/>
                </a:solidFill>
                <a:latin typeface="+mn-lt"/>
              </a:rPr>
              <a:t> </a:t>
            </a:r>
            <a:r>
              <a:rPr lang="en-US" sz="2200" dirty="0" err="1">
                <a:solidFill>
                  <a:srgbClr val="FF0000"/>
                </a:solidFill>
                <a:latin typeface="+mn-lt"/>
              </a:rPr>
              <a:t>mềm</a:t>
            </a:r>
            <a:endParaRPr lang="en-US" sz="2200" dirty="0">
              <a:solidFill>
                <a:srgbClr val="FF0000"/>
              </a:solidFill>
              <a:latin typeface="+mn-lt"/>
            </a:endParaRPr>
          </a:p>
          <a:p>
            <a:pPr marL="800100" lvl="1" indent="-342900" algn="l">
              <a:buFont typeface="AppleSDGothicNeo-Regular" charset="-127"/>
              <a:buChar char="□"/>
            </a:pPr>
            <a:r>
              <a:rPr lang="en-US" sz="2200" dirty="0" err="1">
                <a:latin typeface="+mn-lt"/>
              </a:rPr>
              <a:t>Phương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pháp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theo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dõi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bằng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solidFill>
                  <a:srgbClr val="FF0000"/>
                </a:solidFill>
                <a:latin typeface="+mn-lt"/>
              </a:rPr>
              <a:t>phần</a:t>
            </a:r>
            <a:r>
              <a:rPr lang="en-US" sz="2200" dirty="0">
                <a:solidFill>
                  <a:srgbClr val="FF0000"/>
                </a:solidFill>
                <a:latin typeface="+mn-lt"/>
              </a:rPr>
              <a:t> </a:t>
            </a:r>
            <a:r>
              <a:rPr lang="en-US" sz="2200" dirty="0" err="1">
                <a:solidFill>
                  <a:srgbClr val="FF0000"/>
                </a:solidFill>
                <a:latin typeface="+mn-lt"/>
              </a:rPr>
              <a:t>cứng</a:t>
            </a:r>
            <a:endParaRPr lang="en-US" sz="2200" dirty="0">
              <a:solidFill>
                <a:srgbClr val="FF0000"/>
              </a:solidFill>
              <a:latin typeface="+mn-lt"/>
            </a:endParaRPr>
          </a:p>
          <a:p>
            <a:pPr marL="800100" lvl="1" indent="-342900" algn="l">
              <a:buFont typeface="AppleSDGothicNeo-Regular" charset="-127"/>
              <a:buChar char="□"/>
            </a:pPr>
            <a:r>
              <a:rPr lang="en-US" sz="2200" dirty="0" err="1">
                <a:latin typeface="+mn-lt"/>
              </a:rPr>
              <a:t>Phương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pháp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theo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dõi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theo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solidFill>
                  <a:srgbClr val="FF0000"/>
                </a:solidFill>
                <a:latin typeface="+mn-lt"/>
              </a:rPr>
              <a:t>kiểu</a:t>
            </a:r>
            <a:r>
              <a:rPr lang="en-US" sz="2200" dirty="0">
                <a:solidFill>
                  <a:srgbClr val="FF0000"/>
                </a:solidFill>
                <a:latin typeface="+mn-lt"/>
              </a:rPr>
              <a:t> </a:t>
            </a:r>
            <a:r>
              <a:rPr lang="en-US" sz="2200" dirty="0" err="1">
                <a:solidFill>
                  <a:srgbClr val="FF0000"/>
                </a:solidFill>
                <a:latin typeface="+mn-lt"/>
              </a:rPr>
              <a:t>lai</a:t>
            </a:r>
            <a:endParaRPr lang="en-US" sz="2200" dirty="0">
              <a:solidFill>
                <a:srgbClr val="FF0000"/>
              </a:solidFill>
              <a:latin typeface="+mn-lt"/>
            </a:endParaRPr>
          </a:p>
          <a:p>
            <a:pPr marL="800100" lvl="1" indent="-342900" algn="l">
              <a:buFont typeface="Courier New" charset="0"/>
              <a:buChar char="o"/>
            </a:pPr>
            <a:endParaRPr lang="en-US" i="1" dirty="0">
              <a:latin typeface="+mn-lt"/>
            </a:endParaRPr>
          </a:p>
          <a:p>
            <a:pPr marL="800100" lvl="1" indent="-342900" algn="l">
              <a:buFont typeface="AppleSDGothicNeo-Regular" charset="-127"/>
              <a:buChar char="□"/>
            </a:pPr>
            <a:endParaRPr lang="en-US" i="1" dirty="0">
              <a:solidFill>
                <a:srgbClr val="FF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179464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65043" y="292575"/>
            <a:ext cx="11728174" cy="43788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sz="2800">
                <a:latin typeface="+mn-lt"/>
                <a:ea typeface="Helvetica" charset="0"/>
                <a:cs typeface="Helvetica" charset="0"/>
              </a:rPr>
              <a:t>CHƯƠNG 1: TỔNG QUAN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265042" y="887895"/>
            <a:ext cx="11728175" cy="496282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ppleSDGothicNeo-Regular" charset="-127"/>
              <a:buChar char="□"/>
            </a:pPr>
            <a:r>
              <a:rPr lang="en-US" i="1">
                <a:solidFill>
                  <a:srgbClr val="FF0000"/>
                </a:solidFill>
                <a:latin typeface="+mn-lt"/>
              </a:rPr>
              <a:t>VÍ DỤ MẠNG CỤC BỘ 802.x:</a:t>
            </a:r>
          </a:p>
          <a:p>
            <a:pPr marL="800100" lvl="1" indent="-342900" algn="l">
              <a:buFont typeface="Courier New" charset="0"/>
              <a:buChar char="o"/>
            </a:pPr>
            <a:r>
              <a:rPr lang="en-US" err="1">
                <a:latin typeface="Calibri" charset="0"/>
                <a:ea typeface="Calibri" charset="0"/>
                <a:cs typeface="Calibri" charset="0"/>
              </a:rPr>
              <a:t>Thường</a:t>
            </a:r>
            <a:r>
              <a:rPr lang="en-US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err="1">
                <a:latin typeface="Calibri" charset="0"/>
                <a:ea typeface="Calibri" charset="0"/>
                <a:cs typeface="Calibri" charset="0"/>
              </a:rPr>
              <a:t>sử</a:t>
            </a:r>
            <a:r>
              <a:rPr lang="en-US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err="1">
                <a:latin typeface="Calibri" charset="0"/>
                <a:ea typeface="Calibri" charset="0"/>
                <a:cs typeface="Calibri" charset="0"/>
              </a:rPr>
              <a:t>dụng</a:t>
            </a:r>
            <a:r>
              <a:rPr lang="en-US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err="1">
                <a:latin typeface="Calibri" charset="0"/>
                <a:ea typeface="Calibri" charset="0"/>
                <a:cs typeface="Calibri" charset="0"/>
              </a:rPr>
              <a:t>cấu</a:t>
            </a:r>
            <a:r>
              <a:rPr lang="en-US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err="1">
                <a:latin typeface="Calibri" charset="0"/>
                <a:ea typeface="Calibri" charset="0"/>
                <a:cs typeface="Calibri" charset="0"/>
              </a:rPr>
              <a:t>hình</a:t>
            </a:r>
            <a:r>
              <a:rPr lang="en-US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err="1">
                <a:latin typeface="Calibri" charset="0"/>
                <a:ea typeface="Calibri" charset="0"/>
                <a:cs typeface="Calibri" charset="0"/>
              </a:rPr>
              <a:t>tuyến</a:t>
            </a:r>
            <a:r>
              <a:rPr lang="en-US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err="1">
                <a:latin typeface="Calibri" charset="0"/>
                <a:ea typeface="Calibri" charset="0"/>
                <a:cs typeface="Calibri" charset="0"/>
              </a:rPr>
              <a:t>tính</a:t>
            </a:r>
            <a:r>
              <a:rPr lang="en-US">
                <a:latin typeface="Calibri" charset="0"/>
                <a:ea typeface="Calibri" charset="0"/>
                <a:cs typeface="Calibri" charset="0"/>
              </a:rPr>
              <a:t>, </a:t>
            </a:r>
            <a:r>
              <a:rPr lang="en-US" err="1">
                <a:latin typeface="Calibri" charset="0"/>
                <a:ea typeface="Calibri" charset="0"/>
                <a:cs typeface="Calibri" charset="0"/>
              </a:rPr>
              <a:t>vòng</a:t>
            </a:r>
            <a:r>
              <a:rPr lang="en-US">
                <a:latin typeface="Calibri" charset="0"/>
                <a:ea typeface="Calibri" charset="0"/>
                <a:cs typeface="Calibri" charset="0"/>
              </a:rPr>
              <a:t>, </a:t>
            </a:r>
            <a:r>
              <a:rPr lang="en-US" err="1">
                <a:latin typeface="Calibri" charset="0"/>
                <a:ea typeface="Calibri" charset="0"/>
                <a:cs typeface="Calibri" charset="0"/>
              </a:rPr>
              <a:t>sao</a:t>
            </a:r>
            <a:r>
              <a:rPr lang="en-US">
                <a:latin typeface="Calibri" charset="0"/>
                <a:ea typeface="Calibri" charset="0"/>
                <a:cs typeface="Calibri" charset="0"/>
              </a:rPr>
              <a:t>. It </a:t>
            </a:r>
            <a:r>
              <a:rPr lang="en-US" err="1">
                <a:latin typeface="Calibri" charset="0"/>
                <a:ea typeface="Calibri" charset="0"/>
                <a:cs typeface="Calibri" charset="0"/>
              </a:rPr>
              <a:t>sử</a:t>
            </a:r>
            <a:r>
              <a:rPr lang="en-US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err="1">
                <a:latin typeface="Calibri" charset="0"/>
                <a:ea typeface="Calibri" charset="0"/>
                <a:cs typeface="Calibri" charset="0"/>
              </a:rPr>
              <a:t>dụng</a:t>
            </a:r>
            <a:r>
              <a:rPr lang="en-US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err="1">
                <a:latin typeface="Calibri" charset="0"/>
                <a:ea typeface="Calibri" charset="0"/>
                <a:cs typeface="Calibri" charset="0"/>
              </a:rPr>
              <a:t>cấu</a:t>
            </a:r>
            <a:r>
              <a:rPr lang="en-US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err="1">
                <a:latin typeface="Calibri" charset="0"/>
                <a:ea typeface="Calibri" charset="0"/>
                <a:cs typeface="Calibri" charset="0"/>
              </a:rPr>
              <a:t>hình</a:t>
            </a:r>
            <a:r>
              <a:rPr lang="en-US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err="1">
                <a:latin typeface="Calibri" charset="0"/>
                <a:ea typeface="Calibri" charset="0"/>
                <a:cs typeface="Calibri" charset="0"/>
              </a:rPr>
              <a:t>lưới</a:t>
            </a:r>
            <a:r>
              <a:rPr lang="en-US">
                <a:latin typeface="Calibri" charset="0"/>
                <a:ea typeface="Calibri" charset="0"/>
                <a:cs typeface="Calibri" charset="0"/>
              </a:rPr>
              <a:t>?</a:t>
            </a:r>
          </a:p>
          <a:p>
            <a:pPr marL="800100" lvl="1" indent="-342900" algn="l">
              <a:buFont typeface="Courier New" charset="0"/>
              <a:buChar char="o"/>
            </a:pPr>
            <a:r>
              <a:rPr lang="en-US" i="1" err="1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Vòng</a:t>
            </a:r>
            <a:r>
              <a:rPr lang="en-US" i="1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, </a:t>
            </a:r>
            <a:r>
              <a:rPr lang="en-US" i="1" err="1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tuyến</a:t>
            </a:r>
            <a:r>
              <a:rPr lang="en-US" i="1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i="1" err="1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tính</a:t>
            </a:r>
            <a:r>
              <a:rPr lang="en-US" i="1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, </a:t>
            </a:r>
            <a:r>
              <a:rPr lang="en-US" i="1" err="1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sao</a:t>
            </a:r>
            <a:r>
              <a:rPr lang="en-US" i="1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: </a:t>
            </a:r>
            <a:r>
              <a:rPr lang="en-US" i="1" err="1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một</a:t>
            </a:r>
            <a:r>
              <a:rPr lang="en-US" i="1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i="1" err="1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đường</a:t>
            </a:r>
            <a:r>
              <a:rPr lang="en-US" i="1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i="1" err="1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truyền</a:t>
            </a:r>
            <a:r>
              <a:rPr lang="en-US" i="1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i="1" err="1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duy</a:t>
            </a:r>
            <a:r>
              <a:rPr lang="en-US" i="1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i="1" err="1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nhất</a:t>
            </a:r>
            <a:r>
              <a:rPr lang="en-US" i="1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i="1" err="1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kết</a:t>
            </a:r>
            <a:r>
              <a:rPr lang="en-US" i="1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i="1" err="1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nối</a:t>
            </a:r>
            <a:r>
              <a:rPr lang="en-US" i="1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i="1" err="1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nhiều</a:t>
            </a:r>
            <a:r>
              <a:rPr lang="en-US" i="1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i="1" err="1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thiết</a:t>
            </a:r>
            <a:r>
              <a:rPr lang="en-US" i="1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i="1" err="1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bị</a:t>
            </a:r>
            <a:r>
              <a:rPr lang="en-US" i="1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i="1" err="1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đầu</a:t>
            </a:r>
            <a:r>
              <a:rPr lang="en-US" i="1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i="1" err="1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cuối</a:t>
            </a:r>
            <a:r>
              <a:rPr lang="en-US" i="1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i="1" err="1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với</a:t>
            </a:r>
            <a:r>
              <a:rPr lang="en-US" i="1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i="1" err="1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nhau</a:t>
            </a:r>
            <a:r>
              <a:rPr lang="en-US" i="1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 (</a:t>
            </a:r>
            <a:r>
              <a:rPr lang="en-US" i="1" err="1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bán</a:t>
            </a:r>
            <a:r>
              <a:rPr lang="en-US" i="1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 song </a:t>
            </a:r>
            <a:r>
              <a:rPr lang="en-US" i="1" err="1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công</a:t>
            </a:r>
            <a:r>
              <a:rPr lang="en-US" i="1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) </a:t>
            </a:r>
            <a:r>
              <a:rPr lang="en-US">
                <a:latin typeface="Calibri" charset="0"/>
                <a:ea typeface="Calibri" charset="0"/>
                <a:cs typeface="Calibri" charset="0"/>
                <a:sym typeface="Wingdings"/>
              </a:rPr>
              <a:t> </a:t>
            </a:r>
            <a:r>
              <a:rPr lang="en-US" err="1">
                <a:latin typeface="Calibri" charset="0"/>
                <a:ea typeface="Calibri" charset="0"/>
                <a:cs typeface="Calibri" charset="0"/>
                <a:sym typeface="Wingdings"/>
              </a:rPr>
              <a:t>Xẩy</a:t>
            </a:r>
            <a:r>
              <a:rPr lang="en-US">
                <a:latin typeface="Calibri" charset="0"/>
                <a:ea typeface="Calibri" charset="0"/>
                <a:cs typeface="Calibri" charset="0"/>
                <a:sym typeface="Wingdings"/>
              </a:rPr>
              <a:t> </a:t>
            </a:r>
            <a:r>
              <a:rPr lang="en-US" err="1">
                <a:latin typeface="Calibri" charset="0"/>
                <a:ea typeface="Calibri" charset="0"/>
                <a:cs typeface="Calibri" charset="0"/>
                <a:sym typeface="Wingdings"/>
              </a:rPr>
              <a:t>ra</a:t>
            </a:r>
            <a:r>
              <a:rPr lang="en-US">
                <a:latin typeface="Calibri" charset="0"/>
                <a:ea typeface="Calibri" charset="0"/>
                <a:cs typeface="Calibri" charset="0"/>
                <a:sym typeface="Wingdings"/>
              </a:rPr>
              <a:t> </a:t>
            </a:r>
            <a:r>
              <a:rPr lang="en-US" err="1">
                <a:latin typeface="Calibri" charset="0"/>
                <a:ea typeface="Calibri" charset="0"/>
                <a:cs typeface="Calibri" charset="0"/>
                <a:sym typeface="Wingdings"/>
              </a:rPr>
              <a:t>hiện</a:t>
            </a:r>
            <a:r>
              <a:rPr lang="en-US">
                <a:latin typeface="Calibri" charset="0"/>
                <a:ea typeface="Calibri" charset="0"/>
                <a:cs typeface="Calibri" charset="0"/>
                <a:sym typeface="Wingdings"/>
              </a:rPr>
              <a:t> </a:t>
            </a:r>
            <a:r>
              <a:rPr lang="en-US" err="1">
                <a:latin typeface="Calibri" charset="0"/>
                <a:ea typeface="Calibri" charset="0"/>
                <a:cs typeface="Calibri" charset="0"/>
                <a:sym typeface="Wingdings"/>
              </a:rPr>
              <a:t>tượng</a:t>
            </a:r>
            <a:r>
              <a:rPr lang="en-US">
                <a:latin typeface="Calibri" charset="0"/>
                <a:ea typeface="Calibri" charset="0"/>
                <a:cs typeface="Calibri" charset="0"/>
                <a:sym typeface="Wingdings"/>
              </a:rPr>
              <a:t> </a:t>
            </a:r>
            <a:r>
              <a:rPr lang="en-US" i="1" err="1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  <a:sym typeface="Wingdings"/>
              </a:rPr>
              <a:t>xung</a:t>
            </a:r>
            <a:r>
              <a:rPr lang="en-US" i="1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  <a:sym typeface="Wingdings"/>
              </a:rPr>
              <a:t> </a:t>
            </a:r>
            <a:r>
              <a:rPr lang="en-US" i="1" err="1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  <a:sym typeface="Wingdings"/>
              </a:rPr>
              <a:t>đột</a:t>
            </a:r>
            <a:r>
              <a:rPr lang="en-US" i="1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  <a:sym typeface="Wingdings"/>
              </a:rPr>
              <a:t> (collision) </a:t>
            </a:r>
            <a:r>
              <a:rPr lang="en-US" i="1">
                <a:latin typeface="Calibri" charset="0"/>
                <a:ea typeface="Calibri" charset="0"/>
                <a:cs typeface="Calibri" charset="0"/>
                <a:sym typeface="Wingdings"/>
              </a:rPr>
              <a:t></a:t>
            </a:r>
            <a:r>
              <a:rPr lang="en-US" i="1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  <a:sym typeface="Wingdings"/>
              </a:rPr>
              <a:t> </a:t>
            </a:r>
            <a:r>
              <a:rPr lang="en-US" err="1">
                <a:latin typeface="Calibri" charset="0"/>
                <a:ea typeface="Calibri" charset="0"/>
                <a:cs typeface="Calibri" charset="0"/>
              </a:rPr>
              <a:t>Cần</a:t>
            </a:r>
            <a:r>
              <a:rPr lang="en-US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err="1">
                <a:latin typeface="Calibri" charset="0"/>
                <a:ea typeface="Calibri" charset="0"/>
                <a:cs typeface="Calibri" charset="0"/>
              </a:rPr>
              <a:t>có</a:t>
            </a:r>
            <a:r>
              <a:rPr lang="en-US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err="1">
                <a:latin typeface="Calibri" charset="0"/>
                <a:ea typeface="Calibri" charset="0"/>
                <a:cs typeface="Calibri" charset="0"/>
              </a:rPr>
              <a:t>các</a:t>
            </a:r>
            <a:r>
              <a:rPr lang="en-US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i="1" err="1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phương</a:t>
            </a:r>
            <a:r>
              <a:rPr lang="en-US" i="1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i="1" err="1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pháp</a:t>
            </a:r>
            <a:r>
              <a:rPr lang="en-US" i="1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i="1" err="1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đa</a:t>
            </a:r>
            <a:r>
              <a:rPr lang="en-US" i="1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i="1" err="1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truy</a:t>
            </a:r>
            <a:r>
              <a:rPr lang="en-US" i="1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i="1" err="1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cập</a:t>
            </a:r>
            <a:endParaRPr lang="en-US" i="1">
              <a:solidFill>
                <a:srgbClr val="FF0000"/>
              </a:solidFill>
              <a:latin typeface="Calibri" charset="0"/>
              <a:ea typeface="Calibri" charset="0"/>
              <a:cs typeface="Calibri" charset="0"/>
            </a:endParaRPr>
          </a:p>
          <a:p>
            <a:pPr marL="800100" lvl="1" indent="-342900" algn="l">
              <a:buFont typeface="Courier New" charset="0"/>
              <a:buChar char="o"/>
            </a:pPr>
            <a:r>
              <a:rPr lang="en-US" i="1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802.3 Ethernet </a:t>
            </a:r>
            <a:r>
              <a:rPr lang="en-US" i="1" err="1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và</a:t>
            </a:r>
            <a:r>
              <a:rPr lang="en-US" i="1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 802.11</a:t>
            </a:r>
          </a:p>
          <a:p>
            <a:pPr marL="342900" indent="-342900" algn="l">
              <a:buFont typeface="AppleSDGothicNeo-Regular" charset="-127"/>
              <a:buChar char="□"/>
            </a:pPr>
            <a:r>
              <a:rPr lang="en-US" i="1" err="1">
                <a:solidFill>
                  <a:srgbClr val="FF0000"/>
                </a:solidFill>
                <a:latin typeface="+mn-lt"/>
              </a:rPr>
              <a:t>Hiệu</a:t>
            </a:r>
            <a:r>
              <a:rPr lang="en-US" i="1">
                <a:solidFill>
                  <a:srgbClr val="FF0000"/>
                </a:solidFill>
                <a:latin typeface="+mn-lt"/>
              </a:rPr>
              <a:t> </a:t>
            </a:r>
            <a:r>
              <a:rPr lang="en-US" i="1" err="1">
                <a:solidFill>
                  <a:srgbClr val="FF0000"/>
                </a:solidFill>
                <a:latin typeface="+mn-lt"/>
              </a:rPr>
              <a:t>năng</a:t>
            </a:r>
            <a:r>
              <a:rPr lang="en-US" i="1">
                <a:solidFill>
                  <a:srgbClr val="FF0000"/>
                </a:solidFill>
                <a:latin typeface="+mn-lt"/>
              </a:rPr>
              <a:t> </a:t>
            </a:r>
            <a:r>
              <a:rPr lang="en-US" i="1" err="1">
                <a:solidFill>
                  <a:srgbClr val="FF0000"/>
                </a:solidFill>
                <a:latin typeface="+mn-lt"/>
              </a:rPr>
              <a:t>của</a:t>
            </a:r>
            <a:r>
              <a:rPr lang="en-US" i="1">
                <a:solidFill>
                  <a:srgbClr val="FF0000"/>
                </a:solidFill>
                <a:latin typeface="+mn-lt"/>
              </a:rPr>
              <a:t> </a:t>
            </a:r>
            <a:r>
              <a:rPr lang="en-US" i="1" err="1">
                <a:solidFill>
                  <a:srgbClr val="FF0000"/>
                </a:solidFill>
                <a:latin typeface="+mn-lt"/>
              </a:rPr>
              <a:t>các</a:t>
            </a:r>
            <a:r>
              <a:rPr lang="en-US" i="1">
                <a:solidFill>
                  <a:srgbClr val="FF0000"/>
                </a:solidFill>
                <a:latin typeface="+mn-lt"/>
              </a:rPr>
              <a:t> </a:t>
            </a:r>
            <a:r>
              <a:rPr lang="en-US" i="1" err="1">
                <a:solidFill>
                  <a:srgbClr val="FF0000"/>
                </a:solidFill>
                <a:latin typeface="+mn-lt"/>
              </a:rPr>
              <a:t>phương</a:t>
            </a:r>
            <a:r>
              <a:rPr lang="en-US" i="1">
                <a:solidFill>
                  <a:srgbClr val="FF0000"/>
                </a:solidFill>
                <a:latin typeface="+mn-lt"/>
              </a:rPr>
              <a:t> </a:t>
            </a:r>
            <a:r>
              <a:rPr lang="en-US" i="1" err="1">
                <a:solidFill>
                  <a:srgbClr val="FF0000"/>
                </a:solidFill>
                <a:latin typeface="+mn-lt"/>
              </a:rPr>
              <a:t>pháp</a:t>
            </a:r>
            <a:r>
              <a:rPr lang="en-US" i="1">
                <a:solidFill>
                  <a:srgbClr val="FF0000"/>
                </a:solidFill>
                <a:latin typeface="+mn-lt"/>
              </a:rPr>
              <a:t> </a:t>
            </a:r>
            <a:r>
              <a:rPr lang="en-US" i="1" err="1">
                <a:solidFill>
                  <a:srgbClr val="FF0000"/>
                </a:solidFill>
                <a:latin typeface="+mn-lt"/>
              </a:rPr>
              <a:t>đa</a:t>
            </a:r>
            <a:r>
              <a:rPr lang="en-US" i="1">
                <a:solidFill>
                  <a:srgbClr val="FF0000"/>
                </a:solidFill>
                <a:latin typeface="+mn-lt"/>
              </a:rPr>
              <a:t> </a:t>
            </a:r>
            <a:r>
              <a:rPr lang="en-US" i="1" err="1">
                <a:solidFill>
                  <a:srgbClr val="FF0000"/>
                </a:solidFill>
                <a:latin typeface="+mn-lt"/>
              </a:rPr>
              <a:t>truy</a:t>
            </a:r>
            <a:r>
              <a:rPr lang="en-US" i="1">
                <a:solidFill>
                  <a:srgbClr val="FF0000"/>
                </a:solidFill>
                <a:latin typeface="+mn-lt"/>
              </a:rPr>
              <a:t> </a:t>
            </a:r>
            <a:r>
              <a:rPr lang="en-US" i="1" err="1">
                <a:solidFill>
                  <a:srgbClr val="FF0000"/>
                </a:solidFill>
                <a:latin typeface="+mn-lt"/>
              </a:rPr>
              <a:t>cập</a:t>
            </a:r>
            <a:r>
              <a:rPr lang="en-US" i="1">
                <a:solidFill>
                  <a:srgbClr val="FF0000"/>
                </a:solidFill>
                <a:latin typeface="+mn-lt"/>
              </a:rPr>
              <a:t> </a:t>
            </a:r>
            <a:r>
              <a:rPr lang="en-US" i="1" err="1">
                <a:solidFill>
                  <a:srgbClr val="FF0000"/>
                </a:solidFill>
                <a:latin typeface="+mn-lt"/>
              </a:rPr>
              <a:t>giải</a:t>
            </a:r>
            <a:r>
              <a:rPr lang="en-US" i="1">
                <a:solidFill>
                  <a:srgbClr val="FF0000"/>
                </a:solidFill>
                <a:latin typeface="+mn-lt"/>
              </a:rPr>
              <a:t> </a:t>
            </a:r>
            <a:r>
              <a:rPr lang="en-US" i="1" err="1">
                <a:solidFill>
                  <a:srgbClr val="FF0000"/>
                </a:solidFill>
                <a:latin typeface="+mn-lt"/>
              </a:rPr>
              <a:t>quyết</a:t>
            </a:r>
            <a:r>
              <a:rPr lang="en-US" i="1">
                <a:solidFill>
                  <a:srgbClr val="FF0000"/>
                </a:solidFill>
                <a:latin typeface="+mn-lt"/>
              </a:rPr>
              <a:t> </a:t>
            </a:r>
            <a:r>
              <a:rPr lang="en-US" i="1" err="1">
                <a:solidFill>
                  <a:srgbClr val="FF0000"/>
                </a:solidFill>
                <a:latin typeface="+mn-lt"/>
              </a:rPr>
              <a:t>xung</a:t>
            </a:r>
            <a:r>
              <a:rPr lang="en-US" i="1">
                <a:solidFill>
                  <a:srgbClr val="FF0000"/>
                </a:solidFill>
                <a:latin typeface="+mn-lt"/>
              </a:rPr>
              <a:t> </a:t>
            </a:r>
            <a:r>
              <a:rPr lang="en-US" i="1" err="1">
                <a:solidFill>
                  <a:srgbClr val="FF0000"/>
                </a:solidFill>
                <a:latin typeface="+mn-lt"/>
              </a:rPr>
              <a:t>đột</a:t>
            </a:r>
            <a:endParaRPr lang="en-US" i="1">
              <a:solidFill>
                <a:srgbClr val="FF0000"/>
              </a:solidFill>
              <a:latin typeface="+mn-lt"/>
            </a:endParaRPr>
          </a:p>
          <a:p>
            <a:pPr marL="800100" lvl="1" indent="-342900" algn="l">
              <a:buFont typeface="Courier New" charset="0"/>
              <a:buChar char="o"/>
            </a:pPr>
            <a:r>
              <a:rPr lang="en-US" err="1">
                <a:latin typeface="+mn-lt"/>
                <a:sym typeface="Wingdings"/>
              </a:rPr>
              <a:t>T</a:t>
            </a:r>
            <a:r>
              <a:rPr lang="en-US" err="1">
                <a:latin typeface="+mn-lt"/>
              </a:rPr>
              <a:t>ài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nguyên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đường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truyền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hạn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chế</a:t>
            </a:r>
            <a:r>
              <a:rPr lang="en-US">
                <a:latin typeface="+mn-lt"/>
              </a:rPr>
              <a:t> chia </a:t>
            </a:r>
            <a:r>
              <a:rPr lang="en-US" err="1">
                <a:latin typeface="+mn-lt"/>
              </a:rPr>
              <a:t>sẻ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giữa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nhiều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người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sử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dụng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với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nhau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nên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cần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có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các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phương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pháp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đa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truy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cập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để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thực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hiện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việc</a:t>
            </a:r>
            <a:r>
              <a:rPr lang="en-US">
                <a:latin typeface="+mn-lt"/>
              </a:rPr>
              <a:t> chia </a:t>
            </a:r>
            <a:r>
              <a:rPr lang="en-US" err="1">
                <a:latin typeface="+mn-lt"/>
              </a:rPr>
              <a:t>sẻ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tài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nguyên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đường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truyền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theo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các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cách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khác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nhau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và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tránh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xung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đột</a:t>
            </a:r>
            <a:endParaRPr lang="en-US">
              <a:latin typeface="+mn-lt"/>
            </a:endParaRPr>
          </a:p>
          <a:p>
            <a:pPr marL="800100" lvl="1" indent="-342900" algn="l">
              <a:buFont typeface="Courier New" charset="0"/>
              <a:buChar char="o"/>
            </a:pPr>
            <a:r>
              <a:rPr lang="en-US" err="1">
                <a:latin typeface="+mn-lt"/>
              </a:rPr>
              <a:t>Các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tham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số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đặc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trưng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cho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hiệu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năng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của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phương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pháp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đa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truy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cập</a:t>
            </a:r>
            <a:endParaRPr lang="en-US">
              <a:latin typeface="+mn-lt"/>
            </a:endParaRPr>
          </a:p>
          <a:p>
            <a:pPr marL="1257300" lvl="2" indent="-342900" algn="l">
              <a:buFont typeface="Wingdings" charset="2"/>
              <a:buChar char="à"/>
            </a:pPr>
            <a:r>
              <a:rPr lang="en-US" sz="2000" i="1" err="1">
                <a:solidFill>
                  <a:srgbClr val="FF0000"/>
                </a:solidFill>
                <a:latin typeface="+mn-lt"/>
              </a:rPr>
              <a:t>Xác</a:t>
            </a:r>
            <a:r>
              <a:rPr lang="en-US" sz="2000" i="1">
                <a:solidFill>
                  <a:srgbClr val="FF0000"/>
                </a:solidFill>
                <a:latin typeface="+mn-lt"/>
              </a:rPr>
              <a:t> </a:t>
            </a:r>
            <a:r>
              <a:rPr lang="en-US" sz="2000" i="1" err="1">
                <a:solidFill>
                  <a:srgbClr val="FF0000"/>
                </a:solidFill>
                <a:latin typeface="+mn-lt"/>
              </a:rPr>
              <a:t>suất</a:t>
            </a:r>
            <a:r>
              <a:rPr lang="en-US" sz="2000" i="1">
                <a:solidFill>
                  <a:srgbClr val="FF0000"/>
                </a:solidFill>
                <a:latin typeface="+mn-lt"/>
              </a:rPr>
              <a:t> </a:t>
            </a:r>
            <a:r>
              <a:rPr lang="en-US" sz="2000" i="1" err="1">
                <a:solidFill>
                  <a:srgbClr val="FF0000"/>
                </a:solidFill>
                <a:latin typeface="+mn-lt"/>
              </a:rPr>
              <a:t>xảy</a:t>
            </a:r>
            <a:r>
              <a:rPr lang="en-US" sz="2000" i="1">
                <a:solidFill>
                  <a:srgbClr val="FF0000"/>
                </a:solidFill>
                <a:latin typeface="+mn-lt"/>
              </a:rPr>
              <a:t> </a:t>
            </a:r>
            <a:r>
              <a:rPr lang="en-US" sz="2000" i="1" err="1">
                <a:solidFill>
                  <a:srgbClr val="FF0000"/>
                </a:solidFill>
                <a:latin typeface="+mn-lt"/>
              </a:rPr>
              <a:t>ra</a:t>
            </a:r>
            <a:r>
              <a:rPr lang="en-US" sz="2000" i="1">
                <a:solidFill>
                  <a:srgbClr val="FF0000"/>
                </a:solidFill>
                <a:latin typeface="+mn-lt"/>
              </a:rPr>
              <a:t> </a:t>
            </a:r>
            <a:r>
              <a:rPr lang="en-US" sz="2000" i="1" err="1">
                <a:solidFill>
                  <a:srgbClr val="FF0000"/>
                </a:solidFill>
                <a:latin typeface="+mn-lt"/>
              </a:rPr>
              <a:t>xung</a:t>
            </a:r>
            <a:r>
              <a:rPr lang="en-US" sz="2000" i="1">
                <a:solidFill>
                  <a:srgbClr val="FF0000"/>
                </a:solidFill>
                <a:latin typeface="+mn-lt"/>
              </a:rPr>
              <a:t> </a:t>
            </a:r>
            <a:r>
              <a:rPr lang="en-US" sz="2000" i="1" err="1">
                <a:solidFill>
                  <a:srgbClr val="FF0000"/>
                </a:solidFill>
                <a:latin typeface="+mn-lt"/>
              </a:rPr>
              <a:t>đột</a:t>
            </a:r>
            <a:endParaRPr lang="en-US" sz="2000" i="1">
              <a:solidFill>
                <a:srgbClr val="FF0000"/>
              </a:solidFill>
              <a:latin typeface="+mn-lt"/>
            </a:endParaRPr>
          </a:p>
          <a:p>
            <a:pPr marL="1257300" lvl="2" indent="-342900" algn="l">
              <a:buFont typeface="Wingdings" charset="2"/>
              <a:buChar char="à"/>
            </a:pPr>
            <a:r>
              <a:rPr lang="en-US" sz="2000" i="1" err="1">
                <a:solidFill>
                  <a:srgbClr val="FF0000"/>
                </a:solidFill>
                <a:latin typeface="+mn-lt"/>
              </a:rPr>
              <a:t>Hiệu</a:t>
            </a:r>
            <a:r>
              <a:rPr lang="en-US" sz="2000" i="1">
                <a:solidFill>
                  <a:srgbClr val="FF0000"/>
                </a:solidFill>
                <a:latin typeface="+mn-lt"/>
              </a:rPr>
              <a:t> </a:t>
            </a:r>
            <a:r>
              <a:rPr lang="en-US" sz="2000" i="1" err="1">
                <a:solidFill>
                  <a:srgbClr val="FF0000"/>
                </a:solidFill>
                <a:latin typeface="+mn-lt"/>
              </a:rPr>
              <a:t>suất</a:t>
            </a:r>
            <a:r>
              <a:rPr lang="en-US" sz="2000" i="1">
                <a:solidFill>
                  <a:srgbClr val="FF0000"/>
                </a:solidFill>
                <a:latin typeface="+mn-lt"/>
              </a:rPr>
              <a:t> </a:t>
            </a:r>
            <a:r>
              <a:rPr lang="en-US" sz="2000" i="1" err="1">
                <a:solidFill>
                  <a:srgbClr val="FF0000"/>
                </a:solidFill>
                <a:latin typeface="+mn-lt"/>
              </a:rPr>
              <a:t>truyền</a:t>
            </a:r>
            <a:r>
              <a:rPr lang="en-US" sz="2000" i="1">
                <a:solidFill>
                  <a:srgbClr val="FF0000"/>
                </a:solidFill>
                <a:latin typeface="+mn-lt"/>
              </a:rPr>
              <a:t> </a:t>
            </a:r>
            <a:r>
              <a:rPr lang="en-US" sz="2000" i="1" err="1">
                <a:solidFill>
                  <a:srgbClr val="FF0000"/>
                </a:solidFill>
                <a:latin typeface="+mn-lt"/>
              </a:rPr>
              <a:t>thành</a:t>
            </a:r>
            <a:r>
              <a:rPr lang="en-US" sz="2000" i="1">
                <a:solidFill>
                  <a:srgbClr val="FF0000"/>
                </a:solidFill>
                <a:latin typeface="+mn-lt"/>
              </a:rPr>
              <a:t> </a:t>
            </a:r>
            <a:r>
              <a:rPr lang="en-US" sz="2000" i="1" err="1">
                <a:solidFill>
                  <a:srgbClr val="FF0000"/>
                </a:solidFill>
                <a:latin typeface="+mn-lt"/>
              </a:rPr>
              <a:t>công</a:t>
            </a:r>
            <a:r>
              <a:rPr lang="en-US" sz="2000" i="1">
                <a:solidFill>
                  <a:srgbClr val="FF0000"/>
                </a:solidFill>
                <a:latin typeface="+mn-lt"/>
              </a:rPr>
              <a:t> </a:t>
            </a:r>
            <a:r>
              <a:rPr lang="en-US" sz="2000">
                <a:latin typeface="+mn-lt"/>
              </a:rPr>
              <a:t>(</a:t>
            </a:r>
            <a:r>
              <a:rPr lang="en-US" sz="2000" err="1">
                <a:latin typeface="+mn-lt"/>
              </a:rPr>
              <a:t>Lượng</a:t>
            </a:r>
            <a:r>
              <a:rPr lang="en-US" sz="2000">
                <a:latin typeface="+mn-lt"/>
              </a:rPr>
              <a:t> </a:t>
            </a:r>
            <a:r>
              <a:rPr lang="en-US" sz="2000" err="1">
                <a:latin typeface="+mn-lt"/>
              </a:rPr>
              <a:t>thông</a:t>
            </a:r>
            <a:r>
              <a:rPr lang="en-US" sz="2000">
                <a:latin typeface="+mn-lt"/>
              </a:rPr>
              <a:t> tin </a:t>
            </a:r>
            <a:r>
              <a:rPr lang="en-US" sz="2000" err="1">
                <a:latin typeface="+mn-lt"/>
              </a:rPr>
              <a:t>truyền</a:t>
            </a:r>
            <a:r>
              <a:rPr lang="en-US" sz="2000">
                <a:latin typeface="+mn-lt"/>
              </a:rPr>
              <a:t> </a:t>
            </a:r>
            <a:r>
              <a:rPr lang="en-US" sz="2000" err="1">
                <a:latin typeface="+mn-lt"/>
              </a:rPr>
              <a:t>thành</a:t>
            </a:r>
            <a:r>
              <a:rPr lang="en-US" sz="2000">
                <a:latin typeface="+mn-lt"/>
              </a:rPr>
              <a:t> </a:t>
            </a:r>
            <a:r>
              <a:rPr lang="en-US" sz="2000" err="1">
                <a:latin typeface="+mn-lt"/>
              </a:rPr>
              <a:t>công</a:t>
            </a:r>
            <a:r>
              <a:rPr lang="en-US" sz="2000">
                <a:latin typeface="+mn-lt"/>
              </a:rPr>
              <a:t>/</a:t>
            </a:r>
            <a:r>
              <a:rPr lang="en-US" sz="2000" err="1">
                <a:latin typeface="+mn-lt"/>
              </a:rPr>
              <a:t>tài</a:t>
            </a:r>
            <a:r>
              <a:rPr lang="en-US" sz="2000">
                <a:latin typeface="+mn-lt"/>
              </a:rPr>
              <a:t> </a:t>
            </a:r>
            <a:r>
              <a:rPr lang="en-US" sz="2000" err="1">
                <a:latin typeface="+mn-lt"/>
              </a:rPr>
              <a:t>nguyên</a:t>
            </a:r>
            <a:r>
              <a:rPr lang="en-US" sz="2000">
                <a:latin typeface="+mn-lt"/>
              </a:rPr>
              <a:t> </a:t>
            </a:r>
            <a:r>
              <a:rPr lang="en-US" sz="2000" err="1">
                <a:latin typeface="+mn-lt"/>
              </a:rPr>
              <a:t>kết</a:t>
            </a:r>
            <a:r>
              <a:rPr lang="en-US" sz="2000">
                <a:latin typeface="+mn-lt"/>
              </a:rPr>
              <a:t> </a:t>
            </a:r>
            <a:r>
              <a:rPr lang="en-US" sz="2000" err="1">
                <a:latin typeface="+mn-lt"/>
              </a:rPr>
              <a:t>nối</a:t>
            </a:r>
            <a:r>
              <a:rPr lang="en-US" sz="2000">
                <a:latin typeface="+mn-lt"/>
              </a:rPr>
              <a:t>)</a:t>
            </a:r>
          </a:p>
          <a:p>
            <a:pPr marL="1257300" lvl="2" indent="-342900" algn="l">
              <a:buFont typeface="Wingdings" charset="2"/>
              <a:buChar char="à"/>
            </a:pPr>
            <a:r>
              <a:rPr lang="en-US" sz="2000" i="1" err="1">
                <a:solidFill>
                  <a:srgbClr val="FF0000"/>
                </a:solidFill>
                <a:latin typeface="+mn-lt"/>
              </a:rPr>
              <a:t>Công</a:t>
            </a:r>
            <a:r>
              <a:rPr lang="en-US" sz="2000" i="1">
                <a:solidFill>
                  <a:srgbClr val="FF0000"/>
                </a:solidFill>
                <a:latin typeface="+mn-lt"/>
              </a:rPr>
              <a:t> </a:t>
            </a:r>
            <a:r>
              <a:rPr lang="en-US" sz="2000" i="1" err="1">
                <a:solidFill>
                  <a:srgbClr val="FF0000"/>
                </a:solidFill>
                <a:latin typeface="+mn-lt"/>
              </a:rPr>
              <a:t>bằng</a:t>
            </a:r>
            <a:r>
              <a:rPr lang="en-US" sz="2000" i="1">
                <a:solidFill>
                  <a:srgbClr val="FF0000"/>
                </a:solidFill>
                <a:latin typeface="+mn-lt"/>
              </a:rPr>
              <a:t> (fairness) </a:t>
            </a:r>
            <a:r>
              <a:rPr lang="en-US" sz="2000" err="1">
                <a:latin typeface="+mn-lt"/>
              </a:rPr>
              <a:t>giữa</a:t>
            </a:r>
            <a:r>
              <a:rPr lang="en-US" sz="2000">
                <a:latin typeface="+mn-lt"/>
              </a:rPr>
              <a:t> </a:t>
            </a:r>
            <a:r>
              <a:rPr lang="en-US" sz="2000" err="1">
                <a:latin typeface="+mn-lt"/>
              </a:rPr>
              <a:t>các</a:t>
            </a:r>
            <a:r>
              <a:rPr lang="en-US" sz="2000">
                <a:latin typeface="+mn-lt"/>
              </a:rPr>
              <a:t> </a:t>
            </a:r>
            <a:r>
              <a:rPr lang="en-US" sz="2000" err="1">
                <a:latin typeface="+mn-lt"/>
              </a:rPr>
              <a:t>thiết</a:t>
            </a:r>
            <a:r>
              <a:rPr lang="en-US" sz="2000">
                <a:latin typeface="+mn-lt"/>
              </a:rPr>
              <a:t> </a:t>
            </a:r>
            <a:r>
              <a:rPr lang="en-US" sz="2000" err="1">
                <a:latin typeface="+mn-lt"/>
              </a:rPr>
              <a:t>bị</a:t>
            </a:r>
            <a:r>
              <a:rPr lang="en-US" sz="2000">
                <a:latin typeface="+mn-lt"/>
              </a:rPr>
              <a:t> </a:t>
            </a:r>
            <a:r>
              <a:rPr lang="en-US" sz="2000" err="1">
                <a:latin typeface="+mn-lt"/>
              </a:rPr>
              <a:t>đầu</a:t>
            </a:r>
            <a:r>
              <a:rPr lang="en-US" sz="2000">
                <a:latin typeface="+mn-lt"/>
              </a:rPr>
              <a:t> </a:t>
            </a:r>
            <a:r>
              <a:rPr lang="en-US" sz="2000" err="1">
                <a:latin typeface="+mn-lt"/>
              </a:rPr>
              <a:t>cuối</a:t>
            </a:r>
            <a:endParaRPr lang="en-US" sz="2000">
              <a:latin typeface="+mn-lt"/>
            </a:endParaRPr>
          </a:p>
          <a:p>
            <a:pPr marL="800100" lvl="1" indent="-342900" algn="l">
              <a:buFont typeface="Courier New" charset="0"/>
              <a:buChar char="o"/>
            </a:pPr>
            <a:endParaRPr lang="en-US" i="1">
              <a:latin typeface="+mn-lt"/>
            </a:endParaRPr>
          </a:p>
          <a:p>
            <a:pPr marL="800100" lvl="1" indent="-342900" algn="l">
              <a:buFont typeface="AppleSDGothicNeo-Regular" charset="-127"/>
              <a:buChar char="□"/>
            </a:pPr>
            <a:endParaRPr lang="en-US" i="1">
              <a:solidFill>
                <a:srgbClr val="FF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565805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65043" y="292575"/>
            <a:ext cx="11728174" cy="43788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sz="2800">
                <a:latin typeface="+mn-lt"/>
                <a:ea typeface="Helvetica" charset="0"/>
                <a:cs typeface="Helvetica" charset="0"/>
              </a:rPr>
              <a:t>CHƯƠNG 1: TỔNG QUAN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265042" y="887895"/>
            <a:ext cx="11728175" cy="496282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ppleSDGothicNeo-Regular" charset="-127"/>
              <a:buChar char="□"/>
            </a:pPr>
            <a:r>
              <a:rPr lang="en-US" i="1">
                <a:solidFill>
                  <a:srgbClr val="FF0000"/>
                </a:solidFill>
                <a:latin typeface="+mn-lt"/>
              </a:rPr>
              <a:t>PHƯƠNG PHÁP </a:t>
            </a:r>
            <a:r>
              <a:rPr lang="en-US" i="1" err="1">
                <a:solidFill>
                  <a:srgbClr val="FF0000"/>
                </a:solidFill>
                <a:latin typeface="+mn-lt"/>
              </a:rPr>
              <a:t>theo</a:t>
            </a:r>
            <a:r>
              <a:rPr lang="en-US" i="1">
                <a:solidFill>
                  <a:srgbClr val="FF0000"/>
                </a:solidFill>
                <a:latin typeface="+mn-lt"/>
              </a:rPr>
              <a:t> </a:t>
            </a:r>
            <a:r>
              <a:rPr lang="en-US" i="1" err="1">
                <a:solidFill>
                  <a:srgbClr val="FF0000"/>
                </a:solidFill>
                <a:latin typeface="+mn-lt"/>
              </a:rPr>
              <a:t>dõi</a:t>
            </a:r>
            <a:r>
              <a:rPr lang="en-US" i="1">
                <a:solidFill>
                  <a:srgbClr val="FF0000"/>
                </a:solidFill>
                <a:latin typeface="+mn-lt"/>
              </a:rPr>
              <a:t> </a:t>
            </a:r>
            <a:r>
              <a:rPr lang="en-US" i="1" err="1">
                <a:solidFill>
                  <a:srgbClr val="FF0000"/>
                </a:solidFill>
                <a:latin typeface="+mn-lt"/>
              </a:rPr>
              <a:t>bằng</a:t>
            </a:r>
            <a:r>
              <a:rPr lang="en-US" i="1">
                <a:solidFill>
                  <a:srgbClr val="FF0000"/>
                </a:solidFill>
                <a:latin typeface="+mn-lt"/>
              </a:rPr>
              <a:t> </a:t>
            </a:r>
            <a:r>
              <a:rPr lang="en-US" i="1" err="1">
                <a:solidFill>
                  <a:srgbClr val="FF0000"/>
                </a:solidFill>
                <a:latin typeface="+mn-lt"/>
              </a:rPr>
              <a:t>phần</a:t>
            </a:r>
            <a:r>
              <a:rPr lang="en-US" i="1">
                <a:solidFill>
                  <a:srgbClr val="FF0000"/>
                </a:solidFill>
                <a:latin typeface="+mn-lt"/>
              </a:rPr>
              <a:t> </a:t>
            </a:r>
            <a:r>
              <a:rPr lang="en-US" i="1" err="1">
                <a:solidFill>
                  <a:srgbClr val="FF0000"/>
                </a:solidFill>
                <a:latin typeface="+mn-lt"/>
              </a:rPr>
              <a:t>mềm</a:t>
            </a:r>
            <a:r>
              <a:rPr lang="en-US" i="1">
                <a:solidFill>
                  <a:srgbClr val="FF0000"/>
                </a:solidFill>
                <a:latin typeface="+mn-lt"/>
              </a:rPr>
              <a:t>: </a:t>
            </a:r>
          </a:p>
          <a:p>
            <a:pPr marL="800100" lvl="1" indent="-342900" algn="l">
              <a:buFont typeface="AppleSDGothicNeo-Regular" charset="-127"/>
              <a:buChar char="□"/>
            </a:pPr>
            <a:r>
              <a:rPr lang="en-US" err="1">
                <a:latin typeface="+mn-lt"/>
              </a:rPr>
              <a:t>Là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trường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hợp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các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chức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năng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của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quá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trình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theo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dõi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được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cài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đặt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bằng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một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phần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mềm</a:t>
            </a:r>
            <a:r>
              <a:rPr lang="en-US"/>
              <a:t> </a:t>
            </a:r>
            <a:endParaRPr lang="en-US" i="1">
              <a:latin typeface="+mn-lt"/>
            </a:endParaRPr>
          </a:p>
          <a:p>
            <a:pPr marL="342900" indent="-342900" algn="l">
              <a:buFont typeface="AppleSDGothicNeo-Regular" charset="-127"/>
              <a:buChar char="□"/>
            </a:pPr>
            <a:r>
              <a:rPr lang="en-US" i="1" err="1">
                <a:solidFill>
                  <a:srgbClr val="FF0000"/>
                </a:solidFill>
                <a:latin typeface="+mn-lt"/>
              </a:rPr>
              <a:t>Phương</a:t>
            </a:r>
            <a:r>
              <a:rPr lang="en-US" i="1">
                <a:solidFill>
                  <a:srgbClr val="FF0000"/>
                </a:solidFill>
                <a:latin typeface="+mn-lt"/>
              </a:rPr>
              <a:t> </a:t>
            </a:r>
            <a:r>
              <a:rPr lang="en-US" i="1" err="1">
                <a:solidFill>
                  <a:srgbClr val="FF0000"/>
                </a:solidFill>
                <a:latin typeface="+mn-lt"/>
              </a:rPr>
              <a:t>pháp</a:t>
            </a:r>
            <a:r>
              <a:rPr lang="en-US" i="1">
                <a:solidFill>
                  <a:srgbClr val="FF0000"/>
                </a:solidFill>
                <a:latin typeface="+mn-lt"/>
              </a:rPr>
              <a:t> </a:t>
            </a:r>
            <a:r>
              <a:rPr lang="en-US" i="1" err="1">
                <a:solidFill>
                  <a:srgbClr val="FF0000"/>
                </a:solidFill>
                <a:latin typeface="+mn-lt"/>
              </a:rPr>
              <a:t>theo</a:t>
            </a:r>
            <a:r>
              <a:rPr lang="en-US" i="1">
                <a:solidFill>
                  <a:srgbClr val="FF0000"/>
                </a:solidFill>
                <a:latin typeface="+mn-lt"/>
              </a:rPr>
              <a:t> </a:t>
            </a:r>
            <a:r>
              <a:rPr lang="en-US" i="1" err="1">
                <a:solidFill>
                  <a:srgbClr val="FF0000"/>
                </a:solidFill>
                <a:latin typeface="+mn-lt"/>
              </a:rPr>
              <a:t>dõi</a:t>
            </a:r>
            <a:r>
              <a:rPr lang="en-US" i="1">
                <a:solidFill>
                  <a:srgbClr val="FF0000"/>
                </a:solidFill>
                <a:latin typeface="+mn-lt"/>
              </a:rPr>
              <a:t> </a:t>
            </a:r>
            <a:r>
              <a:rPr lang="en-US" i="1" err="1">
                <a:solidFill>
                  <a:srgbClr val="FF0000"/>
                </a:solidFill>
                <a:latin typeface="+mn-lt"/>
              </a:rPr>
              <a:t>bằng</a:t>
            </a:r>
            <a:r>
              <a:rPr lang="en-US" i="1">
                <a:solidFill>
                  <a:srgbClr val="FF0000"/>
                </a:solidFill>
                <a:latin typeface="+mn-lt"/>
              </a:rPr>
              <a:t> </a:t>
            </a:r>
            <a:r>
              <a:rPr lang="en-US" i="1" err="1">
                <a:solidFill>
                  <a:srgbClr val="FF0000"/>
                </a:solidFill>
                <a:latin typeface="+mn-lt"/>
              </a:rPr>
              <a:t>phần</a:t>
            </a:r>
            <a:r>
              <a:rPr lang="en-US" i="1">
                <a:solidFill>
                  <a:srgbClr val="FF0000"/>
                </a:solidFill>
                <a:latin typeface="+mn-lt"/>
              </a:rPr>
              <a:t> </a:t>
            </a:r>
            <a:r>
              <a:rPr lang="en-US" i="1" err="1">
                <a:solidFill>
                  <a:srgbClr val="FF0000"/>
                </a:solidFill>
                <a:latin typeface="+mn-lt"/>
              </a:rPr>
              <a:t>cứng</a:t>
            </a:r>
            <a:r>
              <a:rPr lang="en-US" i="1">
                <a:solidFill>
                  <a:srgbClr val="FF0000"/>
                </a:solidFill>
                <a:latin typeface="+mn-lt"/>
              </a:rPr>
              <a:t>: </a:t>
            </a:r>
          </a:p>
          <a:p>
            <a:pPr marL="800100" lvl="1" indent="-342900" algn="l">
              <a:buFont typeface="AppleSDGothicNeo-Regular" charset="-127"/>
              <a:buChar char="□"/>
            </a:pPr>
            <a:r>
              <a:rPr lang="en-US" err="1">
                <a:latin typeface="+mn-lt"/>
              </a:rPr>
              <a:t>Là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trường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hợp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quá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trình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theo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dõi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được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thực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hiện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nhờ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thiết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bị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phù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trợ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để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có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thể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theo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dõi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hệ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thống</a:t>
            </a:r>
            <a:r>
              <a:rPr lang="en-US"/>
              <a:t> </a:t>
            </a:r>
            <a:endParaRPr lang="en-US">
              <a:latin typeface="+mn-lt"/>
            </a:endParaRPr>
          </a:p>
          <a:p>
            <a:pPr marL="342900" indent="-342900" algn="l">
              <a:buFont typeface="AppleSDGothicNeo-Regular" charset="-127"/>
              <a:buChar char="□"/>
            </a:pPr>
            <a:r>
              <a:rPr lang="en-US" i="1" err="1">
                <a:solidFill>
                  <a:srgbClr val="FF0000"/>
                </a:solidFill>
                <a:latin typeface="+mn-lt"/>
              </a:rPr>
              <a:t>Phương</a:t>
            </a:r>
            <a:r>
              <a:rPr lang="en-US" i="1">
                <a:solidFill>
                  <a:srgbClr val="FF0000"/>
                </a:solidFill>
                <a:latin typeface="+mn-lt"/>
              </a:rPr>
              <a:t> </a:t>
            </a:r>
            <a:r>
              <a:rPr lang="en-US" i="1" err="1">
                <a:solidFill>
                  <a:srgbClr val="FF0000"/>
                </a:solidFill>
                <a:latin typeface="+mn-lt"/>
              </a:rPr>
              <a:t>pháp</a:t>
            </a:r>
            <a:r>
              <a:rPr lang="en-US" i="1">
                <a:solidFill>
                  <a:srgbClr val="FF0000"/>
                </a:solidFill>
                <a:latin typeface="+mn-lt"/>
              </a:rPr>
              <a:t> </a:t>
            </a:r>
            <a:r>
              <a:rPr lang="en-US" i="1" err="1">
                <a:solidFill>
                  <a:srgbClr val="FF0000"/>
                </a:solidFill>
                <a:latin typeface="+mn-lt"/>
              </a:rPr>
              <a:t>theo</a:t>
            </a:r>
            <a:r>
              <a:rPr lang="en-US" i="1">
                <a:solidFill>
                  <a:srgbClr val="FF0000"/>
                </a:solidFill>
                <a:latin typeface="+mn-lt"/>
              </a:rPr>
              <a:t> </a:t>
            </a:r>
            <a:r>
              <a:rPr lang="en-US" i="1" err="1">
                <a:solidFill>
                  <a:srgbClr val="FF0000"/>
                </a:solidFill>
                <a:latin typeface="+mn-lt"/>
              </a:rPr>
              <a:t>dõi</a:t>
            </a:r>
            <a:r>
              <a:rPr lang="en-US" i="1">
                <a:solidFill>
                  <a:srgbClr val="FF0000"/>
                </a:solidFill>
                <a:latin typeface="+mn-lt"/>
              </a:rPr>
              <a:t> </a:t>
            </a:r>
            <a:r>
              <a:rPr lang="en-US" i="1" err="1">
                <a:solidFill>
                  <a:srgbClr val="FF0000"/>
                </a:solidFill>
                <a:latin typeface="+mn-lt"/>
              </a:rPr>
              <a:t>theo</a:t>
            </a:r>
            <a:r>
              <a:rPr lang="en-US" i="1">
                <a:solidFill>
                  <a:srgbClr val="FF0000"/>
                </a:solidFill>
                <a:latin typeface="+mn-lt"/>
              </a:rPr>
              <a:t> </a:t>
            </a:r>
            <a:r>
              <a:rPr lang="en-US" i="1" err="1">
                <a:solidFill>
                  <a:srgbClr val="FF0000"/>
                </a:solidFill>
                <a:latin typeface="+mn-lt"/>
              </a:rPr>
              <a:t>kiểu</a:t>
            </a:r>
            <a:r>
              <a:rPr lang="en-US" i="1">
                <a:solidFill>
                  <a:srgbClr val="FF0000"/>
                </a:solidFill>
                <a:latin typeface="+mn-lt"/>
              </a:rPr>
              <a:t> </a:t>
            </a:r>
            <a:r>
              <a:rPr lang="en-US" i="1" err="1">
                <a:solidFill>
                  <a:srgbClr val="FF0000"/>
                </a:solidFill>
                <a:latin typeface="+mn-lt"/>
              </a:rPr>
              <a:t>lai</a:t>
            </a:r>
            <a:r>
              <a:rPr lang="en-US" i="1">
                <a:solidFill>
                  <a:srgbClr val="FF0000"/>
                </a:solidFill>
                <a:latin typeface="+mn-lt"/>
              </a:rPr>
              <a:t>:</a:t>
            </a:r>
          </a:p>
          <a:p>
            <a:pPr marL="800100" lvl="1" indent="-342900" algn="l">
              <a:buFont typeface="AppleSDGothicNeo-Regular" charset="-127"/>
              <a:buChar char="□"/>
            </a:pPr>
            <a:r>
              <a:rPr lang="en-US" err="1">
                <a:latin typeface="+mn-lt"/>
              </a:rPr>
              <a:t>Tổng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hợp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của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cả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hai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loại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trên</a:t>
            </a:r>
            <a:r>
              <a:rPr lang="en-US" i="1">
                <a:solidFill>
                  <a:srgbClr val="FF0000"/>
                </a:solidFill>
                <a:latin typeface="+mn-lt"/>
              </a:rPr>
              <a:t> </a:t>
            </a:r>
          </a:p>
          <a:p>
            <a:pPr marL="342900" indent="-342900" algn="l">
              <a:buFont typeface="Wingdings" charset="2"/>
              <a:buChar char="à"/>
            </a:pPr>
            <a:r>
              <a:rPr lang="en-US" i="1" err="1">
                <a:solidFill>
                  <a:srgbClr val="FF0000"/>
                </a:solidFill>
                <a:latin typeface="+mn-lt"/>
                <a:sym typeface="Wingdings"/>
              </a:rPr>
              <a:t>Nhược</a:t>
            </a:r>
            <a:r>
              <a:rPr lang="en-US" i="1">
                <a:solidFill>
                  <a:srgbClr val="FF0000"/>
                </a:solidFill>
                <a:latin typeface="+mn-lt"/>
                <a:sym typeface="Wingdings"/>
              </a:rPr>
              <a:t> </a:t>
            </a:r>
            <a:r>
              <a:rPr lang="en-US" i="1" err="1">
                <a:solidFill>
                  <a:srgbClr val="FF0000"/>
                </a:solidFill>
                <a:latin typeface="+mn-lt"/>
                <a:sym typeface="Wingdings"/>
              </a:rPr>
              <a:t>điểm</a:t>
            </a:r>
            <a:r>
              <a:rPr lang="en-US" i="1">
                <a:solidFill>
                  <a:srgbClr val="FF0000"/>
                </a:solidFill>
                <a:latin typeface="+mn-lt"/>
                <a:sym typeface="Wingdings"/>
              </a:rPr>
              <a:t>: </a:t>
            </a:r>
            <a:r>
              <a:rPr lang="en-US" err="1">
                <a:latin typeface="+mn-lt"/>
                <a:sym typeface="Wingdings"/>
              </a:rPr>
              <a:t>phức</a:t>
            </a:r>
            <a:r>
              <a:rPr lang="en-US">
                <a:latin typeface="+mn-lt"/>
                <a:sym typeface="Wingdings"/>
              </a:rPr>
              <a:t> </a:t>
            </a:r>
            <a:r>
              <a:rPr lang="en-US" err="1">
                <a:latin typeface="+mn-lt"/>
                <a:sym typeface="Wingdings"/>
              </a:rPr>
              <a:t>tạp</a:t>
            </a:r>
            <a:r>
              <a:rPr lang="en-US">
                <a:latin typeface="+mn-lt"/>
                <a:sym typeface="Wingdings"/>
              </a:rPr>
              <a:t>, </a:t>
            </a:r>
            <a:r>
              <a:rPr lang="en-US" err="1">
                <a:latin typeface="+mn-lt"/>
                <a:sym typeface="Wingdings"/>
              </a:rPr>
              <a:t>đắt</a:t>
            </a:r>
            <a:r>
              <a:rPr lang="en-US">
                <a:latin typeface="+mn-lt"/>
                <a:sym typeface="Wingdings"/>
              </a:rPr>
              <a:t> </a:t>
            </a:r>
            <a:r>
              <a:rPr lang="en-US" err="1">
                <a:latin typeface="+mn-lt"/>
                <a:sym typeface="Wingdings"/>
              </a:rPr>
              <a:t>tiền</a:t>
            </a:r>
            <a:endParaRPr lang="en-US">
              <a:latin typeface="+mn-lt"/>
              <a:sym typeface="Wingdings"/>
            </a:endParaRPr>
          </a:p>
          <a:p>
            <a:pPr marL="342900" indent="-342900" algn="l">
              <a:buFont typeface="Wingdings" charset="2"/>
              <a:buChar char="à"/>
            </a:pPr>
            <a:r>
              <a:rPr lang="en-US" err="1">
                <a:latin typeface="+mn-lt"/>
                <a:sym typeface="Wingdings"/>
              </a:rPr>
              <a:t>Cần</a:t>
            </a:r>
            <a:r>
              <a:rPr lang="en-US">
                <a:latin typeface="+mn-lt"/>
                <a:sym typeface="Wingdings"/>
              </a:rPr>
              <a:t> </a:t>
            </a:r>
            <a:r>
              <a:rPr lang="en-US" err="1">
                <a:latin typeface="+mn-lt"/>
                <a:sym typeface="Wingdings"/>
              </a:rPr>
              <a:t>thiết</a:t>
            </a:r>
            <a:r>
              <a:rPr lang="en-US">
                <a:latin typeface="+mn-lt"/>
                <a:sym typeface="Wingdings"/>
              </a:rPr>
              <a:t> </a:t>
            </a:r>
            <a:r>
              <a:rPr lang="en-US" err="1">
                <a:latin typeface="+mn-lt"/>
                <a:sym typeface="Wingdings"/>
              </a:rPr>
              <a:t>có</a:t>
            </a:r>
            <a:r>
              <a:rPr lang="en-US">
                <a:latin typeface="+mn-lt"/>
                <a:sym typeface="Wingdings"/>
              </a:rPr>
              <a:t> </a:t>
            </a:r>
            <a:r>
              <a:rPr lang="en-US" err="1">
                <a:latin typeface="+mn-lt"/>
                <a:sym typeface="Wingdings"/>
              </a:rPr>
              <a:t>phương</a:t>
            </a:r>
            <a:r>
              <a:rPr lang="en-US">
                <a:latin typeface="+mn-lt"/>
                <a:sym typeface="Wingdings"/>
              </a:rPr>
              <a:t> </a:t>
            </a:r>
            <a:r>
              <a:rPr lang="en-US" err="1">
                <a:latin typeface="+mn-lt"/>
                <a:sym typeface="Wingdings"/>
              </a:rPr>
              <a:t>pháp</a:t>
            </a:r>
            <a:r>
              <a:rPr lang="en-US">
                <a:latin typeface="+mn-lt"/>
                <a:sym typeface="Wingdings"/>
              </a:rPr>
              <a:t> </a:t>
            </a:r>
            <a:r>
              <a:rPr lang="en-US" err="1">
                <a:latin typeface="+mn-lt"/>
                <a:sym typeface="Wingdings"/>
              </a:rPr>
              <a:t>đánh</a:t>
            </a:r>
            <a:r>
              <a:rPr lang="en-US">
                <a:latin typeface="+mn-lt"/>
                <a:sym typeface="Wingdings"/>
              </a:rPr>
              <a:t> </a:t>
            </a:r>
            <a:r>
              <a:rPr lang="en-US" err="1">
                <a:latin typeface="+mn-lt"/>
                <a:sym typeface="Wingdings"/>
              </a:rPr>
              <a:t>giá</a:t>
            </a:r>
            <a:r>
              <a:rPr lang="en-US">
                <a:latin typeface="+mn-lt"/>
                <a:sym typeface="Wingdings"/>
              </a:rPr>
              <a:t> </a:t>
            </a:r>
            <a:r>
              <a:rPr lang="en-US" err="1">
                <a:latin typeface="+mn-lt"/>
                <a:sym typeface="Wingdings"/>
              </a:rPr>
              <a:t>hiệu</a:t>
            </a:r>
            <a:r>
              <a:rPr lang="en-US">
                <a:latin typeface="+mn-lt"/>
                <a:sym typeface="Wingdings"/>
              </a:rPr>
              <a:t> </a:t>
            </a:r>
            <a:r>
              <a:rPr lang="en-US" err="1">
                <a:latin typeface="+mn-lt"/>
                <a:sym typeface="Wingdings"/>
              </a:rPr>
              <a:t>năng</a:t>
            </a:r>
            <a:r>
              <a:rPr lang="en-US">
                <a:latin typeface="+mn-lt"/>
                <a:sym typeface="Wingdings"/>
              </a:rPr>
              <a:t> </a:t>
            </a:r>
            <a:r>
              <a:rPr lang="en-US" err="1">
                <a:latin typeface="+mn-lt"/>
                <a:sym typeface="Wingdings"/>
              </a:rPr>
              <a:t>của</a:t>
            </a:r>
            <a:r>
              <a:rPr lang="en-US">
                <a:latin typeface="+mn-lt"/>
                <a:sym typeface="Wingdings"/>
              </a:rPr>
              <a:t> </a:t>
            </a:r>
            <a:r>
              <a:rPr lang="en-US" err="1">
                <a:latin typeface="+mn-lt"/>
                <a:sym typeface="Wingdings"/>
              </a:rPr>
              <a:t>hệ</a:t>
            </a:r>
            <a:r>
              <a:rPr lang="en-US">
                <a:latin typeface="+mn-lt"/>
                <a:sym typeface="Wingdings"/>
              </a:rPr>
              <a:t> </a:t>
            </a:r>
            <a:r>
              <a:rPr lang="en-US" err="1">
                <a:latin typeface="+mn-lt"/>
                <a:sym typeface="Wingdings"/>
              </a:rPr>
              <a:t>thống</a:t>
            </a:r>
            <a:r>
              <a:rPr lang="en-US">
                <a:latin typeface="+mn-lt"/>
                <a:sym typeface="Wingdings"/>
              </a:rPr>
              <a:t> </a:t>
            </a:r>
            <a:r>
              <a:rPr lang="en-US" err="1">
                <a:latin typeface="+mn-lt"/>
                <a:sym typeface="Wingdings"/>
              </a:rPr>
              <a:t>dựa</a:t>
            </a:r>
            <a:r>
              <a:rPr lang="en-US">
                <a:latin typeface="+mn-lt"/>
                <a:sym typeface="Wingdings"/>
              </a:rPr>
              <a:t> </a:t>
            </a:r>
            <a:r>
              <a:rPr lang="en-US" err="1">
                <a:latin typeface="+mn-lt"/>
                <a:sym typeface="Wingdings"/>
              </a:rPr>
              <a:t>trên</a:t>
            </a:r>
            <a:r>
              <a:rPr lang="en-US">
                <a:latin typeface="+mn-lt"/>
                <a:sym typeface="Wingdings"/>
              </a:rPr>
              <a:t> </a:t>
            </a:r>
            <a:r>
              <a:rPr lang="en-US" err="1">
                <a:latin typeface="+mn-lt"/>
                <a:sym typeface="Wingdings"/>
              </a:rPr>
              <a:t>mô</a:t>
            </a:r>
            <a:r>
              <a:rPr lang="en-US">
                <a:latin typeface="+mn-lt"/>
                <a:sym typeface="Wingdings"/>
              </a:rPr>
              <a:t> </a:t>
            </a:r>
            <a:r>
              <a:rPr lang="en-US" err="1">
                <a:latin typeface="+mn-lt"/>
                <a:sym typeface="Wingdings"/>
              </a:rPr>
              <a:t>hình</a:t>
            </a:r>
            <a:r>
              <a:rPr lang="en-US">
                <a:latin typeface="+mn-lt"/>
                <a:sym typeface="Wingdings"/>
              </a:rPr>
              <a:t> </a:t>
            </a:r>
            <a:r>
              <a:rPr lang="en-US" err="1">
                <a:latin typeface="+mn-lt"/>
                <a:sym typeface="Wingdings"/>
              </a:rPr>
              <a:t>hoá</a:t>
            </a:r>
            <a:endParaRPr lang="en-US">
              <a:latin typeface="+mn-lt"/>
              <a:sym typeface="Wingdings"/>
            </a:endParaRPr>
          </a:p>
          <a:p>
            <a:pPr marL="342900" indent="-342900" algn="l">
              <a:buFont typeface="Wingdings" charset="2"/>
              <a:buChar char="à"/>
            </a:pPr>
            <a:r>
              <a:rPr lang="en-US">
                <a:latin typeface="+mn-lt"/>
                <a:sym typeface="Wingdings"/>
              </a:rPr>
              <a:t>Model-based performance evaluation</a:t>
            </a:r>
          </a:p>
          <a:p>
            <a:pPr marL="342900" indent="-342900" algn="l">
              <a:buFont typeface="AppleSDGothicNeo-Regular" charset="-127"/>
              <a:buChar char="◻︎"/>
            </a:pPr>
            <a:r>
              <a:rPr lang="en-US" i="1" err="1">
                <a:solidFill>
                  <a:srgbClr val="FF0000"/>
                </a:solidFill>
                <a:latin typeface="+mn-lt"/>
                <a:sym typeface="Wingdings"/>
              </a:rPr>
              <a:t>Mô</a:t>
            </a:r>
            <a:r>
              <a:rPr lang="en-US" i="1">
                <a:solidFill>
                  <a:srgbClr val="FF0000"/>
                </a:solidFill>
                <a:latin typeface="+mn-lt"/>
                <a:sym typeface="Wingdings"/>
              </a:rPr>
              <a:t> </a:t>
            </a:r>
            <a:r>
              <a:rPr lang="en-US" i="1" err="1">
                <a:solidFill>
                  <a:srgbClr val="FF0000"/>
                </a:solidFill>
                <a:latin typeface="+mn-lt"/>
                <a:sym typeface="Wingdings"/>
              </a:rPr>
              <a:t>hình</a:t>
            </a:r>
            <a:r>
              <a:rPr lang="en-US" i="1">
                <a:solidFill>
                  <a:srgbClr val="FF0000"/>
                </a:solidFill>
                <a:latin typeface="+mn-lt"/>
                <a:sym typeface="Wingdings"/>
              </a:rPr>
              <a:t> </a:t>
            </a:r>
            <a:r>
              <a:rPr lang="en-US" i="1" err="1">
                <a:solidFill>
                  <a:srgbClr val="FF0000"/>
                </a:solidFill>
                <a:latin typeface="+mn-lt"/>
                <a:sym typeface="Wingdings"/>
              </a:rPr>
              <a:t>hoá</a:t>
            </a:r>
            <a:r>
              <a:rPr lang="en-US" i="1">
                <a:solidFill>
                  <a:srgbClr val="FF0000"/>
                </a:solidFill>
                <a:latin typeface="+mn-lt"/>
                <a:sym typeface="Wingdings"/>
              </a:rPr>
              <a:t>: </a:t>
            </a:r>
            <a:r>
              <a:rPr lang="en-US" err="1">
                <a:latin typeface="+mn-lt"/>
                <a:sym typeface="Wingdings"/>
              </a:rPr>
              <a:t>Mô</a:t>
            </a:r>
            <a:r>
              <a:rPr lang="en-US">
                <a:latin typeface="+mn-lt"/>
                <a:sym typeface="Wingdings"/>
              </a:rPr>
              <a:t> </a:t>
            </a:r>
            <a:r>
              <a:rPr lang="en-US" err="1">
                <a:latin typeface="+mn-lt"/>
                <a:sym typeface="Wingdings"/>
              </a:rPr>
              <a:t>tả</a:t>
            </a:r>
            <a:r>
              <a:rPr lang="en-US">
                <a:latin typeface="+mn-lt"/>
                <a:sym typeface="Wingdings"/>
              </a:rPr>
              <a:t> </a:t>
            </a:r>
            <a:r>
              <a:rPr lang="en-US" err="1">
                <a:latin typeface="+mn-lt"/>
                <a:sym typeface="Wingdings"/>
              </a:rPr>
              <a:t>thành</a:t>
            </a:r>
            <a:r>
              <a:rPr lang="en-US">
                <a:latin typeface="+mn-lt"/>
                <a:sym typeface="Wingdings"/>
              </a:rPr>
              <a:t> </a:t>
            </a:r>
            <a:r>
              <a:rPr lang="en-US" err="1">
                <a:latin typeface="+mn-lt"/>
                <a:sym typeface="Wingdings"/>
              </a:rPr>
              <a:t>phần</a:t>
            </a:r>
            <a:r>
              <a:rPr lang="en-US">
                <a:latin typeface="+mn-lt"/>
                <a:sym typeface="Wingdings"/>
              </a:rPr>
              <a:t> </a:t>
            </a:r>
            <a:r>
              <a:rPr lang="en-US" err="1">
                <a:latin typeface="+mn-lt"/>
                <a:sym typeface="Wingdings"/>
              </a:rPr>
              <a:t>của</a:t>
            </a:r>
            <a:r>
              <a:rPr lang="en-US">
                <a:latin typeface="+mn-lt"/>
                <a:sym typeface="Wingdings"/>
              </a:rPr>
              <a:t> </a:t>
            </a:r>
            <a:r>
              <a:rPr lang="en-US" err="1">
                <a:latin typeface="+mn-lt"/>
                <a:sym typeface="Wingdings"/>
              </a:rPr>
              <a:t>hệ</a:t>
            </a:r>
            <a:r>
              <a:rPr lang="en-US">
                <a:latin typeface="+mn-lt"/>
                <a:sym typeface="Wingdings"/>
              </a:rPr>
              <a:t> </a:t>
            </a:r>
            <a:r>
              <a:rPr lang="en-US" err="1">
                <a:latin typeface="+mn-lt"/>
                <a:sym typeface="Wingdings"/>
              </a:rPr>
              <a:t>thống</a:t>
            </a:r>
            <a:r>
              <a:rPr lang="en-US">
                <a:latin typeface="+mn-lt"/>
                <a:sym typeface="Wingdings"/>
              </a:rPr>
              <a:t> </a:t>
            </a:r>
            <a:r>
              <a:rPr lang="en-US" err="1">
                <a:latin typeface="+mn-lt"/>
                <a:sym typeface="Wingdings"/>
              </a:rPr>
              <a:t>một</a:t>
            </a:r>
            <a:r>
              <a:rPr lang="en-US">
                <a:latin typeface="+mn-lt"/>
                <a:sym typeface="Wingdings"/>
              </a:rPr>
              <a:t> </a:t>
            </a:r>
            <a:r>
              <a:rPr lang="en-US" err="1">
                <a:latin typeface="+mn-lt"/>
                <a:sym typeface="Wingdings"/>
              </a:rPr>
              <a:t>cách</a:t>
            </a:r>
            <a:r>
              <a:rPr lang="en-US">
                <a:latin typeface="+mn-lt"/>
                <a:sym typeface="Wingdings"/>
              </a:rPr>
              <a:t> </a:t>
            </a:r>
            <a:r>
              <a:rPr lang="en-US" err="1">
                <a:latin typeface="+mn-lt"/>
                <a:sym typeface="Wingdings"/>
              </a:rPr>
              <a:t>trừu</a:t>
            </a:r>
            <a:r>
              <a:rPr lang="en-US">
                <a:latin typeface="+mn-lt"/>
                <a:sym typeface="Wingdings"/>
              </a:rPr>
              <a:t> </a:t>
            </a:r>
            <a:r>
              <a:rPr lang="en-US" err="1">
                <a:latin typeface="+mn-lt"/>
                <a:sym typeface="Wingdings"/>
              </a:rPr>
              <a:t>tượng</a:t>
            </a:r>
            <a:r>
              <a:rPr lang="en-US">
                <a:latin typeface="+mn-lt"/>
                <a:sym typeface="Wingdings"/>
              </a:rPr>
              <a:t> </a:t>
            </a:r>
            <a:r>
              <a:rPr lang="en-US" err="1">
                <a:latin typeface="+mn-lt"/>
                <a:sym typeface="Wingdings"/>
              </a:rPr>
              <a:t>và</a:t>
            </a:r>
            <a:r>
              <a:rPr lang="en-US">
                <a:latin typeface="+mn-lt"/>
                <a:sym typeface="Wingdings"/>
              </a:rPr>
              <a:t> </a:t>
            </a:r>
            <a:r>
              <a:rPr lang="en-US" err="1">
                <a:latin typeface="+mn-lt"/>
                <a:sym typeface="Wingdings"/>
              </a:rPr>
              <a:t>tương</a:t>
            </a:r>
            <a:r>
              <a:rPr lang="en-US">
                <a:latin typeface="+mn-lt"/>
                <a:sym typeface="Wingdings"/>
              </a:rPr>
              <a:t> </a:t>
            </a:r>
            <a:r>
              <a:rPr lang="en-US" err="1">
                <a:latin typeface="+mn-lt"/>
                <a:sym typeface="Wingdings"/>
              </a:rPr>
              <a:t>tác</a:t>
            </a:r>
            <a:r>
              <a:rPr lang="en-US">
                <a:latin typeface="+mn-lt"/>
                <a:sym typeface="Wingdings"/>
              </a:rPr>
              <a:t> </a:t>
            </a:r>
            <a:r>
              <a:rPr lang="en-US" err="1">
                <a:latin typeface="+mn-lt"/>
                <a:sym typeface="Wingdings"/>
              </a:rPr>
              <a:t>giữa</a:t>
            </a:r>
            <a:r>
              <a:rPr lang="en-US">
                <a:latin typeface="+mn-lt"/>
                <a:sym typeface="Wingdings"/>
              </a:rPr>
              <a:t> </a:t>
            </a:r>
            <a:r>
              <a:rPr lang="en-US" err="1">
                <a:latin typeface="+mn-lt"/>
                <a:sym typeface="Wingdings"/>
              </a:rPr>
              <a:t>các</a:t>
            </a:r>
            <a:r>
              <a:rPr lang="en-US">
                <a:latin typeface="+mn-lt"/>
                <a:sym typeface="Wingdings"/>
              </a:rPr>
              <a:t> </a:t>
            </a:r>
            <a:r>
              <a:rPr lang="en-US" err="1">
                <a:latin typeface="+mn-lt"/>
                <a:sym typeface="Wingdings"/>
              </a:rPr>
              <a:t>thành</a:t>
            </a:r>
            <a:r>
              <a:rPr lang="en-US">
                <a:latin typeface="+mn-lt"/>
                <a:sym typeface="Wingdings"/>
              </a:rPr>
              <a:t> </a:t>
            </a:r>
            <a:r>
              <a:rPr lang="en-US" err="1">
                <a:latin typeface="+mn-lt"/>
                <a:sym typeface="Wingdings"/>
              </a:rPr>
              <a:t>phần</a:t>
            </a:r>
            <a:r>
              <a:rPr lang="en-US">
                <a:latin typeface="+mn-lt"/>
                <a:sym typeface="Wingdings"/>
              </a:rPr>
              <a:t> </a:t>
            </a:r>
            <a:r>
              <a:rPr lang="en-US" err="1">
                <a:latin typeface="+mn-lt"/>
                <a:sym typeface="Wingdings"/>
              </a:rPr>
              <a:t>của</a:t>
            </a:r>
            <a:r>
              <a:rPr lang="en-US">
                <a:latin typeface="+mn-lt"/>
                <a:sym typeface="Wingdings"/>
              </a:rPr>
              <a:t> </a:t>
            </a:r>
            <a:r>
              <a:rPr lang="en-US" err="1">
                <a:latin typeface="+mn-lt"/>
                <a:sym typeface="Wingdings"/>
              </a:rPr>
              <a:t>hệ</a:t>
            </a:r>
            <a:r>
              <a:rPr lang="en-US">
                <a:latin typeface="+mn-lt"/>
                <a:sym typeface="Wingdings"/>
              </a:rPr>
              <a:t> </a:t>
            </a:r>
            <a:r>
              <a:rPr lang="en-US" err="1">
                <a:latin typeface="+mn-lt"/>
                <a:sym typeface="Wingdings"/>
              </a:rPr>
              <a:t>thống</a:t>
            </a:r>
            <a:r>
              <a:rPr lang="en-US">
                <a:latin typeface="+mn-lt"/>
                <a:sym typeface="Wingdings"/>
              </a:rPr>
              <a:t> </a:t>
            </a:r>
            <a:r>
              <a:rPr lang="en-US" err="1">
                <a:latin typeface="+mn-lt"/>
                <a:sym typeface="Wingdings"/>
              </a:rPr>
              <a:t>đó</a:t>
            </a:r>
            <a:r>
              <a:rPr lang="en-US">
                <a:latin typeface="+mn-lt"/>
                <a:sym typeface="Wingdings"/>
              </a:rPr>
              <a:t> </a:t>
            </a:r>
            <a:r>
              <a:rPr lang="en-US" err="1">
                <a:latin typeface="+mn-lt"/>
                <a:sym typeface="Wingdings"/>
              </a:rPr>
              <a:t>với</a:t>
            </a:r>
            <a:r>
              <a:rPr lang="en-US">
                <a:latin typeface="+mn-lt"/>
                <a:sym typeface="Wingdings"/>
              </a:rPr>
              <a:t> </a:t>
            </a:r>
            <a:r>
              <a:rPr lang="en-US" err="1">
                <a:latin typeface="+mn-lt"/>
                <a:sym typeface="Wingdings"/>
              </a:rPr>
              <a:t>môi</a:t>
            </a:r>
            <a:r>
              <a:rPr lang="en-US">
                <a:latin typeface="+mn-lt"/>
                <a:sym typeface="Wingdings"/>
              </a:rPr>
              <a:t> </a:t>
            </a:r>
            <a:r>
              <a:rPr lang="en-US" err="1">
                <a:latin typeface="+mn-lt"/>
                <a:sym typeface="Wingdings"/>
              </a:rPr>
              <a:t>trường</a:t>
            </a:r>
            <a:r>
              <a:rPr lang="en-US">
                <a:latin typeface="+mn-lt"/>
                <a:sym typeface="Wingdings"/>
              </a:rPr>
              <a:t> </a:t>
            </a:r>
            <a:r>
              <a:rPr lang="en-US" err="1">
                <a:latin typeface="+mn-lt"/>
                <a:sym typeface="Wingdings"/>
              </a:rPr>
              <a:t>bên</a:t>
            </a:r>
            <a:r>
              <a:rPr lang="en-US">
                <a:latin typeface="+mn-lt"/>
                <a:sym typeface="Wingdings"/>
              </a:rPr>
              <a:t> </a:t>
            </a:r>
            <a:r>
              <a:rPr lang="en-US" err="1">
                <a:latin typeface="+mn-lt"/>
                <a:sym typeface="Wingdings"/>
              </a:rPr>
              <a:t>ngoài</a:t>
            </a:r>
            <a:endParaRPr lang="en-US">
              <a:latin typeface="+mn-lt"/>
              <a:sym typeface="Wingdings"/>
            </a:endParaRPr>
          </a:p>
          <a:p>
            <a:pPr marL="342900" indent="-342900" algn="l">
              <a:buFont typeface="Wingdings" charset="2"/>
              <a:buChar char="à"/>
            </a:pPr>
            <a:endParaRPr lang="en-US">
              <a:latin typeface="+mn-lt"/>
              <a:sym typeface="Wingdings"/>
            </a:endParaRPr>
          </a:p>
          <a:p>
            <a:pPr marL="342900" indent="-342900" algn="l">
              <a:buFont typeface="Wingdings" charset="2"/>
              <a:buChar char="à"/>
            </a:pPr>
            <a:endParaRPr lang="en-US" i="1">
              <a:solidFill>
                <a:srgbClr val="FF0000"/>
              </a:solidFill>
              <a:latin typeface="+mn-lt"/>
            </a:endParaRPr>
          </a:p>
          <a:p>
            <a:pPr marL="800100" lvl="1" indent="-342900" algn="l">
              <a:buFont typeface="Courier New" charset="0"/>
              <a:buChar char="o"/>
            </a:pPr>
            <a:endParaRPr lang="en-US" i="1">
              <a:latin typeface="+mn-lt"/>
            </a:endParaRPr>
          </a:p>
          <a:p>
            <a:pPr marL="800100" lvl="1" indent="-342900" algn="l">
              <a:buFont typeface="AppleSDGothicNeo-Regular" charset="-127"/>
              <a:buChar char="□"/>
            </a:pPr>
            <a:endParaRPr lang="en-US" i="1">
              <a:solidFill>
                <a:srgbClr val="FF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398433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65043" y="292575"/>
            <a:ext cx="11728174" cy="43788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sz="2800">
                <a:latin typeface="+mn-lt"/>
                <a:ea typeface="Helvetica" charset="0"/>
                <a:cs typeface="Helvetica" charset="0"/>
              </a:rPr>
              <a:t>CHƯƠNG 1: TỔNG QUAN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265042" y="887895"/>
            <a:ext cx="4187688" cy="496282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ppleSDGothicNeo-Regular" charset="-127"/>
              <a:buChar char="□"/>
            </a:pPr>
            <a:r>
              <a:rPr lang="en-US" i="1">
                <a:solidFill>
                  <a:srgbClr val="FF0000"/>
                </a:solidFill>
                <a:latin typeface="+mn-lt"/>
              </a:rPr>
              <a:t>MÔ HÌNH HOÁ:</a:t>
            </a:r>
          </a:p>
          <a:p>
            <a:pPr marL="800100" lvl="1" indent="-342900" algn="l">
              <a:buFont typeface="AppleSDGothicNeo-Regular" charset="-127"/>
              <a:buChar char="□"/>
            </a:pPr>
            <a:r>
              <a:rPr lang="en-US" err="1">
                <a:latin typeface="+mn-lt"/>
              </a:rPr>
              <a:t>là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quá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trình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đơn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giản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hoá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một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hệ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thống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thực</a:t>
            </a:r>
            <a:r>
              <a:rPr lang="en-US">
                <a:latin typeface="+mn-lt"/>
              </a:rPr>
              <a:t>. </a:t>
            </a:r>
          </a:p>
          <a:p>
            <a:pPr marL="800100" lvl="1" indent="-342900" algn="l">
              <a:buFont typeface="AppleSDGothicNeo-Regular" charset="-127"/>
              <a:buChar char="□"/>
            </a:pPr>
            <a:r>
              <a:rPr lang="en-US" err="1">
                <a:latin typeface="+mn-lt"/>
              </a:rPr>
              <a:t>Quá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trình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này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được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thực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hiện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bằng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cách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miêu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tả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các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hoạt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động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và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trạng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thái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của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hệ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thống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đó</a:t>
            </a:r>
            <a:r>
              <a:rPr lang="en-US">
                <a:latin typeface="+mn-lt"/>
              </a:rPr>
              <a:t> </a:t>
            </a:r>
          </a:p>
          <a:p>
            <a:pPr marL="800100" lvl="1" indent="-342900" algn="l">
              <a:buFont typeface="AppleSDGothicNeo-Regular" charset="-127"/>
              <a:buChar char="□"/>
            </a:pPr>
            <a:r>
              <a:rPr lang="en-US" err="1">
                <a:latin typeface="+mn-lt"/>
              </a:rPr>
              <a:t>Kèm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theo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một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số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điều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kiện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như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là</a:t>
            </a:r>
            <a:r>
              <a:rPr lang="en-US">
                <a:latin typeface="+mn-lt"/>
              </a:rPr>
              <a:t>:</a:t>
            </a:r>
          </a:p>
          <a:p>
            <a:pPr marL="1257300" lvl="2" indent="-342900" algn="l">
              <a:buFont typeface="AppleSDGothicNeo-Regular" charset="-127"/>
              <a:buChar char="□"/>
            </a:pPr>
            <a:r>
              <a:rPr lang="en-US" err="1">
                <a:latin typeface="+mn-lt"/>
              </a:rPr>
              <a:t>Các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điều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kiện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khởi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đầu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và</a:t>
            </a:r>
            <a:endParaRPr lang="en-US">
              <a:latin typeface="+mn-lt"/>
            </a:endParaRPr>
          </a:p>
          <a:p>
            <a:pPr marL="1257300" lvl="2" indent="-342900" algn="l">
              <a:buFont typeface="AppleSDGothicNeo-Regular" charset="-127"/>
              <a:buChar char="□"/>
            </a:pPr>
            <a:r>
              <a:rPr lang="en-US" err="1">
                <a:latin typeface="+mn-lt"/>
              </a:rPr>
              <a:t>Điều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kiện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bờ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cho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trước</a:t>
            </a:r>
            <a:r>
              <a:rPr lang="en-US"/>
              <a:t>. </a:t>
            </a:r>
            <a:endParaRPr lang="en-US">
              <a:solidFill>
                <a:srgbClr val="FF0000"/>
              </a:solidFill>
              <a:latin typeface="+mn-lt"/>
            </a:endParaRPr>
          </a:p>
          <a:p>
            <a:pPr marL="800100" lvl="1" indent="-342900" algn="l">
              <a:buFont typeface="Courier New" charset="0"/>
              <a:buChar char="o"/>
            </a:pPr>
            <a:endParaRPr lang="en-US" i="1">
              <a:latin typeface="+mn-lt"/>
            </a:endParaRPr>
          </a:p>
          <a:p>
            <a:pPr marL="800100" lvl="1" indent="-342900" algn="l">
              <a:buFont typeface="AppleSDGothicNeo-Regular" charset="-127"/>
              <a:buChar char="□"/>
            </a:pPr>
            <a:endParaRPr lang="en-US" i="1">
              <a:solidFill>
                <a:srgbClr val="FF0000"/>
              </a:solidFill>
              <a:latin typeface="+mn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7773" y="887895"/>
            <a:ext cx="7275444" cy="402866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572253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65043" y="292575"/>
            <a:ext cx="11728174" cy="43788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sz="2800">
                <a:latin typeface="+mn-lt"/>
                <a:ea typeface="Helvetica" charset="0"/>
                <a:cs typeface="Helvetica" charset="0"/>
              </a:rPr>
              <a:t>CHƯƠNG 1: TỔNG QUAN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265043" y="914399"/>
            <a:ext cx="11728174" cy="496282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 fontScale="850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ppleSDGothicNeo-Regular" charset="-127"/>
              <a:buChar char="□"/>
            </a:pPr>
            <a:r>
              <a:rPr lang="en-US" i="1">
                <a:solidFill>
                  <a:srgbClr val="FF0000"/>
                </a:solidFill>
                <a:latin typeface="+mn-lt"/>
              </a:rPr>
              <a:t>PHÂN LOẠI </a:t>
            </a:r>
            <a:r>
              <a:rPr lang="en-US" i="1" err="1">
                <a:solidFill>
                  <a:srgbClr val="FF0000"/>
                </a:solidFill>
                <a:latin typeface="+mn-lt"/>
              </a:rPr>
              <a:t>các</a:t>
            </a:r>
            <a:r>
              <a:rPr lang="en-US" i="1">
                <a:solidFill>
                  <a:srgbClr val="FF0000"/>
                </a:solidFill>
                <a:latin typeface="+mn-lt"/>
              </a:rPr>
              <a:t> </a:t>
            </a:r>
            <a:r>
              <a:rPr lang="en-US" i="1" err="1">
                <a:solidFill>
                  <a:srgbClr val="FF0000"/>
                </a:solidFill>
                <a:latin typeface="+mn-lt"/>
              </a:rPr>
              <a:t>phương</a:t>
            </a:r>
            <a:r>
              <a:rPr lang="en-US" i="1">
                <a:solidFill>
                  <a:srgbClr val="FF0000"/>
                </a:solidFill>
                <a:latin typeface="+mn-lt"/>
              </a:rPr>
              <a:t> </a:t>
            </a:r>
            <a:r>
              <a:rPr lang="en-US" i="1" err="1">
                <a:solidFill>
                  <a:srgbClr val="FF0000"/>
                </a:solidFill>
                <a:latin typeface="+mn-lt"/>
              </a:rPr>
              <a:t>pháp</a:t>
            </a:r>
            <a:r>
              <a:rPr lang="en-US" i="1">
                <a:solidFill>
                  <a:srgbClr val="FF0000"/>
                </a:solidFill>
                <a:latin typeface="+mn-lt"/>
              </a:rPr>
              <a:t> </a:t>
            </a:r>
            <a:r>
              <a:rPr lang="en-US" i="1" err="1">
                <a:solidFill>
                  <a:srgbClr val="FF0000"/>
                </a:solidFill>
                <a:latin typeface="+mn-lt"/>
              </a:rPr>
              <a:t>mô</a:t>
            </a:r>
            <a:r>
              <a:rPr lang="en-US" i="1">
                <a:solidFill>
                  <a:srgbClr val="FF0000"/>
                </a:solidFill>
                <a:latin typeface="+mn-lt"/>
              </a:rPr>
              <a:t> </a:t>
            </a:r>
            <a:r>
              <a:rPr lang="en-US" i="1" err="1">
                <a:solidFill>
                  <a:srgbClr val="FF0000"/>
                </a:solidFill>
                <a:latin typeface="+mn-lt"/>
              </a:rPr>
              <a:t>hình</a:t>
            </a:r>
            <a:r>
              <a:rPr lang="en-US" i="1">
                <a:solidFill>
                  <a:srgbClr val="FF0000"/>
                </a:solidFill>
                <a:latin typeface="+mn-lt"/>
              </a:rPr>
              <a:t> </a:t>
            </a:r>
            <a:r>
              <a:rPr lang="en-US" i="1" err="1">
                <a:solidFill>
                  <a:srgbClr val="FF0000"/>
                </a:solidFill>
                <a:latin typeface="+mn-lt"/>
              </a:rPr>
              <a:t>hoá</a:t>
            </a:r>
            <a:r>
              <a:rPr lang="en-US" i="1">
                <a:solidFill>
                  <a:srgbClr val="FF0000"/>
                </a:solidFill>
                <a:latin typeface="+mn-lt"/>
              </a:rPr>
              <a:t>:</a:t>
            </a:r>
          </a:p>
          <a:p>
            <a:pPr marL="800100" lvl="1" indent="-342900" algn="l">
              <a:buFont typeface="AppleSDGothicNeo-Regular" charset="-127"/>
              <a:buChar char="□"/>
            </a:pPr>
            <a:r>
              <a:rPr lang="en-US" err="1">
                <a:latin typeface="+mn-lt"/>
              </a:rPr>
              <a:t>Phương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pháp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phân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tích</a:t>
            </a:r>
            <a:r>
              <a:rPr lang="en-US">
                <a:latin typeface="+mn-lt"/>
              </a:rPr>
              <a:t> </a:t>
            </a:r>
            <a:r>
              <a:rPr lang="en-US" err="1">
                <a:solidFill>
                  <a:srgbClr val="FF0000"/>
                </a:solidFill>
                <a:latin typeface="+mn-lt"/>
              </a:rPr>
              <a:t>toán</a:t>
            </a:r>
            <a:r>
              <a:rPr lang="en-US">
                <a:solidFill>
                  <a:srgbClr val="FF0000"/>
                </a:solidFill>
                <a:latin typeface="+mn-lt"/>
              </a:rPr>
              <a:t> </a:t>
            </a:r>
            <a:r>
              <a:rPr lang="en-US" err="1">
                <a:solidFill>
                  <a:srgbClr val="FF0000"/>
                </a:solidFill>
                <a:latin typeface="+mn-lt"/>
              </a:rPr>
              <a:t>học</a:t>
            </a:r>
            <a:endParaRPr lang="en-US">
              <a:solidFill>
                <a:srgbClr val="FF0000"/>
              </a:solidFill>
              <a:latin typeface="+mn-lt"/>
            </a:endParaRPr>
          </a:p>
          <a:p>
            <a:pPr marL="800100" lvl="1" indent="-342900" algn="l">
              <a:buFont typeface="Courier New" charset="0"/>
              <a:buChar char="o"/>
            </a:pPr>
            <a:r>
              <a:rPr lang="en-US" err="1">
                <a:latin typeface="+mn-lt"/>
              </a:rPr>
              <a:t>Phương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pháp</a:t>
            </a:r>
            <a:r>
              <a:rPr lang="en-US">
                <a:latin typeface="+mn-lt"/>
              </a:rPr>
              <a:t> </a:t>
            </a:r>
            <a:r>
              <a:rPr lang="en-US" err="1">
                <a:solidFill>
                  <a:srgbClr val="FF0000"/>
                </a:solidFill>
                <a:latin typeface="+mn-lt"/>
              </a:rPr>
              <a:t>mô</a:t>
            </a:r>
            <a:r>
              <a:rPr lang="en-US">
                <a:solidFill>
                  <a:srgbClr val="FF0000"/>
                </a:solidFill>
                <a:latin typeface="+mn-lt"/>
              </a:rPr>
              <a:t> </a:t>
            </a:r>
            <a:r>
              <a:rPr lang="en-US" err="1">
                <a:solidFill>
                  <a:srgbClr val="FF0000"/>
                </a:solidFill>
                <a:latin typeface="+mn-lt"/>
              </a:rPr>
              <a:t>phỏng</a:t>
            </a:r>
            <a:endParaRPr lang="en-US">
              <a:solidFill>
                <a:srgbClr val="FF0000"/>
              </a:solidFill>
              <a:latin typeface="+mn-lt"/>
            </a:endParaRPr>
          </a:p>
          <a:p>
            <a:pPr marL="800100" lvl="1" indent="-342900" algn="l">
              <a:buFont typeface="Courier New" charset="0"/>
              <a:buChar char="o"/>
            </a:pPr>
            <a:r>
              <a:rPr lang="en-US" err="1">
                <a:latin typeface="+mn-lt"/>
              </a:rPr>
              <a:t>Phương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pháp</a:t>
            </a:r>
            <a:r>
              <a:rPr lang="en-US">
                <a:latin typeface="+mn-lt"/>
              </a:rPr>
              <a:t> </a:t>
            </a:r>
            <a:r>
              <a:rPr lang="en-US" err="1">
                <a:solidFill>
                  <a:srgbClr val="FF0000"/>
                </a:solidFill>
                <a:latin typeface="+mn-lt"/>
              </a:rPr>
              <a:t>lai</a:t>
            </a:r>
            <a:endParaRPr lang="en-US">
              <a:solidFill>
                <a:srgbClr val="FF0000"/>
              </a:solidFill>
              <a:latin typeface="+mn-lt"/>
            </a:endParaRPr>
          </a:p>
          <a:p>
            <a:pPr marL="800100" lvl="1" indent="-342900" algn="l">
              <a:buFont typeface="Courier New" charset="0"/>
              <a:buChar char="o"/>
            </a:pPr>
            <a:r>
              <a:rPr lang="en-US" err="1">
                <a:latin typeface="+mn-lt"/>
              </a:rPr>
              <a:t>Phương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pháp</a:t>
            </a:r>
            <a:r>
              <a:rPr lang="en-US">
                <a:latin typeface="+mn-lt"/>
              </a:rPr>
              <a:t> </a:t>
            </a:r>
            <a:r>
              <a:rPr lang="en-US" err="1">
                <a:solidFill>
                  <a:srgbClr val="FF0000"/>
                </a:solidFill>
                <a:latin typeface="+mn-lt"/>
              </a:rPr>
              <a:t>đo</a:t>
            </a:r>
            <a:r>
              <a:rPr lang="en-US">
                <a:solidFill>
                  <a:srgbClr val="FF0000"/>
                </a:solidFill>
                <a:latin typeface="+mn-lt"/>
              </a:rPr>
              <a:t> </a:t>
            </a:r>
            <a:r>
              <a:rPr lang="en-US" err="1">
                <a:solidFill>
                  <a:srgbClr val="FF0000"/>
                </a:solidFill>
                <a:latin typeface="+mn-lt"/>
              </a:rPr>
              <a:t>đạc</a:t>
            </a:r>
            <a:endParaRPr lang="en-US">
              <a:solidFill>
                <a:srgbClr val="FF0000"/>
              </a:solidFill>
              <a:latin typeface="+mn-lt"/>
            </a:endParaRPr>
          </a:p>
          <a:p>
            <a:pPr marL="342900" indent="-342900" algn="l">
              <a:buFont typeface="AppleSDGothicNeo-Regular" charset="-127"/>
              <a:buChar char="□"/>
            </a:pPr>
            <a:r>
              <a:rPr lang="en-US" i="1" err="1">
                <a:solidFill>
                  <a:srgbClr val="FF0000"/>
                </a:solidFill>
                <a:latin typeface="+mn-lt"/>
              </a:rPr>
              <a:t>Phương</a:t>
            </a:r>
            <a:r>
              <a:rPr lang="en-US" i="1">
                <a:solidFill>
                  <a:srgbClr val="FF0000"/>
                </a:solidFill>
                <a:latin typeface="+mn-lt"/>
              </a:rPr>
              <a:t> </a:t>
            </a:r>
            <a:r>
              <a:rPr lang="en-US" i="1" err="1">
                <a:solidFill>
                  <a:srgbClr val="FF0000"/>
                </a:solidFill>
                <a:latin typeface="+mn-lt"/>
              </a:rPr>
              <a:t>pháp</a:t>
            </a:r>
            <a:r>
              <a:rPr lang="en-US" i="1">
                <a:solidFill>
                  <a:srgbClr val="FF0000"/>
                </a:solidFill>
                <a:latin typeface="+mn-lt"/>
              </a:rPr>
              <a:t> </a:t>
            </a:r>
            <a:r>
              <a:rPr lang="en-US" i="1" err="1">
                <a:solidFill>
                  <a:srgbClr val="FF0000"/>
                </a:solidFill>
                <a:latin typeface="+mn-lt"/>
              </a:rPr>
              <a:t>phân</a:t>
            </a:r>
            <a:r>
              <a:rPr lang="en-US" i="1">
                <a:solidFill>
                  <a:srgbClr val="FF0000"/>
                </a:solidFill>
                <a:latin typeface="+mn-lt"/>
              </a:rPr>
              <a:t> </a:t>
            </a:r>
            <a:r>
              <a:rPr lang="en-US" i="1" err="1">
                <a:solidFill>
                  <a:srgbClr val="FF0000"/>
                </a:solidFill>
                <a:latin typeface="+mn-lt"/>
              </a:rPr>
              <a:t>tích</a:t>
            </a:r>
            <a:r>
              <a:rPr lang="en-US" i="1">
                <a:solidFill>
                  <a:srgbClr val="FF0000"/>
                </a:solidFill>
                <a:latin typeface="+mn-lt"/>
              </a:rPr>
              <a:t> </a:t>
            </a:r>
            <a:r>
              <a:rPr lang="en-US" i="1" err="1">
                <a:solidFill>
                  <a:srgbClr val="FF0000"/>
                </a:solidFill>
                <a:latin typeface="+mn-lt"/>
              </a:rPr>
              <a:t>toán</a:t>
            </a:r>
            <a:r>
              <a:rPr lang="en-US" i="1">
                <a:solidFill>
                  <a:srgbClr val="FF0000"/>
                </a:solidFill>
                <a:latin typeface="+mn-lt"/>
              </a:rPr>
              <a:t> </a:t>
            </a:r>
            <a:r>
              <a:rPr lang="en-US" i="1" err="1">
                <a:solidFill>
                  <a:srgbClr val="FF0000"/>
                </a:solidFill>
                <a:latin typeface="+mn-lt"/>
              </a:rPr>
              <a:t>học</a:t>
            </a:r>
            <a:r>
              <a:rPr lang="en-US" i="1">
                <a:solidFill>
                  <a:srgbClr val="FF0000"/>
                </a:solidFill>
                <a:latin typeface="+mn-lt"/>
              </a:rPr>
              <a:t>:</a:t>
            </a:r>
            <a:endParaRPr lang="en-US">
              <a:latin typeface="+mn-lt"/>
            </a:endParaRPr>
          </a:p>
          <a:p>
            <a:pPr marL="800100" lvl="1" indent="-342900" algn="l">
              <a:buFont typeface="Courier New" charset="0"/>
              <a:buChar char="o"/>
            </a:pPr>
            <a:r>
              <a:rPr lang="en-US" err="1">
                <a:latin typeface="+mn-lt"/>
              </a:rPr>
              <a:t>Mô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tả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hình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thức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hệ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thống</a:t>
            </a:r>
            <a:endParaRPr lang="en-US">
              <a:latin typeface="+mn-lt"/>
            </a:endParaRPr>
          </a:p>
          <a:p>
            <a:pPr marL="800100" lvl="1" indent="-342900" algn="l">
              <a:buFont typeface="Courier New" charset="0"/>
              <a:buChar char="o"/>
            </a:pPr>
            <a:r>
              <a:rPr lang="en-US" err="1">
                <a:latin typeface="+mn-lt"/>
              </a:rPr>
              <a:t>Định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nghĩa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các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mối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quan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hệ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trong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hệ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thống</a:t>
            </a:r>
            <a:r>
              <a:rPr lang="en-US">
                <a:latin typeface="+mn-lt"/>
              </a:rPr>
              <a:t>. </a:t>
            </a:r>
            <a:r>
              <a:rPr lang="en-US" err="1">
                <a:latin typeface="+mn-lt"/>
              </a:rPr>
              <a:t>Mô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tả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bằng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các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công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thức</a:t>
            </a:r>
            <a:r>
              <a:rPr lang="en-US">
                <a:latin typeface="+mn-lt"/>
              </a:rPr>
              <a:t>, </a:t>
            </a:r>
            <a:r>
              <a:rPr lang="en-US" err="1">
                <a:latin typeface="+mn-lt"/>
              </a:rPr>
              <a:t>mô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hình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toán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học</a:t>
            </a:r>
            <a:endParaRPr lang="en-US">
              <a:latin typeface="+mn-lt"/>
            </a:endParaRPr>
          </a:p>
          <a:p>
            <a:pPr marL="800100" lvl="1" indent="-342900" algn="l">
              <a:buFont typeface="Courier New" charset="0"/>
              <a:buChar char="o"/>
            </a:pPr>
            <a:r>
              <a:rPr lang="en-US" err="1">
                <a:latin typeface="+mn-lt"/>
              </a:rPr>
              <a:t>Tính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toán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dựa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vào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mô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hình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toán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học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vừa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lập</a:t>
            </a:r>
            <a:endParaRPr lang="en-US">
              <a:latin typeface="+mn-lt"/>
            </a:endParaRPr>
          </a:p>
          <a:p>
            <a:pPr lvl="1" algn="l"/>
            <a:r>
              <a:rPr lang="en-US">
                <a:solidFill>
                  <a:srgbClr val="FF0000"/>
                </a:solidFill>
                <a:latin typeface="+mn-lt"/>
                <a:sym typeface="Wingdings"/>
              </a:rPr>
              <a:t> </a:t>
            </a:r>
            <a:r>
              <a:rPr lang="en-US" err="1">
                <a:solidFill>
                  <a:srgbClr val="FF0000"/>
                </a:solidFill>
                <a:latin typeface="+mn-lt"/>
              </a:rPr>
              <a:t>Nhược</a:t>
            </a:r>
            <a:r>
              <a:rPr lang="en-US">
                <a:solidFill>
                  <a:srgbClr val="FF0000"/>
                </a:solidFill>
                <a:latin typeface="+mn-lt"/>
              </a:rPr>
              <a:t> </a:t>
            </a:r>
            <a:r>
              <a:rPr lang="en-US" err="1">
                <a:solidFill>
                  <a:srgbClr val="FF0000"/>
                </a:solidFill>
                <a:latin typeface="+mn-lt"/>
              </a:rPr>
              <a:t>điểm</a:t>
            </a:r>
            <a:r>
              <a:rPr lang="en-US">
                <a:solidFill>
                  <a:srgbClr val="FF0000"/>
                </a:solidFill>
                <a:latin typeface="+mn-lt"/>
              </a:rPr>
              <a:t>: </a:t>
            </a:r>
            <a:r>
              <a:rPr lang="en-US" err="1">
                <a:latin typeface="+mn-lt"/>
              </a:rPr>
              <a:t>tuy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nhiên</a:t>
            </a:r>
            <a:r>
              <a:rPr lang="en-US">
                <a:latin typeface="+mn-lt"/>
              </a:rPr>
              <a:t>, </a:t>
            </a:r>
            <a:r>
              <a:rPr lang="en-US" err="1">
                <a:latin typeface="+mn-lt"/>
              </a:rPr>
              <a:t>không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phải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lúc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nào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hệ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thống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cũng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thoả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mãn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các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điều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kiện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cho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trước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và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không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thể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sử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dụng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phương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pháp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toán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học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để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phân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tích</a:t>
            </a:r>
            <a:endParaRPr lang="en-US">
              <a:latin typeface="+mn-lt"/>
            </a:endParaRPr>
          </a:p>
          <a:p>
            <a:pPr lvl="1" algn="l"/>
            <a:r>
              <a:rPr lang="en-US">
                <a:solidFill>
                  <a:srgbClr val="FF0000"/>
                </a:solidFill>
                <a:latin typeface="+mn-lt"/>
                <a:sym typeface="Wingdings"/>
              </a:rPr>
              <a:t> </a:t>
            </a:r>
            <a:r>
              <a:rPr lang="en-US" err="1">
                <a:solidFill>
                  <a:srgbClr val="FF0000"/>
                </a:solidFill>
                <a:latin typeface="+mn-lt"/>
                <a:sym typeface="Wingdings"/>
              </a:rPr>
              <a:t>Ưu</a:t>
            </a:r>
            <a:r>
              <a:rPr lang="en-US">
                <a:solidFill>
                  <a:srgbClr val="FF0000"/>
                </a:solidFill>
                <a:latin typeface="+mn-lt"/>
                <a:sym typeface="Wingdings"/>
              </a:rPr>
              <a:t> </a:t>
            </a:r>
            <a:r>
              <a:rPr lang="en-US" err="1">
                <a:solidFill>
                  <a:srgbClr val="FF0000"/>
                </a:solidFill>
                <a:latin typeface="+mn-lt"/>
                <a:sym typeface="Wingdings"/>
              </a:rPr>
              <a:t>điểm</a:t>
            </a:r>
            <a:r>
              <a:rPr lang="en-US">
                <a:solidFill>
                  <a:srgbClr val="FF0000"/>
                </a:solidFill>
                <a:latin typeface="+mn-lt"/>
                <a:sym typeface="Wingdings"/>
              </a:rPr>
              <a:t>: </a:t>
            </a:r>
            <a:r>
              <a:rPr lang="en-US" err="1">
                <a:solidFill>
                  <a:srgbClr val="FF0000"/>
                </a:solidFill>
                <a:latin typeface="+mn-lt"/>
                <a:sym typeface="Wingdings"/>
              </a:rPr>
              <a:t>tiện</a:t>
            </a:r>
            <a:r>
              <a:rPr lang="en-US">
                <a:solidFill>
                  <a:srgbClr val="FF0000"/>
                </a:solidFill>
                <a:latin typeface="+mn-lt"/>
                <a:sym typeface="Wingdings"/>
              </a:rPr>
              <a:t> </a:t>
            </a:r>
            <a:r>
              <a:rPr lang="en-US" err="1">
                <a:solidFill>
                  <a:srgbClr val="FF0000"/>
                </a:solidFill>
                <a:latin typeface="+mn-lt"/>
                <a:sym typeface="Wingdings"/>
              </a:rPr>
              <a:t>lợi</a:t>
            </a:r>
            <a:endParaRPr lang="en-US">
              <a:solidFill>
                <a:srgbClr val="FF0000"/>
              </a:solidFill>
              <a:latin typeface="+mn-lt"/>
            </a:endParaRPr>
          </a:p>
          <a:p>
            <a:pPr marL="342900" indent="-342900" algn="l">
              <a:buFont typeface="AppleSDGothicNeo-Regular" charset="-127"/>
              <a:buChar char="□"/>
            </a:pPr>
            <a:r>
              <a:rPr lang="en-US" i="1" err="1">
                <a:solidFill>
                  <a:srgbClr val="FF0000"/>
                </a:solidFill>
                <a:latin typeface="+mn-lt"/>
              </a:rPr>
              <a:t>Phương</a:t>
            </a:r>
            <a:r>
              <a:rPr lang="en-US" i="1">
                <a:solidFill>
                  <a:srgbClr val="FF0000"/>
                </a:solidFill>
                <a:latin typeface="+mn-lt"/>
              </a:rPr>
              <a:t> </a:t>
            </a:r>
            <a:r>
              <a:rPr lang="en-US" i="1" err="1">
                <a:solidFill>
                  <a:srgbClr val="FF0000"/>
                </a:solidFill>
                <a:latin typeface="+mn-lt"/>
              </a:rPr>
              <a:t>pháp</a:t>
            </a:r>
            <a:r>
              <a:rPr lang="en-US" i="1">
                <a:solidFill>
                  <a:srgbClr val="FF0000"/>
                </a:solidFill>
                <a:latin typeface="+mn-lt"/>
              </a:rPr>
              <a:t> </a:t>
            </a:r>
            <a:r>
              <a:rPr lang="en-US" i="1" err="1">
                <a:solidFill>
                  <a:srgbClr val="FF0000"/>
                </a:solidFill>
                <a:latin typeface="+mn-lt"/>
              </a:rPr>
              <a:t>mô</a:t>
            </a:r>
            <a:r>
              <a:rPr lang="en-US" i="1">
                <a:solidFill>
                  <a:srgbClr val="FF0000"/>
                </a:solidFill>
                <a:latin typeface="+mn-lt"/>
              </a:rPr>
              <a:t> </a:t>
            </a:r>
            <a:r>
              <a:rPr lang="en-US" i="1" err="1">
                <a:solidFill>
                  <a:srgbClr val="FF0000"/>
                </a:solidFill>
                <a:latin typeface="+mn-lt"/>
              </a:rPr>
              <a:t>phỏng</a:t>
            </a:r>
            <a:r>
              <a:rPr lang="en-US" i="1">
                <a:solidFill>
                  <a:srgbClr val="FF0000"/>
                </a:solidFill>
                <a:latin typeface="+mn-lt"/>
              </a:rPr>
              <a:t>:</a:t>
            </a:r>
            <a:endParaRPr lang="en-US">
              <a:latin typeface="+mn-lt"/>
            </a:endParaRPr>
          </a:p>
          <a:p>
            <a:pPr marL="800100" lvl="1" indent="-342900" algn="l">
              <a:buFont typeface="Courier New" charset="0"/>
              <a:buChar char="o"/>
            </a:pPr>
            <a:r>
              <a:rPr lang="en-US" sz="2200" err="1">
                <a:latin typeface="+mn-lt"/>
              </a:rPr>
              <a:t>Lựa</a:t>
            </a:r>
            <a:r>
              <a:rPr lang="en-US" sz="2200">
                <a:latin typeface="+mn-lt"/>
              </a:rPr>
              <a:t> </a:t>
            </a:r>
            <a:r>
              <a:rPr lang="en-US" sz="2200" err="1">
                <a:latin typeface="+mn-lt"/>
              </a:rPr>
              <a:t>chọn</a:t>
            </a:r>
            <a:r>
              <a:rPr lang="en-US" sz="2200">
                <a:latin typeface="+mn-lt"/>
              </a:rPr>
              <a:t> </a:t>
            </a:r>
            <a:r>
              <a:rPr lang="en-US" sz="2200" err="1">
                <a:latin typeface="+mn-lt"/>
              </a:rPr>
              <a:t>chương</a:t>
            </a:r>
            <a:r>
              <a:rPr lang="en-US" sz="2200">
                <a:latin typeface="+mn-lt"/>
              </a:rPr>
              <a:t> </a:t>
            </a:r>
            <a:r>
              <a:rPr lang="en-US" sz="2200" err="1">
                <a:latin typeface="+mn-lt"/>
              </a:rPr>
              <a:t>trình</a:t>
            </a:r>
            <a:r>
              <a:rPr lang="en-US" sz="2200">
                <a:latin typeface="+mn-lt"/>
              </a:rPr>
              <a:t> </a:t>
            </a:r>
            <a:r>
              <a:rPr lang="en-US" sz="2200" err="1">
                <a:latin typeface="+mn-lt"/>
              </a:rPr>
              <a:t>mô</a:t>
            </a:r>
            <a:r>
              <a:rPr lang="en-US" sz="2200">
                <a:latin typeface="+mn-lt"/>
              </a:rPr>
              <a:t> </a:t>
            </a:r>
            <a:r>
              <a:rPr lang="en-US" sz="2200" err="1">
                <a:latin typeface="+mn-lt"/>
              </a:rPr>
              <a:t>phỏng</a:t>
            </a:r>
            <a:r>
              <a:rPr lang="en-US" sz="2200">
                <a:latin typeface="+mn-lt"/>
              </a:rPr>
              <a:t> </a:t>
            </a:r>
            <a:r>
              <a:rPr lang="en-US" sz="2200" err="1">
                <a:latin typeface="+mn-lt"/>
              </a:rPr>
              <a:t>thích</a:t>
            </a:r>
            <a:r>
              <a:rPr lang="en-US" sz="2200">
                <a:latin typeface="+mn-lt"/>
              </a:rPr>
              <a:t> </a:t>
            </a:r>
            <a:r>
              <a:rPr lang="en-US" sz="2200" err="1">
                <a:latin typeface="+mn-lt"/>
              </a:rPr>
              <a:t>hợp</a:t>
            </a:r>
            <a:endParaRPr lang="en-US" sz="2200">
              <a:latin typeface="+mn-lt"/>
            </a:endParaRPr>
          </a:p>
          <a:p>
            <a:pPr marL="800100" lvl="1" indent="-342900" algn="l">
              <a:buFont typeface="Courier New" charset="0"/>
              <a:buChar char="o"/>
            </a:pPr>
            <a:r>
              <a:rPr lang="en-US" sz="2200" err="1">
                <a:latin typeface="+mn-lt"/>
              </a:rPr>
              <a:t>Sử</a:t>
            </a:r>
            <a:r>
              <a:rPr lang="en-US" sz="2200">
                <a:latin typeface="+mn-lt"/>
              </a:rPr>
              <a:t> </a:t>
            </a:r>
            <a:r>
              <a:rPr lang="en-US" sz="2200" err="1">
                <a:latin typeface="+mn-lt"/>
              </a:rPr>
              <a:t>dụng</a:t>
            </a:r>
            <a:r>
              <a:rPr lang="en-US" sz="2200">
                <a:latin typeface="+mn-lt"/>
              </a:rPr>
              <a:t> </a:t>
            </a:r>
            <a:r>
              <a:rPr lang="en-US" sz="2200" err="1">
                <a:latin typeface="+mn-lt"/>
              </a:rPr>
              <a:t>chương</a:t>
            </a:r>
            <a:r>
              <a:rPr lang="en-US" sz="2200">
                <a:latin typeface="+mn-lt"/>
              </a:rPr>
              <a:t> </a:t>
            </a:r>
            <a:r>
              <a:rPr lang="en-US" sz="2200" err="1">
                <a:latin typeface="+mn-lt"/>
              </a:rPr>
              <a:t>trình</a:t>
            </a:r>
            <a:r>
              <a:rPr lang="en-US" sz="2200">
                <a:latin typeface="+mn-lt"/>
              </a:rPr>
              <a:t> </a:t>
            </a:r>
            <a:r>
              <a:rPr lang="en-US" sz="2200" err="1">
                <a:latin typeface="+mn-lt"/>
              </a:rPr>
              <a:t>mô</a:t>
            </a:r>
            <a:r>
              <a:rPr lang="en-US" sz="2200">
                <a:latin typeface="+mn-lt"/>
              </a:rPr>
              <a:t> </a:t>
            </a:r>
            <a:r>
              <a:rPr lang="en-US" sz="2200" err="1">
                <a:latin typeface="+mn-lt"/>
              </a:rPr>
              <a:t>phỏng</a:t>
            </a:r>
            <a:r>
              <a:rPr lang="en-US" sz="2200">
                <a:latin typeface="+mn-lt"/>
              </a:rPr>
              <a:t> </a:t>
            </a:r>
            <a:r>
              <a:rPr lang="en-US" sz="2200" err="1">
                <a:latin typeface="+mn-lt"/>
              </a:rPr>
              <a:t>này</a:t>
            </a:r>
            <a:r>
              <a:rPr lang="en-US" sz="2200">
                <a:latin typeface="+mn-lt"/>
              </a:rPr>
              <a:t> </a:t>
            </a:r>
            <a:r>
              <a:rPr lang="en-US" sz="2200" err="1">
                <a:latin typeface="+mn-lt"/>
              </a:rPr>
              <a:t>để</a:t>
            </a:r>
            <a:r>
              <a:rPr lang="en-US" sz="2200">
                <a:latin typeface="+mn-lt"/>
              </a:rPr>
              <a:t> </a:t>
            </a:r>
            <a:r>
              <a:rPr lang="en-US" sz="2200" err="1">
                <a:latin typeface="+mn-lt"/>
              </a:rPr>
              <a:t>mô</a:t>
            </a:r>
            <a:r>
              <a:rPr lang="en-US" sz="2200">
                <a:latin typeface="+mn-lt"/>
              </a:rPr>
              <a:t> </a:t>
            </a:r>
            <a:r>
              <a:rPr lang="en-US" sz="2200" err="1">
                <a:latin typeface="+mn-lt"/>
              </a:rPr>
              <a:t>tả</a:t>
            </a:r>
            <a:r>
              <a:rPr lang="en-US" sz="2200">
                <a:latin typeface="+mn-lt"/>
              </a:rPr>
              <a:t> </a:t>
            </a:r>
            <a:r>
              <a:rPr lang="en-US" sz="2200" err="1">
                <a:latin typeface="+mn-lt"/>
              </a:rPr>
              <a:t>lại</a:t>
            </a:r>
            <a:r>
              <a:rPr lang="en-US" sz="2200">
                <a:latin typeface="+mn-lt"/>
              </a:rPr>
              <a:t> </a:t>
            </a:r>
            <a:r>
              <a:rPr lang="en-US" sz="2200" err="1">
                <a:latin typeface="+mn-lt"/>
              </a:rPr>
              <a:t>các</a:t>
            </a:r>
            <a:r>
              <a:rPr lang="en-US" sz="2200">
                <a:latin typeface="+mn-lt"/>
              </a:rPr>
              <a:t> </a:t>
            </a:r>
            <a:r>
              <a:rPr lang="en-US" sz="2200" err="1">
                <a:latin typeface="+mn-lt"/>
              </a:rPr>
              <a:t>hoạt</a:t>
            </a:r>
            <a:r>
              <a:rPr lang="en-US" sz="2200">
                <a:latin typeface="+mn-lt"/>
              </a:rPr>
              <a:t> </a:t>
            </a:r>
            <a:r>
              <a:rPr lang="en-US" sz="2200" err="1">
                <a:latin typeface="+mn-lt"/>
              </a:rPr>
              <a:t>động</a:t>
            </a:r>
            <a:r>
              <a:rPr lang="en-US" sz="2200">
                <a:latin typeface="+mn-lt"/>
              </a:rPr>
              <a:t> </a:t>
            </a:r>
            <a:r>
              <a:rPr lang="en-US" sz="2200" err="1">
                <a:latin typeface="+mn-lt"/>
              </a:rPr>
              <a:t>của</a:t>
            </a:r>
            <a:r>
              <a:rPr lang="en-US" sz="2200">
                <a:latin typeface="+mn-lt"/>
              </a:rPr>
              <a:t> </a:t>
            </a:r>
            <a:r>
              <a:rPr lang="en-US" sz="2200" err="1">
                <a:latin typeface="+mn-lt"/>
              </a:rPr>
              <a:t>hệ</a:t>
            </a:r>
            <a:r>
              <a:rPr lang="en-US" sz="2200">
                <a:latin typeface="+mn-lt"/>
              </a:rPr>
              <a:t> </a:t>
            </a:r>
            <a:r>
              <a:rPr lang="en-US" sz="2200" err="1">
                <a:latin typeface="+mn-lt"/>
              </a:rPr>
              <a:t>thống</a:t>
            </a:r>
            <a:endParaRPr lang="en-US" sz="2200">
              <a:latin typeface="+mn-lt"/>
            </a:endParaRPr>
          </a:p>
          <a:p>
            <a:pPr marL="800100" lvl="1" indent="-342900" algn="l">
              <a:buFont typeface="Courier New" charset="0"/>
              <a:buChar char="o"/>
            </a:pPr>
            <a:r>
              <a:rPr lang="en-US" sz="2200" err="1">
                <a:latin typeface="+mn-lt"/>
              </a:rPr>
              <a:t>Đánh</a:t>
            </a:r>
            <a:r>
              <a:rPr lang="en-US" sz="2200">
                <a:latin typeface="+mn-lt"/>
              </a:rPr>
              <a:t> </a:t>
            </a:r>
            <a:r>
              <a:rPr lang="en-US" sz="2200" err="1">
                <a:latin typeface="+mn-lt"/>
              </a:rPr>
              <a:t>giá</a:t>
            </a:r>
            <a:r>
              <a:rPr lang="en-US" sz="2200">
                <a:latin typeface="+mn-lt"/>
              </a:rPr>
              <a:t> </a:t>
            </a:r>
            <a:r>
              <a:rPr lang="en-US" sz="2200" err="1">
                <a:latin typeface="+mn-lt"/>
              </a:rPr>
              <a:t>kết</a:t>
            </a:r>
            <a:r>
              <a:rPr lang="en-US" sz="2200">
                <a:latin typeface="+mn-lt"/>
              </a:rPr>
              <a:t> </a:t>
            </a:r>
            <a:r>
              <a:rPr lang="en-US" sz="2200" err="1">
                <a:latin typeface="+mn-lt"/>
              </a:rPr>
              <a:t>qủa</a:t>
            </a:r>
            <a:r>
              <a:rPr lang="en-US" sz="2200">
                <a:latin typeface="+mn-lt"/>
              </a:rPr>
              <a:t> </a:t>
            </a:r>
            <a:r>
              <a:rPr lang="en-US" sz="2200" err="1">
                <a:latin typeface="+mn-lt"/>
              </a:rPr>
              <a:t>thu</a:t>
            </a:r>
            <a:r>
              <a:rPr lang="en-US" sz="2200">
                <a:latin typeface="+mn-lt"/>
              </a:rPr>
              <a:t> </a:t>
            </a:r>
            <a:r>
              <a:rPr lang="en-US" sz="2200" err="1">
                <a:latin typeface="+mn-lt"/>
              </a:rPr>
              <a:t>được</a:t>
            </a:r>
            <a:r>
              <a:rPr lang="en-US" sz="2200">
                <a:latin typeface="+mn-lt"/>
              </a:rPr>
              <a:t> </a:t>
            </a:r>
            <a:r>
              <a:rPr lang="en-US" sz="2200" err="1">
                <a:latin typeface="+mn-lt"/>
              </a:rPr>
              <a:t>dựa</a:t>
            </a:r>
            <a:r>
              <a:rPr lang="en-US" sz="2200">
                <a:latin typeface="+mn-lt"/>
              </a:rPr>
              <a:t> </a:t>
            </a:r>
            <a:r>
              <a:rPr lang="en-US" sz="2200" err="1">
                <a:latin typeface="+mn-lt"/>
              </a:rPr>
              <a:t>trên</a:t>
            </a:r>
            <a:r>
              <a:rPr lang="en-US" sz="2200">
                <a:latin typeface="+mn-lt"/>
              </a:rPr>
              <a:t> </a:t>
            </a:r>
            <a:r>
              <a:rPr lang="en-US" sz="2200" err="1">
                <a:latin typeface="+mn-lt"/>
              </a:rPr>
              <a:t>xác</a:t>
            </a:r>
            <a:r>
              <a:rPr lang="en-US" sz="2200">
                <a:latin typeface="+mn-lt"/>
              </a:rPr>
              <a:t> </a:t>
            </a:r>
            <a:r>
              <a:rPr lang="en-US" sz="2200" err="1">
                <a:latin typeface="+mn-lt"/>
              </a:rPr>
              <a:t>suất</a:t>
            </a:r>
            <a:r>
              <a:rPr lang="en-US" sz="2200">
                <a:latin typeface="+mn-lt"/>
              </a:rPr>
              <a:t> </a:t>
            </a:r>
            <a:r>
              <a:rPr lang="en-US" sz="2200" err="1">
                <a:latin typeface="+mn-lt"/>
              </a:rPr>
              <a:t>thống</a:t>
            </a:r>
            <a:r>
              <a:rPr lang="en-US" sz="2200">
                <a:latin typeface="+mn-lt"/>
              </a:rPr>
              <a:t> </a:t>
            </a:r>
            <a:r>
              <a:rPr lang="en-US" sz="2200" err="1">
                <a:latin typeface="+mn-lt"/>
              </a:rPr>
              <a:t>kê</a:t>
            </a:r>
            <a:r>
              <a:rPr lang="en-US" sz="2200">
                <a:latin typeface="+mn-lt"/>
              </a:rPr>
              <a:t>: </a:t>
            </a:r>
            <a:r>
              <a:rPr lang="en-US" sz="2200" err="1">
                <a:latin typeface="+mn-lt"/>
              </a:rPr>
              <a:t>kỳ</a:t>
            </a:r>
            <a:r>
              <a:rPr lang="en-US" sz="2200">
                <a:latin typeface="+mn-lt"/>
              </a:rPr>
              <a:t> </a:t>
            </a:r>
            <a:r>
              <a:rPr lang="en-US" sz="2200" err="1">
                <a:latin typeface="+mn-lt"/>
              </a:rPr>
              <a:t>vọng</a:t>
            </a:r>
            <a:r>
              <a:rPr lang="en-US" sz="2200">
                <a:latin typeface="+mn-lt"/>
              </a:rPr>
              <a:t>, </a:t>
            </a:r>
            <a:r>
              <a:rPr lang="en-US" sz="2200" err="1">
                <a:latin typeface="+mn-lt"/>
              </a:rPr>
              <a:t>phương</a:t>
            </a:r>
            <a:r>
              <a:rPr lang="en-US" sz="2200">
                <a:latin typeface="+mn-lt"/>
              </a:rPr>
              <a:t> </a:t>
            </a:r>
            <a:r>
              <a:rPr lang="en-US" sz="2200" err="1">
                <a:latin typeface="+mn-lt"/>
              </a:rPr>
              <a:t>sai</a:t>
            </a:r>
            <a:r>
              <a:rPr lang="en-US" sz="2200">
                <a:latin typeface="+mn-lt"/>
              </a:rPr>
              <a:t>, </a:t>
            </a:r>
            <a:r>
              <a:rPr lang="en-US" sz="2200" err="1">
                <a:latin typeface="+mn-lt"/>
              </a:rPr>
              <a:t>độ</a:t>
            </a:r>
            <a:r>
              <a:rPr lang="en-US" sz="2200">
                <a:latin typeface="+mn-lt"/>
              </a:rPr>
              <a:t> </a:t>
            </a:r>
            <a:r>
              <a:rPr lang="en-US" sz="2200" err="1">
                <a:latin typeface="+mn-lt"/>
              </a:rPr>
              <a:t>lệch</a:t>
            </a:r>
            <a:r>
              <a:rPr lang="en-US" sz="2200">
                <a:latin typeface="+mn-lt"/>
              </a:rPr>
              <a:t> </a:t>
            </a:r>
            <a:r>
              <a:rPr lang="en-US" sz="2200" err="1">
                <a:latin typeface="+mn-lt"/>
              </a:rPr>
              <a:t>chuẩn</a:t>
            </a:r>
            <a:endParaRPr lang="en-US" sz="2200">
              <a:latin typeface="+mn-lt"/>
            </a:endParaRPr>
          </a:p>
          <a:p>
            <a:pPr lvl="1" algn="l"/>
            <a:r>
              <a:rPr lang="en-US" sz="2200">
                <a:solidFill>
                  <a:srgbClr val="FF0000"/>
                </a:solidFill>
                <a:latin typeface="+mn-lt"/>
                <a:sym typeface="Wingdings"/>
              </a:rPr>
              <a:t> </a:t>
            </a:r>
            <a:r>
              <a:rPr lang="en-US" sz="2200" err="1">
                <a:solidFill>
                  <a:srgbClr val="FF0000"/>
                </a:solidFill>
                <a:latin typeface="+mn-lt"/>
              </a:rPr>
              <a:t>Ưu</a:t>
            </a:r>
            <a:r>
              <a:rPr lang="en-US" sz="2200">
                <a:solidFill>
                  <a:srgbClr val="FF0000"/>
                </a:solidFill>
                <a:latin typeface="+mn-lt"/>
              </a:rPr>
              <a:t> </a:t>
            </a:r>
            <a:r>
              <a:rPr lang="en-US" sz="2200" err="1">
                <a:solidFill>
                  <a:srgbClr val="FF0000"/>
                </a:solidFill>
                <a:latin typeface="+mn-lt"/>
              </a:rPr>
              <a:t>điểm</a:t>
            </a:r>
            <a:r>
              <a:rPr lang="en-US" sz="2200">
                <a:solidFill>
                  <a:srgbClr val="FF0000"/>
                </a:solidFill>
                <a:latin typeface="+mn-lt"/>
              </a:rPr>
              <a:t>: </a:t>
            </a:r>
            <a:r>
              <a:rPr lang="en-US" sz="2200" err="1">
                <a:latin typeface="+mn-lt"/>
              </a:rPr>
              <a:t>dễ</a:t>
            </a:r>
            <a:r>
              <a:rPr lang="en-US" sz="2200">
                <a:latin typeface="+mn-lt"/>
              </a:rPr>
              <a:t> </a:t>
            </a:r>
            <a:r>
              <a:rPr lang="en-US" sz="2200" err="1">
                <a:latin typeface="+mn-lt"/>
              </a:rPr>
              <a:t>dàng</a:t>
            </a:r>
            <a:r>
              <a:rPr lang="en-US" sz="2200">
                <a:latin typeface="+mn-lt"/>
              </a:rPr>
              <a:t> </a:t>
            </a:r>
            <a:r>
              <a:rPr lang="en-US" sz="2200" err="1">
                <a:latin typeface="+mn-lt"/>
              </a:rPr>
              <a:t>hơn</a:t>
            </a:r>
            <a:r>
              <a:rPr lang="en-US" sz="2200">
                <a:latin typeface="+mn-lt"/>
              </a:rPr>
              <a:t> so </a:t>
            </a:r>
            <a:r>
              <a:rPr lang="en-US" sz="2200" err="1">
                <a:latin typeface="+mn-lt"/>
              </a:rPr>
              <a:t>với</a:t>
            </a:r>
            <a:r>
              <a:rPr lang="en-US" sz="2200">
                <a:latin typeface="+mn-lt"/>
              </a:rPr>
              <a:t> </a:t>
            </a:r>
            <a:r>
              <a:rPr lang="en-US" sz="2200" err="1">
                <a:latin typeface="+mn-lt"/>
              </a:rPr>
              <a:t>toán</a:t>
            </a:r>
            <a:r>
              <a:rPr lang="en-US" sz="2200">
                <a:latin typeface="+mn-lt"/>
              </a:rPr>
              <a:t> </a:t>
            </a:r>
            <a:r>
              <a:rPr lang="en-US" sz="2200" err="1">
                <a:latin typeface="+mn-lt"/>
              </a:rPr>
              <a:t>học</a:t>
            </a:r>
            <a:r>
              <a:rPr lang="en-US" sz="2200">
                <a:latin typeface="+mn-lt"/>
              </a:rPr>
              <a:t>, </a:t>
            </a:r>
            <a:r>
              <a:rPr lang="en-US" sz="2200" err="1">
                <a:latin typeface="+mn-lt"/>
              </a:rPr>
              <a:t>không</a:t>
            </a:r>
            <a:r>
              <a:rPr lang="en-US" sz="2200">
                <a:latin typeface="+mn-lt"/>
              </a:rPr>
              <a:t> </a:t>
            </a:r>
            <a:r>
              <a:rPr lang="en-US" sz="2200" err="1">
                <a:latin typeface="+mn-lt"/>
              </a:rPr>
              <a:t>phải</a:t>
            </a:r>
            <a:r>
              <a:rPr lang="en-US" sz="2200">
                <a:latin typeface="+mn-lt"/>
              </a:rPr>
              <a:t> </a:t>
            </a:r>
            <a:r>
              <a:rPr lang="en-US" sz="2200" err="1">
                <a:latin typeface="+mn-lt"/>
              </a:rPr>
              <a:t>mua</a:t>
            </a:r>
            <a:r>
              <a:rPr lang="en-US" sz="2200">
                <a:latin typeface="+mn-lt"/>
              </a:rPr>
              <a:t> </a:t>
            </a:r>
            <a:r>
              <a:rPr lang="en-US" sz="2200" err="1">
                <a:latin typeface="+mn-lt"/>
              </a:rPr>
              <a:t>một</a:t>
            </a:r>
            <a:r>
              <a:rPr lang="en-US" sz="2200">
                <a:latin typeface="+mn-lt"/>
              </a:rPr>
              <a:t> </a:t>
            </a:r>
            <a:r>
              <a:rPr lang="en-US" sz="2200" err="1">
                <a:latin typeface="+mn-lt"/>
              </a:rPr>
              <a:t>hệ</a:t>
            </a:r>
            <a:r>
              <a:rPr lang="en-US" sz="2200">
                <a:latin typeface="+mn-lt"/>
              </a:rPr>
              <a:t> </a:t>
            </a:r>
            <a:r>
              <a:rPr lang="en-US" sz="2200" err="1">
                <a:latin typeface="+mn-lt"/>
              </a:rPr>
              <a:t>thống</a:t>
            </a:r>
            <a:r>
              <a:rPr lang="en-US" sz="2200">
                <a:latin typeface="+mn-lt"/>
              </a:rPr>
              <a:t> </a:t>
            </a:r>
            <a:r>
              <a:rPr lang="en-US" sz="2200" err="1">
                <a:latin typeface="+mn-lt"/>
              </a:rPr>
              <a:t>thực</a:t>
            </a:r>
            <a:r>
              <a:rPr lang="en-US" sz="2200">
                <a:latin typeface="+mn-lt"/>
              </a:rPr>
              <a:t>, </a:t>
            </a:r>
            <a:r>
              <a:rPr lang="en-US" sz="2200" err="1">
                <a:latin typeface="+mn-lt"/>
              </a:rPr>
              <a:t>một</a:t>
            </a:r>
            <a:r>
              <a:rPr lang="en-US" sz="2200">
                <a:latin typeface="+mn-lt"/>
              </a:rPr>
              <a:t> </a:t>
            </a:r>
            <a:r>
              <a:rPr lang="en-US" sz="2200" err="1">
                <a:latin typeface="+mn-lt"/>
              </a:rPr>
              <a:t>thiết</a:t>
            </a:r>
            <a:r>
              <a:rPr lang="en-US" sz="2200">
                <a:latin typeface="+mn-lt"/>
              </a:rPr>
              <a:t> </a:t>
            </a:r>
            <a:r>
              <a:rPr lang="en-US" sz="2200" err="1">
                <a:latin typeface="+mn-lt"/>
              </a:rPr>
              <a:t>bị</a:t>
            </a:r>
            <a:r>
              <a:rPr lang="en-US" sz="2200">
                <a:latin typeface="+mn-lt"/>
              </a:rPr>
              <a:t> hay </a:t>
            </a:r>
            <a:r>
              <a:rPr lang="en-US" sz="2200" err="1">
                <a:latin typeface="+mn-lt"/>
              </a:rPr>
              <a:t>một</a:t>
            </a:r>
            <a:r>
              <a:rPr lang="en-US" sz="2200">
                <a:latin typeface="+mn-lt"/>
              </a:rPr>
              <a:t> </a:t>
            </a:r>
            <a:r>
              <a:rPr lang="en-US" sz="2200" err="1">
                <a:latin typeface="+mn-lt"/>
              </a:rPr>
              <a:t>phần</a:t>
            </a:r>
            <a:r>
              <a:rPr lang="en-US" sz="2200">
                <a:latin typeface="+mn-lt"/>
              </a:rPr>
              <a:t> </a:t>
            </a:r>
            <a:r>
              <a:rPr lang="en-US" sz="2200" err="1">
                <a:latin typeface="+mn-lt"/>
              </a:rPr>
              <a:t>mềm</a:t>
            </a:r>
            <a:r>
              <a:rPr lang="en-US" sz="2200">
                <a:latin typeface="+mn-lt"/>
              </a:rPr>
              <a:t> </a:t>
            </a:r>
            <a:r>
              <a:rPr lang="en-US" sz="2200" err="1">
                <a:latin typeface="+mn-lt"/>
              </a:rPr>
              <a:t>để</a:t>
            </a:r>
            <a:r>
              <a:rPr lang="en-US" sz="2200">
                <a:latin typeface="+mn-lt"/>
              </a:rPr>
              <a:t> </a:t>
            </a:r>
            <a:r>
              <a:rPr lang="en-US" sz="2200" err="1">
                <a:latin typeface="+mn-lt"/>
              </a:rPr>
              <a:t>đánh</a:t>
            </a:r>
            <a:r>
              <a:rPr lang="en-US" sz="2200">
                <a:latin typeface="+mn-lt"/>
              </a:rPr>
              <a:t> </a:t>
            </a:r>
            <a:r>
              <a:rPr lang="en-US" sz="2200" err="1">
                <a:latin typeface="+mn-lt"/>
              </a:rPr>
              <a:t>giá</a:t>
            </a:r>
            <a:endParaRPr lang="en-US" sz="2200">
              <a:latin typeface="+mn-lt"/>
            </a:endParaRPr>
          </a:p>
          <a:p>
            <a:pPr lvl="1" algn="l"/>
            <a:r>
              <a:rPr lang="en-US" sz="2200">
                <a:solidFill>
                  <a:srgbClr val="FF0000"/>
                </a:solidFill>
                <a:latin typeface="+mn-lt"/>
                <a:sym typeface="Wingdings"/>
              </a:rPr>
              <a:t> </a:t>
            </a:r>
            <a:r>
              <a:rPr lang="en-US" sz="2200" err="1">
                <a:solidFill>
                  <a:srgbClr val="FF0000"/>
                </a:solidFill>
                <a:latin typeface="+mn-lt"/>
              </a:rPr>
              <a:t>Nhược</a:t>
            </a:r>
            <a:r>
              <a:rPr lang="en-US" sz="2200">
                <a:solidFill>
                  <a:srgbClr val="FF0000"/>
                </a:solidFill>
                <a:latin typeface="+mn-lt"/>
              </a:rPr>
              <a:t> </a:t>
            </a:r>
            <a:r>
              <a:rPr lang="en-US" sz="2200" err="1">
                <a:solidFill>
                  <a:srgbClr val="FF0000"/>
                </a:solidFill>
                <a:latin typeface="+mn-lt"/>
              </a:rPr>
              <a:t>điểm</a:t>
            </a:r>
            <a:r>
              <a:rPr lang="en-US" sz="2200">
                <a:solidFill>
                  <a:srgbClr val="FF0000"/>
                </a:solidFill>
                <a:latin typeface="+mn-lt"/>
              </a:rPr>
              <a:t>: </a:t>
            </a:r>
            <a:r>
              <a:rPr lang="en-US" sz="2200" err="1">
                <a:latin typeface="+mn-lt"/>
              </a:rPr>
              <a:t>thời</a:t>
            </a:r>
            <a:r>
              <a:rPr lang="en-US" sz="2200">
                <a:latin typeface="+mn-lt"/>
              </a:rPr>
              <a:t> </a:t>
            </a:r>
            <a:r>
              <a:rPr lang="en-US" sz="2200" err="1">
                <a:latin typeface="+mn-lt"/>
              </a:rPr>
              <a:t>gian</a:t>
            </a:r>
            <a:r>
              <a:rPr lang="en-US" sz="2200">
                <a:latin typeface="+mn-lt"/>
              </a:rPr>
              <a:t> </a:t>
            </a:r>
            <a:r>
              <a:rPr lang="en-US" sz="2200" err="1">
                <a:latin typeface="+mn-lt"/>
              </a:rPr>
              <a:t>chạy</a:t>
            </a:r>
            <a:r>
              <a:rPr lang="en-US" sz="2200">
                <a:latin typeface="+mn-lt"/>
              </a:rPr>
              <a:t> </a:t>
            </a:r>
            <a:r>
              <a:rPr lang="en-US" sz="2200" err="1">
                <a:latin typeface="+mn-lt"/>
              </a:rPr>
              <a:t>chương</a:t>
            </a:r>
            <a:r>
              <a:rPr lang="en-US" sz="2200">
                <a:latin typeface="+mn-lt"/>
              </a:rPr>
              <a:t> </a:t>
            </a:r>
            <a:r>
              <a:rPr lang="en-US" sz="2200" err="1">
                <a:latin typeface="+mn-lt"/>
              </a:rPr>
              <a:t>trình</a:t>
            </a:r>
            <a:r>
              <a:rPr lang="en-US" sz="2200">
                <a:latin typeface="+mn-lt"/>
              </a:rPr>
              <a:t> </a:t>
            </a:r>
            <a:r>
              <a:rPr lang="en-US" sz="2200" err="1">
                <a:latin typeface="+mn-lt"/>
              </a:rPr>
              <a:t>quá</a:t>
            </a:r>
            <a:r>
              <a:rPr lang="en-US" sz="2200">
                <a:latin typeface="+mn-lt"/>
              </a:rPr>
              <a:t> </a:t>
            </a:r>
            <a:r>
              <a:rPr lang="en-US" sz="2200" err="1">
                <a:latin typeface="+mn-lt"/>
              </a:rPr>
              <a:t>lớn</a:t>
            </a:r>
            <a:r>
              <a:rPr lang="en-US" sz="2200">
                <a:latin typeface="+mn-lt"/>
              </a:rPr>
              <a:t>, </a:t>
            </a:r>
            <a:r>
              <a:rPr lang="en-US" sz="2200" err="1">
                <a:latin typeface="+mn-lt"/>
              </a:rPr>
              <a:t>độ</a:t>
            </a:r>
            <a:r>
              <a:rPr lang="en-US" sz="2200">
                <a:latin typeface="+mn-lt"/>
              </a:rPr>
              <a:t> </a:t>
            </a:r>
            <a:r>
              <a:rPr lang="en-US" sz="2200" err="1">
                <a:latin typeface="+mn-lt"/>
              </a:rPr>
              <a:t>chính</a:t>
            </a:r>
            <a:r>
              <a:rPr lang="en-US" sz="2200">
                <a:latin typeface="+mn-lt"/>
              </a:rPr>
              <a:t> </a:t>
            </a:r>
            <a:r>
              <a:rPr lang="en-US" sz="2200" err="1">
                <a:latin typeface="+mn-lt"/>
              </a:rPr>
              <a:t>xác</a:t>
            </a:r>
            <a:r>
              <a:rPr lang="en-US" sz="2200">
                <a:latin typeface="+mn-lt"/>
              </a:rPr>
              <a:t> </a:t>
            </a:r>
            <a:r>
              <a:rPr lang="en-US" sz="2200" err="1">
                <a:latin typeface="+mn-lt"/>
              </a:rPr>
              <a:t>của</a:t>
            </a:r>
            <a:r>
              <a:rPr lang="en-US" sz="2200">
                <a:latin typeface="+mn-lt"/>
              </a:rPr>
              <a:t> </a:t>
            </a:r>
            <a:r>
              <a:rPr lang="en-US" sz="2200" err="1">
                <a:latin typeface="+mn-lt"/>
              </a:rPr>
              <a:t>kết</a:t>
            </a:r>
            <a:r>
              <a:rPr lang="en-US" sz="2200">
                <a:latin typeface="+mn-lt"/>
              </a:rPr>
              <a:t> </a:t>
            </a:r>
            <a:r>
              <a:rPr lang="en-US" sz="2200" err="1">
                <a:latin typeface="+mn-lt"/>
              </a:rPr>
              <a:t>quả</a:t>
            </a:r>
            <a:r>
              <a:rPr lang="en-US" sz="2200">
                <a:latin typeface="+mn-lt"/>
              </a:rPr>
              <a:t> </a:t>
            </a:r>
            <a:r>
              <a:rPr lang="en-US" sz="2200" err="1">
                <a:latin typeface="+mn-lt"/>
              </a:rPr>
              <a:t>khó</a:t>
            </a:r>
            <a:r>
              <a:rPr lang="en-US" sz="2200">
                <a:latin typeface="+mn-lt"/>
              </a:rPr>
              <a:t> </a:t>
            </a:r>
            <a:r>
              <a:rPr lang="en-US" sz="2200" err="1">
                <a:latin typeface="+mn-lt"/>
              </a:rPr>
              <a:t>kiểm</a:t>
            </a:r>
            <a:r>
              <a:rPr lang="en-US" sz="2200">
                <a:latin typeface="+mn-lt"/>
              </a:rPr>
              <a:t> </a:t>
            </a:r>
            <a:r>
              <a:rPr lang="en-US" sz="2200" err="1">
                <a:latin typeface="+mn-lt"/>
              </a:rPr>
              <a:t>chứng</a:t>
            </a:r>
            <a:endParaRPr lang="en-US" sz="2200">
              <a:latin typeface="+mn-lt"/>
            </a:endParaRPr>
          </a:p>
          <a:p>
            <a:pPr marL="800100" lvl="1" indent="-342900" algn="l">
              <a:buFont typeface="AppleSDGothicNeo-Regular" charset="-127"/>
              <a:buChar char="□"/>
            </a:pPr>
            <a:endParaRPr lang="en-US">
              <a:latin typeface="+mn-lt"/>
            </a:endParaRPr>
          </a:p>
          <a:p>
            <a:pPr marL="800100" lvl="1" indent="-342900" algn="l">
              <a:buFont typeface="AppleSDGothicNeo-Regular" charset="-127"/>
              <a:buChar char="□"/>
            </a:pPr>
            <a:endParaRPr lang="en-US">
              <a:latin typeface="+mn-lt"/>
            </a:endParaRPr>
          </a:p>
          <a:p>
            <a:pPr marL="800100" lvl="1" indent="-342900" algn="l">
              <a:buFont typeface="AppleSDGothicNeo-Regular" charset="-127"/>
              <a:buChar char="□"/>
            </a:pPr>
            <a:endParaRPr lang="en-US">
              <a:latin typeface="+mn-lt"/>
            </a:endParaRPr>
          </a:p>
          <a:p>
            <a:pPr marL="800100" lvl="1" indent="-342900" algn="l">
              <a:buFont typeface="AppleSDGothicNeo-Regular" charset="-127"/>
              <a:buChar char="□"/>
            </a:pPr>
            <a:endParaRPr lang="en-US">
              <a:latin typeface="+mn-lt"/>
            </a:endParaRPr>
          </a:p>
          <a:p>
            <a:pPr marL="800100" lvl="1" indent="-342900" algn="l">
              <a:buFont typeface="Courier New" charset="0"/>
              <a:buChar char="o"/>
            </a:pPr>
            <a:endParaRPr lang="en-US" i="1">
              <a:latin typeface="+mn-lt"/>
            </a:endParaRPr>
          </a:p>
          <a:p>
            <a:pPr marL="800100" lvl="1" indent="-342900" algn="l">
              <a:buFont typeface="AppleSDGothicNeo-Regular" charset="-127"/>
              <a:buChar char="□"/>
            </a:pPr>
            <a:endParaRPr lang="en-US" i="1">
              <a:solidFill>
                <a:srgbClr val="FF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597567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65043" y="292575"/>
            <a:ext cx="11728174" cy="43788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sz="2800">
                <a:latin typeface="+mn-lt"/>
                <a:ea typeface="Helvetica" charset="0"/>
                <a:cs typeface="Helvetica" charset="0"/>
              </a:rPr>
              <a:t>CHƯƠNG 1: TỔNG QUAN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265043" y="914399"/>
            <a:ext cx="11728174" cy="496282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ppleSDGothicNeo-Regular" charset="-127"/>
              <a:buChar char="□"/>
            </a:pPr>
            <a:r>
              <a:rPr lang="en-US" i="1">
                <a:solidFill>
                  <a:srgbClr val="FF0000"/>
                </a:solidFill>
                <a:latin typeface="+mn-lt"/>
              </a:rPr>
              <a:t>PHÂN LOẠI </a:t>
            </a:r>
            <a:r>
              <a:rPr lang="en-US" i="1" err="1">
                <a:solidFill>
                  <a:srgbClr val="FF0000"/>
                </a:solidFill>
                <a:latin typeface="+mn-lt"/>
              </a:rPr>
              <a:t>các</a:t>
            </a:r>
            <a:r>
              <a:rPr lang="en-US" i="1">
                <a:solidFill>
                  <a:srgbClr val="FF0000"/>
                </a:solidFill>
                <a:latin typeface="+mn-lt"/>
              </a:rPr>
              <a:t> </a:t>
            </a:r>
            <a:r>
              <a:rPr lang="en-US" i="1" err="1">
                <a:solidFill>
                  <a:srgbClr val="FF0000"/>
                </a:solidFill>
                <a:latin typeface="+mn-lt"/>
              </a:rPr>
              <a:t>phương</a:t>
            </a:r>
            <a:r>
              <a:rPr lang="en-US" i="1">
                <a:solidFill>
                  <a:srgbClr val="FF0000"/>
                </a:solidFill>
                <a:latin typeface="+mn-lt"/>
              </a:rPr>
              <a:t> </a:t>
            </a:r>
            <a:r>
              <a:rPr lang="en-US" i="1" err="1">
                <a:solidFill>
                  <a:srgbClr val="FF0000"/>
                </a:solidFill>
                <a:latin typeface="+mn-lt"/>
              </a:rPr>
              <a:t>pháp</a:t>
            </a:r>
            <a:r>
              <a:rPr lang="en-US" i="1">
                <a:solidFill>
                  <a:srgbClr val="FF0000"/>
                </a:solidFill>
                <a:latin typeface="+mn-lt"/>
              </a:rPr>
              <a:t> </a:t>
            </a:r>
            <a:r>
              <a:rPr lang="en-US" i="1" err="1">
                <a:solidFill>
                  <a:srgbClr val="FF0000"/>
                </a:solidFill>
                <a:latin typeface="+mn-lt"/>
              </a:rPr>
              <a:t>mô</a:t>
            </a:r>
            <a:r>
              <a:rPr lang="en-US" i="1">
                <a:solidFill>
                  <a:srgbClr val="FF0000"/>
                </a:solidFill>
                <a:latin typeface="+mn-lt"/>
              </a:rPr>
              <a:t> </a:t>
            </a:r>
            <a:r>
              <a:rPr lang="en-US" i="1" err="1">
                <a:solidFill>
                  <a:srgbClr val="FF0000"/>
                </a:solidFill>
                <a:latin typeface="+mn-lt"/>
              </a:rPr>
              <a:t>hình</a:t>
            </a:r>
            <a:r>
              <a:rPr lang="en-US" i="1">
                <a:solidFill>
                  <a:srgbClr val="FF0000"/>
                </a:solidFill>
                <a:latin typeface="+mn-lt"/>
              </a:rPr>
              <a:t> </a:t>
            </a:r>
            <a:r>
              <a:rPr lang="en-US" i="1" err="1">
                <a:solidFill>
                  <a:srgbClr val="FF0000"/>
                </a:solidFill>
                <a:latin typeface="+mn-lt"/>
              </a:rPr>
              <a:t>hoá</a:t>
            </a:r>
            <a:r>
              <a:rPr lang="en-US" i="1">
                <a:solidFill>
                  <a:srgbClr val="FF0000"/>
                </a:solidFill>
                <a:latin typeface="+mn-lt"/>
              </a:rPr>
              <a:t>:</a:t>
            </a:r>
          </a:p>
          <a:p>
            <a:pPr marL="800100" lvl="1" indent="-342900" algn="l">
              <a:buFont typeface="Courier New" charset="0"/>
              <a:buChar char="o"/>
            </a:pPr>
            <a:r>
              <a:rPr lang="en-US" err="1">
                <a:latin typeface="+mn-lt"/>
              </a:rPr>
              <a:t>Phương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pháp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phân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tích</a:t>
            </a:r>
            <a:r>
              <a:rPr lang="en-US">
                <a:latin typeface="+mn-lt"/>
              </a:rPr>
              <a:t> </a:t>
            </a:r>
            <a:r>
              <a:rPr lang="en-US" i="1" err="1">
                <a:solidFill>
                  <a:srgbClr val="FF0000"/>
                </a:solidFill>
                <a:latin typeface="+mn-lt"/>
              </a:rPr>
              <a:t>toán</a:t>
            </a:r>
            <a:r>
              <a:rPr lang="en-US" i="1">
                <a:solidFill>
                  <a:srgbClr val="FF0000"/>
                </a:solidFill>
                <a:latin typeface="+mn-lt"/>
              </a:rPr>
              <a:t> </a:t>
            </a:r>
            <a:r>
              <a:rPr lang="en-US" i="1" err="1">
                <a:solidFill>
                  <a:srgbClr val="FF0000"/>
                </a:solidFill>
                <a:latin typeface="+mn-lt"/>
              </a:rPr>
              <a:t>học</a:t>
            </a:r>
            <a:endParaRPr lang="en-US" i="1">
              <a:solidFill>
                <a:srgbClr val="FF0000"/>
              </a:solidFill>
              <a:latin typeface="+mn-lt"/>
            </a:endParaRPr>
          </a:p>
          <a:p>
            <a:pPr marL="800100" lvl="1" indent="-342900" algn="l">
              <a:buFont typeface="Courier New" charset="0"/>
              <a:buChar char="o"/>
            </a:pPr>
            <a:r>
              <a:rPr lang="en-US" err="1">
                <a:latin typeface="+mn-lt"/>
              </a:rPr>
              <a:t>Phương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pháp</a:t>
            </a:r>
            <a:r>
              <a:rPr lang="en-US">
                <a:latin typeface="+mn-lt"/>
              </a:rPr>
              <a:t> </a:t>
            </a:r>
            <a:r>
              <a:rPr lang="en-US" i="1" err="1">
                <a:solidFill>
                  <a:srgbClr val="FF0000"/>
                </a:solidFill>
                <a:latin typeface="+mn-lt"/>
              </a:rPr>
              <a:t>mô</a:t>
            </a:r>
            <a:r>
              <a:rPr lang="en-US" i="1">
                <a:solidFill>
                  <a:srgbClr val="FF0000"/>
                </a:solidFill>
                <a:latin typeface="+mn-lt"/>
              </a:rPr>
              <a:t> </a:t>
            </a:r>
            <a:r>
              <a:rPr lang="en-US" i="1" err="1">
                <a:solidFill>
                  <a:srgbClr val="FF0000"/>
                </a:solidFill>
                <a:latin typeface="+mn-lt"/>
              </a:rPr>
              <a:t>phỏng</a:t>
            </a:r>
            <a:endParaRPr lang="en-US" i="1">
              <a:solidFill>
                <a:srgbClr val="FF0000"/>
              </a:solidFill>
              <a:latin typeface="+mn-lt"/>
            </a:endParaRPr>
          </a:p>
          <a:p>
            <a:pPr marL="800100" lvl="1" indent="-342900" algn="l">
              <a:buFont typeface="Courier New" charset="0"/>
              <a:buChar char="o"/>
            </a:pPr>
            <a:r>
              <a:rPr lang="en-US" err="1">
                <a:latin typeface="+mn-lt"/>
              </a:rPr>
              <a:t>Phương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pháp</a:t>
            </a:r>
            <a:r>
              <a:rPr lang="en-US">
                <a:latin typeface="+mn-lt"/>
              </a:rPr>
              <a:t> </a:t>
            </a:r>
            <a:r>
              <a:rPr lang="en-US" i="1" err="1">
                <a:solidFill>
                  <a:srgbClr val="FF0000"/>
                </a:solidFill>
                <a:latin typeface="+mn-lt"/>
              </a:rPr>
              <a:t>lai</a:t>
            </a:r>
            <a:endParaRPr lang="en-US" i="1">
              <a:solidFill>
                <a:srgbClr val="FF0000"/>
              </a:solidFill>
              <a:latin typeface="+mn-lt"/>
            </a:endParaRPr>
          </a:p>
          <a:p>
            <a:pPr marL="800100" lvl="1" indent="-342900" algn="l">
              <a:buFont typeface="Courier New" charset="0"/>
              <a:buChar char="o"/>
            </a:pPr>
            <a:r>
              <a:rPr lang="en-US" err="1">
                <a:latin typeface="+mn-lt"/>
              </a:rPr>
              <a:t>Phương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pháp</a:t>
            </a:r>
            <a:r>
              <a:rPr lang="en-US">
                <a:latin typeface="+mn-lt"/>
              </a:rPr>
              <a:t> </a:t>
            </a:r>
            <a:r>
              <a:rPr lang="en-US" i="1" err="1">
                <a:solidFill>
                  <a:srgbClr val="FF0000"/>
                </a:solidFill>
                <a:latin typeface="+mn-lt"/>
              </a:rPr>
              <a:t>đo</a:t>
            </a:r>
            <a:r>
              <a:rPr lang="en-US" i="1">
                <a:solidFill>
                  <a:srgbClr val="FF0000"/>
                </a:solidFill>
                <a:latin typeface="+mn-lt"/>
              </a:rPr>
              <a:t> </a:t>
            </a:r>
            <a:r>
              <a:rPr lang="en-US" i="1" err="1">
                <a:solidFill>
                  <a:srgbClr val="FF0000"/>
                </a:solidFill>
                <a:latin typeface="+mn-lt"/>
              </a:rPr>
              <a:t>đạc</a:t>
            </a:r>
            <a:endParaRPr lang="en-US" i="1">
              <a:solidFill>
                <a:srgbClr val="FF0000"/>
              </a:solidFill>
              <a:latin typeface="+mn-lt"/>
            </a:endParaRPr>
          </a:p>
          <a:p>
            <a:pPr marL="342900" indent="-342900" algn="l">
              <a:buFont typeface="AppleSDGothicNeo-Regular" charset="-127"/>
              <a:buChar char="□"/>
            </a:pPr>
            <a:r>
              <a:rPr lang="en-US" i="1" err="1">
                <a:solidFill>
                  <a:srgbClr val="FF0000"/>
                </a:solidFill>
                <a:latin typeface="+mn-lt"/>
              </a:rPr>
              <a:t>Phương</a:t>
            </a:r>
            <a:r>
              <a:rPr lang="en-US" i="1">
                <a:solidFill>
                  <a:srgbClr val="FF0000"/>
                </a:solidFill>
                <a:latin typeface="+mn-lt"/>
              </a:rPr>
              <a:t> </a:t>
            </a:r>
            <a:r>
              <a:rPr lang="en-US" i="1" err="1">
                <a:solidFill>
                  <a:srgbClr val="FF0000"/>
                </a:solidFill>
                <a:latin typeface="+mn-lt"/>
              </a:rPr>
              <a:t>pháp</a:t>
            </a:r>
            <a:r>
              <a:rPr lang="en-US" i="1">
                <a:solidFill>
                  <a:srgbClr val="FF0000"/>
                </a:solidFill>
                <a:latin typeface="+mn-lt"/>
              </a:rPr>
              <a:t> </a:t>
            </a:r>
            <a:r>
              <a:rPr lang="en-US" i="1" err="1">
                <a:solidFill>
                  <a:srgbClr val="FF0000"/>
                </a:solidFill>
                <a:latin typeface="+mn-lt"/>
              </a:rPr>
              <a:t>lai</a:t>
            </a:r>
            <a:r>
              <a:rPr lang="en-US" i="1">
                <a:solidFill>
                  <a:srgbClr val="FF0000"/>
                </a:solidFill>
                <a:latin typeface="+mn-lt"/>
              </a:rPr>
              <a:t>:</a:t>
            </a:r>
          </a:p>
          <a:p>
            <a:pPr marL="800100" lvl="1" indent="-342900" algn="l">
              <a:buFont typeface="Courier New" charset="0"/>
              <a:buChar char="o"/>
            </a:pPr>
            <a:r>
              <a:rPr lang="en-US" err="1">
                <a:latin typeface="+mn-lt"/>
              </a:rPr>
              <a:t>Vừa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theo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toán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học</a:t>
            </a:r>
            <a:endParaRPr lang="en-US">
              <a:latin typeface="+mn-lt"/>
            </a:endParaRPr>
          </a:p>
          <a:p>
            <a:pPr marL="800100" lvl="1" indent="-342900" algn="l">
              <a:buFont typeface="Courier New" charset="0"/>
              <a:buChar char="o"/>
            </a:pPr>
            <a:r>
              <a:rPr lang="en-US" err="1">
                <a:latin typeface="+mn-lt"/>
              </a:rPr>
              <a:t>Vừa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theo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mô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phỏng</a:t>
            </a:r>
            <a:endParaRPr lang="en-US">
              <a:latin typeface="+mn-lt"/>
            </a:endParaRPr>
          </a:p>
          <a:p>
            <a:pPr marL="800100" lvl="1" indent="-342900" algn="l">
              <a:buFont typeface="Courier New" charset="0"/>
              <a:buChar char="o"/>
            </a:pPr>
            <a:r>
              <a:rPr lang="en-US" err="1">
                <a:latin typeface="+mn-lt"/>
              </a:rPr>
              <a:t>Thực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hiện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trên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từng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thành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phần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của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hệ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thống</a:t>
            </a:r>
            <a:r>
              <a:rPr lang="en-US">
                <a:latin typeface="+mn-lt"/>
              </a:rPr>
              <a:t> hay </a:t>
            </a:r>
            <a:r>
              <a:rPr lang="en-US" err="1">
                <a:latin typeface="+mn-lt"/>
              </a:rPr>
              <a:t>toàn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bộ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hệ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thống</a:t>
            </a:r>
            <a:endParaRPr lang="en-US" i="1">
              <a:solidFill>
                <a:srgbClr val="FF0000"/>
              </a:solidFill>
              <a:latin typeface="+mn-lt"/>
            </a:endParaRPr>
          </a:p>
          <a:p>
            <a:pPr marL="342900" indent="-342900" algn="l">
              <a:buFont typeface="AppleSDGothicNeo-Regular" charset="-127"/>
              <a:buChar char="□"/>
            </a:pPr>
            <a:r>
              <a:rPr lang="en-US" i="1" err="1">
                <a:solidFill>
                  <a:srgbClr val="FF0000"/>
                </a:solidFill>
                <a:latin typeface="+mn-lt"/>
              </a:rPr>
              <a:t>Phương</a:t>
            </a:r>
            <a:r>
              <a:rPr lang="en-US" i="1">
                <a:solidFill>
                  <a:srgbClr val="FF0000"/>
                </a:solidFill>
                <a:latin typeface="+mn-lt"/>
              </a:rPr>
              <a:t> </a:t>
            </a:r>
            <a:r>
              <a:rPr lang="en-US" i="1" err="1">
                <a:solidFill>
                  <a:srgbClr val="FF0000"/>
                </a:solidFill>
                <a:latin typeface="+mn-lt"/>
              </a:rPr>
              <a:t>pháp</a:t>
            </a:r>
            <a:r>
              <a:rPr lang="en-US" i="1">
                <a:solidFill>
                  <a:srgbClr val="FF0000"/>
                </a:solidFill>
                <a:latin typeface="+mn-lt"/>
              </a:rPr>
              <a:t> </a:t>
            </a:r>
            <a:r>
              <a:rPr lang="en-US" i="1" err="1">
                <a:solidFill>
                  <a:srgbClr val="FF0000"/>
                </a:solidFill>
                <a:latin typeface="+mn-lt"/>
              </a:rPr>
              <a:t>đo</a:t>
            </a:r>
            <a:r>
              <a:rPr lang="en-US" i="1">
                <a:solidFill>
                  <a:srgbClr val="FF0000"/>
                </a:solidFill>
                <a:latin typeface="+mn-lt"/>
              </a:rPr>
              <a:t>:</a:t>
            </a:r>
          </a:p>
          <a:p>
            <a:pPr marL="800100" lvl="1" indent="-342900" algn="l">
              <a:buFont typeface="Courier New" charset="0"/>
              <a:buChar char="o"/>
            </a:pPr>
            <a:r>
              <a:rPr lang="en-US" err="1">
                <a:latin typeface="+mn-lt"/>
              </a:rPr>
              <a:t>Đo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các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tham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số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cần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quan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sát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trong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các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hệ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thống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thực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như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thông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lượng</a:t>
            </a:r>
            <a:r>
              <a:rPr lang="en-US">
                <a:latin typeface="+mn-lt"/>
              </a:rPr>
              <a:t>, </a:t>
            </a:r>
            <a:r>
              <a:rPr lang="en-US" err="1">
                <a:latin typeface="+mn-lt"/>
              </a:rPr>
              <a:t>băng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thông</a:t>
            </a:r>
            <a:r>
              <a:rPr lang="en-US">
                <a:latin typeface="+mn-lt"/>
              </a:rPr>
              <a:t>, </a:t>
            </a:r>
            <a:r>
              <a:rPr lang="en-US" err="1">
                <a:latin typeface="+mn-lt"/>
              </a:rPr>
              <a:t>trễ</a:t>
            </a:r>
            <a:r>
              <a:rPr lang="mr-IN">
                <a:latin typeface="+mn-lt"/>
              </a:rPr>
              <a:t>…</a:t>
            </a:r>
            <a:endParaRPr lang="en-US">
              <a:latin typeface="+mn-lt"/>
            </a:endParaRPr>
          </a:p>
          <a:p>
            <a:pPr marL="800100" lvl="1" indent="-342900" algn="l">
              <a:buFont typeface="Courier New" charset="0"/>
              <a:buChar char="o"/>
            </a:pPr>
            <a:r>
              <a:rPr lang="en-US" err="1">
                <a:latin typeface="+mn-lt"/>
              </a:rPr>
              <a:t>Được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sử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dụng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để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bổ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trợ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cho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phương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pháp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toán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học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và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mô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phỏng</a:t>
            </a:r>
            <a:endParaRPr lang="en-US">
              <a:latin typeface="+mn-lt"/>
            </a:endParaRPr>
          </a:p>
          <a:p>
            <a:pPr marL="800100" lvl="1" indent="-342900" algn="l">
              <a:buFont typeface="AppleSDGothicNeo-Regular" charset="-127"/>
              <a:buChar char="□"/>
            </a:pPr>
            <a:endParaRPr lang="en-US">
              <a:latin typeface="+mn-lt"/>
            </a:endParaRPr>
          </a:p>
          <a:p>
            <a:pPr marL="800100" lvl="1" indent="-342900" algn="l">
              <a:buFont typeface="AppleSDGothicNeo-Regular" charset="-127"/>
              <a:buChar char="□"/>
            </a:pPr>
            <a:endParaRPr lang="en-US">
              <a:latin typeface="+mn-lt"/>
            </a:endParaRPr>
          </a:p>
          <a:p>
            <a:pPr marL="800100" lvl="1" indent="-342900" algn="l">
              <a:buFont typeface="AppleSDGothicNeo-Regular" charset="-127"/>
              <a:buChar char="□"/>
            </a:pPr>
            <a:endParaRPr lang="en-US">
              <a:latin typeface="+mn-lt"/>
            </a:endParaRPr>
          </a:p>
          <a:p>
            <a:pPr marL="800100" lvl="1" indent="-342900" algn="l">
              <a:buFont typeface="AppleSDGothicNeo-Regular" charset="-127"/>
              <a:buChar char="□"/>
            </a:pPr>
            <a:endParaRPr lang="en-US">
              <a:latin typeface="+mn-lt"/>
            </a:endParaRPr>
          </a:p>
          <a:p>
            <a:pPr marL="800100" lvl="1" indent="-342900" algn="l">
              <a:buFont typeface="Courier New" charset="0"/>
              <a:buChar char="o"/>
            </a:pPr>
            <a:endParaRPr lang="en-US" i="1">
              <a:latin typeface="+mn-lt"/>
            </a:endParaRPr>
          </a:p>
          <a:p>
            <a:pPr marL="800100" lvl="1" indent="-342900" algn="l">
              <a:buFont typeface="AppleSDGothicNeo-Regular" charset="-127"/>
              <a:buChar char="□"/>
            </a:pPr>
            <a:endParaRPr lang="en-US" i="1">
              <a:solidFill>
                <a:srgbClr val="FF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577484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65043" y="292575"/>
            <a:ext cx="11728174" cy="43788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sz="2800">
                <a:latin typeface="+mn-lt"/>
                <a:ea typeface="Helvetica" charset="0"/>
                <a:cs typeface="Helvetica" charset="0"/>
              </a:rPr>
              <a:t>CHƯƠNG 1: TỔNG QUAN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265043" y="914399"/>
            <a:ext cx="11728174" cy="496282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ppleSDGothicNeo-Regular" charset="-127"/>
              <a:buChar char="□"/>
            </a:pPr>
            <a:r>
              <a:rPr lang="en-US" i="1">
                <a:solidFill>
                  <a:srgbClr val="FF0000"/>
                </a:solidFill>
                <a:latin typeface="+mn-lt"/>
              </a:rPr>
              <a:t>PHÂN LOẠI </a:t>
            </a:r>
            <a:r>
              <a:rPr lang="en-US" i="1" err="1">
                <a:solidFill>
                  <a:srgbClr val="FF0000"/>
                </a:solidFill>
                <a:latin typeface="+mn-lt"/>
              </a:rPr>
              <a:t>các</a:t>
            </a:r>
            <a:r>
              <a:rPr lang="en-US" i="1">
                <a:solidFill>
                  <a:srgbClr val="FF0000"/>
                </a:solidFill>
                <a:latin typeface="+mn-lt"/>
              </a:rPr>
              <a:t> </a:t>
            </a:r>
            <a:r>
              <a:rPr lang="en-US" i="1" err="1">
                <a:solidFill>
                  <a:srgbClr val="FF0000"/>
                </a:solidFill>
                <a:latin typeface="+mn-lt"/>
              </a:rPr>
              <a:t>tham</a:t>
            </a:r>
            <a:r>
              <a:rPr lang="en-US" i="1">
                <a:solidFill>
                  <a:srgbClr val="FF0000"/>
                </a:solidFill>
                <a:latin typeface="+mn-lt"/>
              </a:rPr>
              <a:t> </a:t>
            </a:r>
            <a:r>
              <a:rPr lang="en-US" i="1" err="1">
                <a:solidFill>
                  <a:srgbClr val="FF0000"/>
                </a:solidFill>
                <a:latin typeface="+mn-lt"/>
              </a:rPr>
              <a:t>số</a:t>
            </a:r>
            <a:r>
              <a:rPr lang="en-US" i="1">
                <a:solidFill>
                  <a:srgbClr val="FF0000"/>
                </a:solidFill>
                <a:latin typeface="+mn-lt"/>
              </a:rPr>
              <a:t>:</a:t>
            </a:r>
          </a:p>
          <a:p>
            <a:pPr marL="800100" lvl="1" indent="-342900" algn="l">
              <a:buFont typeface="Courier New" charset="0"/>
              <a:buChar char="o"/>
            </a:pPr>
            <a:r>
              <a:rPr lang="en-US" err="1">
                <a:latin typeface="+mn-lt"/>
              </a:rPr>
              <a:t>Các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tham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số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theo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thời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gian</a:t>
            </a:r>
            <a:endParaRPr lang="en-US">
              <a:latin typeface="+mn-lt"/>
            </a:endParaRPr>
          </a:p>
          <a:p>
            <a:pPr marL="800100" lvl="1" indent="-342900" algn="l">
              <a:buFont typeface="Courier New" charset="0"/>
              <a:buChar char="o"/>
            </a:pPr>
            <a:r>
              <a:rPr lang="en-US" i="1" err="1">
                <a:solidFill>
                  <a:srgbClr val="FF0000"/>
                </a:solidFill>
                <a:latin typeface="+mn-lt"/>
              </a:rPr>
              <a:t>Các</a:t>
            </a:r>
            <a:r>
              <a:rPr lang="en-US" i="1">
                <a:solidFill>
                  <a:srgbClr val="FF0000"/>
                </a:solidFill>
                <a:latin typeface="+mn-lt"/>
              </a:rPr>
              <a:t> </a:t>
            </a:r>
            <a:r>
              <a:rPr lang="en-US" i="1" err="1">
                <a:solidFill>
                  <a:srgbClr val="FF0000"/>
                </a:solidFill>
                <a:latin typeface="+mn-lt"/>
              </a:rPr>
              <a:t>tham</a:t>
            </a:r>
            <a:r>
              <a:rPr lang="en-US" i="1">
                <a:solidFill>
                  <a:srgbClr val="FF0000"/>
                </a:solidFill>
                <a:latin typeface="+mn-lt"/>
              </a:rPr>
              <a:t> </a:t>
            </a:r>
            <a:r>
              <a:rPr lang="en-US" i="1" err="1">
                <a:solidFill>
                  <a:srgbClr val="FF0000"/>
                </a:solidFill>
                <a:latin typeface="+mn-lt"/>
              </a:rPr>
              <a:t>số</a:t>
            </a:r>
            <a:r>
              <a:rPr lang="en-US" i="1">
                <a:solidFill>
                  <a:srgbClr val="FF0000"/>
                </a:solidFill>
                <a:latin typeface="+mn-lt"/>
              </a:rPr>
              <a:t> </a:t>
            </a:r>
            <a:r>
              <a:rPr lang="en-US" i="1" err="1">
                <a:solidFill>
                  <a:srgbClr val="FF0000"/>
                </a:solidFill>
                <a:latin typeface="+mn-lt"/>
              </a:rPr>
              <a:t>theo</a:t>
            </a:r>
            <a:r>
              <a:rPr lang="en-US" i="1">
                <a:solidFill>
                  <a:srgbClr val="FF0000"/>
                </a:solidFill>
                <a:latin typeface="+mn-lt"/>
              </a:rPr>
              <a:t> </a:t>
            </a:r>
            <a:r>
              <a:rPr lang="en-US" i="1" err="1">
                <a:solidFill>
                  <a:srgbClr val="FF0000"/>
                </a:solidFill>
                <a:latin typeface="+mn-lt"/>
              </a:rPr>
              <a:t>không</a:t>
            </a:r>
            <a:r>
              <a:rPr lang="en-US" i="1">
                <a:solidFill>
                  <a:srgbClr val="FF0000"/>
                </a:solidFill>
                <a:latin typeface="+mn-lt"/>
              </a:rPr>
              <a:t> </a:t>
            </a:r>
            <a:r>
              <a:rPr lang="en-US" i="1" err="1">
                <a:solidFill>
                  <a:srgbClr val="FF0000"/>
                </a:solidFill>
                <a:latin typeface="+mn-lt"/>
              </a:rPr>
              <a:t>gian</a:t>
            </a:r>
            <a:endParaRPr lang="en-US" i="1">
              <a:solidFill>
                <a:srgbClr val="FF0000"/>
              </a:solidFill>
              <a:latin typeface="+mn-lt"/>
            </a:endParaRPr>
          </a:p>
          <a:p>
            <a:pPr marL="800100" lvl="1" indent="-342900" algn="l">
              <a:buFont typeface="Courier New" charset="0"/>
              <a:buChar char="o"/>
            </a:pPr>
            <a:r>
              <a:rPr lang="en-US" i="1" err="1">
                <a:solidFill>
                  <a:srgbClr val="FF0000"/>
                </a:solidFill>
                <a:latin typeface="+mn-lt"/>
              </a:rPr>
              <a:t>Các</a:t>
            </a:r>
            <a:r>
              <a:rPr lang="en-US" i="1">
                <a:solidFill>
                  <a:srgbClr val="FF0000"/>
                </a:solidFill>
                <a:latin typeface="+mn-lt"/>
              </a:rPr>
              <a:t> </a:t>
            </a:r>
            <a:r>
              <a:rPr lang="en-US" i="1" err="1">
                <a:solidFill>
                  <a:srgbClr val="FF0000"/>
                </a:solidFill>
                <a:latin typeface="+mn-lt"/>
              </a:rPr>
              <a:t>tham</a:t>
            </a:r>
            <a:r>
              <a:rPr lang="en-US" i="1">
                <a:solidFill>
                  <a:srgbClr val="FF0000"/>
                </a:solidFill>
                <a:latin typeface="+mn-lt"/>
              </a:rPr>
              <a:t> </a:t>
            </a:r>
            <a:r>
              <a:rPr lang="en-US" i="1" err="1">
                <a:solidFill>
                  <a:srgbClr val="FF0000"/>
                </a:solidFill>
                <a:latin typeface="+mn-lt"/>
              </a:rPr>
              <a:t>số</a:t>
            </a:r>
            <a:r>
              <a:rPr lang="en-US" i="1">
                <a:solidFill>
                  <a:srgbClr val="FF0000"/>
                </a:solidFill>
                <a:latin typeface="+mn-lt"/>
              </a:rPr>
              <a:t> </a:t>
            </a:r>
            <a:r>
              <a:rPr lang="en-US" i="1" err="1">
                <a:solidFill>
                  <a:srgbClr val="FF0000"/>
                </a:solidFill>
                <a:latin typeface="+mn-lt"/>
              </a:rPr>
              <a:t>khác</a:t>
            </a:r>
            <a:endParaRPr lang="en-US" i="1">
              <a:solidFill>
                <a:srgbClr val="FF0000"/>
              </a:solidFill>
              <a:latin typeface="+mn-lt"/>
            </a:endParaRPr>
          </a:p>
          <a:p>
            <a:pPr marL="342900" indent="-342900" algn="l">
              <a:buFont typeface="AppleSDGothicNeo-Regular" charset="-127"/>
              <a:buChar char="□"/>
            </a:pPr>
            <a:r>
              <a:rPr lang="en-US" i="1" err="1">
                <a:solidFill>
                  <a:srgbClr val="FF0000"/>
                </a:solidFill>
                <a:latin typeface="+mn-lt"/>
              </a:rPr>
              <a:t>Các</a:t>
            </a:r>
            <a:r>
              <a:rPr lang="en-US" i="1">
                <a:solidFill>
                  <a:srgbClr val="FF0000"/>
                </a:solidFill>
                <a:latin typeface="+mn-lt"/>
              </a:rPr>
              <a:t> </a:t>
            </a:r>
            <a:r>
              <a:rPr lang="en-US" i="1" err="1">
                <a:solidFill>
                  <a:srgbClr val="FF0000"/>
                </a:solidFill>
                <a:latin typeface="+mn-lt"/>
              </a:rPr>
              <a:t>tham</a:t>
            </a:r>
            <a:r>
              <a:rPr lang="en-US" i="1">
                <a:solidFill>
                  <a:srgbClr val="FF0000"/>
                </a:solidFill>
                <a:latin typeface="+mn-lt"/>
              </a:rPr>
              <a:t> </a:t>
            </a:r>
            <a:r>
              <a:rPr lang="en-US" i="1" err="1">
                <a:solidFill>
                  <a:srgbClr val="FF0000"/>
                </a:solidFill>
                <a:latin typeface="+mn-lt"/>
              </a:rPr>
              <a:t>số</a:t>
            </a:r>
            <a:r>
              <a:rPr lang="en-US" i="1">
                <a:solidFill>
                  <a:srgbClr val="FF0000"/>
                </a:solidFill>
                <a:latin typeface="+mn-lt"/>
              </a:rPr>
              <a:t> </a:t>
            </a:r>
            <a:r>
              <a:rPr lang="en-US" i="1" err="1">
                <a:solidFill>
                  <a:srgbClr val="FF0000"/>
                </a:solidFill>
                <a:latin typeface="+mn-lt"/>
              </a:rPr>
              <a:t>theo</a:t>
            </a:r>
            <a:r>
              <a:rPr lang="en-US" i="1">
                <a:solidFill>
                  <a:srgbClr val="FF0000"/>
                </a:solidFill>
                <a:latin typeface="+mn-lt"/>
              </a:rPr>
              <a:t> </a:t>
            </a:r>
            <a:r>
              <a:rPr lang="en-US" i="1" err="1">
                <a:solidFill>
                  <a:srgbClr val="FF0000"/>
                </a:solidFill>
                <a:latin typeface="+mn-lt"/>
              </a:rPr>
              <a:t>thời</a:t>
            </a:r>
            <a:r>
              <a:rPr lang="en-US" i="1">
                <a:solidFill>
                  <a:srgbClr val="FF0000"/>
                </a:solidFill>
                <a:latin typeface="+mn-lt"/>
              </a:rPr>
              <a:t> </a:t>
            </a:r>
            <a:r>
              <a:rPr lang="en-US" i="1" err="1">
                <a:solidFill>
                  <a:srgbClr val="FF0000"/>
                </a:solidFill>
                <a:latin typeface="+mn-lt"/>
              </a:rPr>
              <a:t>gian</a:t>
            </a:r>
            <a:r>
              <a:rPr lang="en-US" i="1">
                <a:solidFill>
                  <a:srgbClr val="FF0000"/>
                </a:solidFill>
                <a:latin typeface="+mn-lt"/>
              </a:rPr>
              <a:t>:</a:t>
            </a:r>
          </a:p>
          <a:p>
            <a:pPr marL="800100" lvl="1" indent="-342900" algn="l">
              <a:buFont typeface="Courier New" charset="0"/>
              <a:buChar char="o"/>
            </a:pPr>
            <a:r>
              <a:rPr lang="en-US" err="1">
                <a:latin typeface="+mn-lt"/>
              </a:rPr>
              <a:t>Thời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gian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hệ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thống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thực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hiện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một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yêu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cầu</a:t>
            </a:r>
            <a:endParaRPr lang="en-US">
              <a:latin typeface="+mn-lt"/>
            </a:endParaRPr>
          </a:p>
          <a:p>
            <a:pPr marL="800100" lvl="1" indent="-342900" algn="l">
              <a:buFont typeface="Courier New" charset="0"/>
              <a:buChar char="o"/>
            </a:pPr>
            <a:r>
              <a:rPr lang="en-US" err="1">
                <a:latin typeface="+mn-lt"/>
              </a:rPr>
              <a:t>Thời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gian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đáp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ứng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của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hệ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thống</a:t>
            </a:r>
            <a:endParaRPr lang="en-US">
              <a:latin typeface="+mn-lt"/>
            </a:endParaRPr>
          </a:p>
          <a:p>
            <a:pPr marL="800100" lvl="1" indent="-342900" algn="l">
              <a:buFont typeface="Courier New" charset="0"/>
              <a:buChar char="o"/>
            </a:pPr>
            <a:r>
              <a:rPr lang="en-US" err="1">
                <a:latin typeface="+mn-lt"/>
              </a:rPr>
              <a:t>Thời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gian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một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yêu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cầu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lưu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lại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trong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hệ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thống</a:t>
            </a:r>
            <a:endParaRPr lang="en-US" i="1">
              <a:solidFill>
                <a:srgbClr val="FF0000"/>
              </a:solidFill>
              <a:latin typeface="+mn-lt"/>
            </a:endParaRPr>
          </a:p>
          <a:p>
            <a:pPr marL="342900" indent="-342900" algn="l">
              <a:buFont typeface="AppleSDGothicNeo-Regular" charset="-127"/>
              <a:buChar char="□"/>
            </a:pPr>
            <a:r>
              <a:rPr lang="en-US" i="1" err="1">
                <a:solidFill>
                  <a:srgbClr val="FF0000"/>
                </a:solidFill>
                <a:latin typeface="+mn-lt"/>
              </a:rPr>
              <a:t>Các</a:t>
            </a:r>
            <a:r>
              <a:rPr lang="en-US" i="1">
                <a:solidFill>
                  <a:srgbClr val="FF0000"/>
                </a:solidFill>
                <a:latin typeface="+mn-lt"/>
              </a:rPr>
              <a:t> </a:t>
            </a:r>
            <a:r>
              <a:rPr lang="en-US" i="1" err="1">
                <a:solidFill>
                  <a:srgbClr val="FF0000"/>
                </a:solidFill>
                <a:latin typeface="+mn-lt"/>
              </a:rPr>
              <a:t>tham</a:t>
            </a:r>
            <a:r>
              <a:rPr lang="en-US" i="1">
                <a:solidFill>
                  <a:srgbClr val="FF0000"/>
                </a:solidFill>
                <a:latin typeface="+mn-lt"/>
              </a:rPr>
              <a:t> </a:t>
            </a:r>
            <a:r>
              <a:rPr lang="en-US" i="1" err="1">
                <a:solidFill>
                  <a:srgbClr val="FF0000"/>
                </a:solidFill>
                <a:latin typeface="+mn-lt"/>
              </a:rPr>
              <a:t>số</a:t>
            </a:r>
            <a:r>
              <a:rPr lang="en-US" i="1">
                <a:solidFill>
                  <a:srgbClr val="FF0000"/>
                </a:solidFill>
                <a:latin typeface="+mn-lt"/>
              </a:rPr>
              <a:t> </a:t>
            </a:r>
            <a:r>
              <a:rPr lang="en-US" i="1" err="1">
                <a:solidFill>
                  <a:srgbClr val="FF0000"/>
                </a:solidFill>
                <a:latin typeface="+mn-lt"/>
              </a:rPr>
              <a:t>theo</a:t>
            </a:r>
            <a:r>
              <a:rPr lang="en-US" i="1">
                <a:solidFill>
                  <a:srgbClr val="FF0000"/>
                </a:solidFill>
                <a:latin typeface="+mn-lt"/>
              </a:rPr>
              <a:t> </a:t>
            </a:r>
            <a:r>
              <a:rPr lang="en-US" i="1" err="1">
                <a:solidFill>
                  <a:srgbClr val="FF0000"/>
                </a:solidFill>
                <a:latin typeface="+mn-lt"/>
              </a:rPr>
              <a:t>không</a:t>
            </a:r>
            <a:r>
              <a:rPr lang="en-US" i="1">
                <a:solidFill>
                  <a:srgbClr val="FF0000"/>
                </a:solidFill>
                <a:latin typeface="+mn-lt"/>
              </a:rPr>
              <a:t> </a:t>
            </a:r>
            <a:r>
              <a:rPr lang="en-US" i="1" err="1">
                <a:solidFill>
                  <a:srgbClr val="FF0000"/>
                </a:solidFill>
                <a:latin typeface="+mn-lt"/>
              </a:rPr>
              <a:t>gian</a:t>
            </a:r>
            <a:r>
              <a:rPr lang="en-US" i="1">
                <a:solidFill>
                  <a:srgbClr val="FF0000"/>
                </a:solidFill>
                <a:latin typeface="+mn-lt"/>
              </a:rPr>
              <a:t>:</a:t>
            </a:r>
          </a:p>
          <a:p>
            <a:pPr marL="800100" lvl="1" indent="-342900" algn="l">
              <a:buFont typeface="Courier New" charset="0"/>
              <a:buChar char="o"/>
            </a:pPr>
            <a:r>
              <a:rPr lang="en-US" err="1">
                <a:latin typeface="+mn-lt"/>
              </a:rPr>
              <a:t>Độ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lớn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hàng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đợi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của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hệ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thống</a:t>
            </a:r>
            <a:endParaRPr lang="en-US">
              <a:latin typeface="+mn-lt"/>
            </a:endParaRPr>
          </a:p>
          <a:p>
            <a:pPr marL="800100" lvl="1" indent="-342900" algn="l">
              <a:buFont typeface="Courier New" charset="0"/>
              <a:buChar char="o"/>
            </a:pPr>
            <a:r>
              <a:rPr lang="en-US" err="1">
                <a:latin typeface="+mn-lt"/>
              </a:rPr>
              <a:t>Yêu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cầu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về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bộ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nhớ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cho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một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chương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trình</a:t>
            </a:r>
            <a:endParaRPr lang="en-US" i="1">
              <a:solidFill>
                <a:srgbClr val="FF0000"/>
              </a:solidFill>
              <a:latin typeface="+mn-lt"/>
            </a:endParaRPr>
          </a:p>
          <a:p>
            <a:pPr marL="342900" indent="-342900" algn="l">
              <a:buFont typeface="AppleSDGothicNeo-Regular" charset="-127"/>
              <a:buChar char="□"/>
            </a:pPr>
            <a:r>
              <a:rPr lang="en-US" i="1" err="1">
                <a:solidFill>
                  <a:srgbClr val="FF0000"/>
                </a:solidFill>
                <a:latin typeface="+mn-lt"/>
              </a:rPr>
              <a:t>Các</a:t>
            </a:r>
            <a:r>
              <a:rPr lang="en-US" i="1">
                <a:solidFill>
                  <a:srgbClr val="FF0000"/>
                </a:solidFill>
                <a:latin typeface="+mn-lt"/>
              </a:rPr>
              <a:t> </a:t>
            </a:r>
            <a:r>
              <a:rPr lang="en-US" i="1" err="1">
                <a:solidFill>
                  <a:srgbClr val="FF0000"/>
                </a:solidFill>
                <a:latin typeface="+mn-lt"/>
              </a:rPr>
              <a:t>tham</a:t>
            </a:r>
            <a:r>
              <a:rPr lang="en-US" i="1">
                <a:solidFill>
                  <a:srgbClr val="FF0000"/>
                </a:solidFill>
                <a:latin typeface="+mn-lt"/>
              </a:rPr>
              <a:t> </a:t>
            </a:r>
            <a:r>
              <a:rPr lang="en-US" i="1" err="1">
                <a:solidFill>
                  <a:srgbClr val="FF0000"/>
                </a:solidFill>
                <a:latin typeface="+mn-lt"/>
              </a:rPr>
              <a:t>số</a:t>
            </a:r>
            <a:r>
              <a:rPr lang="en-US" i="1">
                <a:solidFill>
                  <a:srgbClr val="FF0000"/>
                </a:solidFill>
                <a:latin typeface="+mn-lt"/>
              </a:rPr>
              <a:t> </a:t>
            </a:r>
            <a:r>
              <a:rPr lang="en-US" i="1" err="1">
                <a:solidFill>
                  <a:srgbClr val="FF0000"/>
                </a:solidFill>
                <a:latin typeface="+mn-lt"/>
              </a:rPr>
              <a:t>khác</a:t>
            </a:r>
            <a:r>
              <a:rPr lang="en-US" i="1">
                <a:solidFill>
                  <a:srgbClr val="FF0000"/>
                </a:solidFill>
                <a:latin typeface="+mn-lt"/>
              </a:rPr>
              <a:t>:</a:t>
            </a:r>
          </a:p>
          <a:p>
            <a:pPr marL="800100" lvl="1" indent="-342900" algn="l">
              <a:buFont typeface="Courier New" charset="0"/>
              <a:buChar char="o"/>
            </a:pPr>
            <a:r>
              <a:rPr lang="en-US" err="1">
                <a:latin typeface="+mn-lt"/>
              </a:rPr>
              <a:t>Thông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lượng</a:t>
            </a:r>
            <a:r>
              <a:rPr lang="en-US">
                <a:latin typeface="+mn-lt"/>
              </a:rPr>
              <a:t>, </a:t>
            </a:r>
            <a:r>
              <a:rPr lang="en-US" err="1">
                <a:latin typeface="+mn-lt"/>
              </a:rPr>
              <a:t>giá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thành</a:t>
            </a:r>
            <a:endParaRPr lang="en-US">
              <a:latin typeface="+mn-lt"/>
            </a:endParaRPr>
          </a:p>
          <a:p>
            <a:pPr marL="800100" lvl="1" indent="-342900" algn="l">
              <a:buFont typeface="AppleSDGothicNeo-Regular" charset="-127"/>
              <a:buChar char="□"/>
            </a:pPr>
            <a:endParaRPr lang="en-US">
              <a:latin typeface="+mn-lt"/>
            </a:endParaRPr>
          </a:p>
          <a:p>
            <a:pPr marL="800100" lvl="1" indent="-342900" algn="l">
              <a:buFont typeface="AppleSDGothicNeo-Regular" charset="-127"/>
              <a:buChar char="□"/>
            </a:pPr>
            <a:endParaRPr lang="en-US">
              <a:latin typeface="+mn-lt"/>
            </a:endParaRPr>
          </a:p>
          <a:p>
            <a:pPr marL="800100" lvl="1" indent="-342900" algn="l">
              <a:buFont typeface="AppleSDGothicNeo-Regular" charset="-127"/>
              <a:buChar char="□"/>
            </a:pPr>
            <a:endParaRPr lang="en-US">
              <a:latin typeface="+mn-lt"/>
            </a:endParaRPr>
          </a:p>
          <a:p>
            <a:pPr marL="800100" lvl="1" indent="-342900" algn="l">
              <a:buFont typeface="AppleSDGothicNeo-Regular" charset="-127"/>
              <a:buChar char="□"/>
            </a:pPr>
            <a:endParaRPr lang="en-US">
              <a:latin typeface="+mn-lt"/>
            </a:endParaRPr>
          </a:p>
          <a:p>
            <a:pPr marL="800100" lvl="1" indent="-342900" algn="l">
              <a:buFont typeface="Courier New" charset="0"/>
              <a:buChar char="o"/>
            </a:pPr>
            <a:endParaRPr lang="en-US" i="1">
              <a:latin typeface="+mn-lt"/>
            </a:endParaRPr>
          </a:p>
          <a:p>
            <a:pPr marL="800100" lvl="1" indent="-342900" algn="l">
              <a:buFont typeface="AppleSDGothicNeo-Regular" charset="-127"/>
              <a:buChar char="□"/>
            </a:pPr>
            <a:endParaRPr lang="en-US" i="1">
              <a:solidFill>
                <a:srgbClr val="FF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327009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65043" y="292575"/>
            <a:ext cx="11728174" cy="43788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sz="2800">
                <a:latin typeface="+mn-lt"/>
                <a:ea typeface="Helvetica" charset="0"/>
                <a:cs typeface="Helvetica" charset="0"/>
              </a:rPr>
              <a:t>CHƯƠNG 1: TỔNG QUAN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265043" y="914399"/>
            <a:ext cx="11728174" cy="496282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ppleSDGothicNeo-Regular" charset="-127"/>
              <a:buChar char="□"/>
            </a:pPr>
            <a:r>
              <a:rPr lang="en-US" i="1">
                <a:solidFill>
                  <a:srgbClr val="FF0000"/>
                </a:solidFill>
                <a:latin typeface="+mn-lt"/>
              </a:rPr>
              <a:t>CÁC CÔNG CỤ ĐÁNH GIÁ HIỆU NĂNG MẠNG:</a:t>
            </a:r>
          </a:p>
          <a:p>
            <a:pPr marL="800100" lvl="1" indent="-342900" algn="l">
              <a:buFont typeface="Courier New" charset="0"/>
              <a:buChar char="o"/>
            </a:pPr>
            <a:r>
              <a:rPr lang="en-US" err="1">
                <a:latin typeface="+mn-lt"/>
              </a:rPr>
              <a:t>Có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rất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nhiều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công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cụ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được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tạo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ra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để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phục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vụ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cho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mục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đích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này</a:t>
            </a:r>
            <a:endParaRPr lang="en-US">
              <a:latin typeface="+mn-lt"/>
            </a:endParaRPr>
          </a:p>
          <a:p>
            <a:pPr marL="342900" indent="-342900" algn="l">
              <a:buFont typeface="AppleSDGothicNeo-Regular" charset="-127"/>
              <a:buChar char="□"/>
            </a:pPr>
            <a:r>
              <a:rPr lang="en-US" i="1" err="1">
                <a:solidFill>
                  <a:srgbClr val="FF0000"/>
                </a:solidFill>
                <a:latin typeface="+mn-lt"/>
              </a:rPr>
              <a:t>Phân</a:t>
            </a:r>
            <a:r>
              <a:rPr lang="en-US" i="1">
                <a:solidFill>
                  <a:srgbClr val="FF0000"/>
                </a:solidFill>
                <a:latin typeface="+mn-lt"/>
              </a:rPr>
              <a:t> </a:t>
            </a:r>
            <a:r>
              <a:rPr lang="en-US" i="1" err="1">
                <a:solidFill>
                  <a:srgbClr val="FF0000"/>
                </a:solidFill>
                <a:latin typeface="+mn-lt"/>
              </a:rPr>
              <a:t>loại</a:t>
            </a:r>
            <a:r>
              <a:rPr lang="en-US" i="1">
                <a:solidFill>
                  <a:srgbClr val="FF0000"/>
                </a:solidFill>
                <a:latin typeface="+mn-lt"/>
              </a:rPr>
              <a:t>: </a:t>
            </a:r>
          </a:p>
          <a:p>
            <a:pPr marL="800100" lvl="1" indent="-342900" algn="l">
              <a:buFont typeface="Courier New" charset="0"/>
              <a:buChar char="o"/>
            </a:pPr>
            <a:r>
              <a:rPr lang="en-US" err="1">
                <a:latin typeface="+mn-lt"/>
              </a:rPr>
              <a:t>Công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cụ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sử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dụng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phương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pháp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đo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đạc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từ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hệ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thống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thực</a:t>
            </a:r>
            <a:r>
              <a:rPr lang="en-US">
                <a:latin typeface="+mn-lt"/>
              </a:rPr>
              <a:t> </a:t>
            </a:r>
          </a:p>
          <a:p>
            <a:pPr marL="800100" lvl="1" indent="-342900" algn="l">
              <a:buFont typeface="Courier New" charset="0"/>
              <a:buChar char="o"/>
            </a:pPr>
            <a:r>
              <a:rPr lang="en-US" err="1">
                <a:latin typeface="+mn-lt"/>
              </a:rPr>
              <a:t>Công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cụ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toán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học</a:t>
            </a:r>
            <a:endParaRPr lang="en-US">
              <a:latin typeface="+mn-lt"/>
            </a:endParaRPr>
          </a:p>
          <a:p>
            <a:pPr marL="800100" lvl="1" indent="-342900" algn="l">
              <a:buFont typeface="Courier New" charset="0"/>
              <a:buChar char="o"/>
            </a:pPr>
            <a:r>
              <a:rPr lang="en-US" err="1">
                <a:latin typeface="+mn-lt"/>
              </a:rPr>
              <a:t>Phần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mềm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mô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phỏng</a:t>
            </a:r>
            <a:r>
              <a:rPr lang="en-US">
                <a:latin typeface="+mn-lt"/>
              </a:rPr>
              <a:t>: NS-2, NS-3, OMNET++</a:t>
            </a:r>
            <a:r>
              <a:rPr lang="mr-IN">
                <a:latin typeface="+mn-lt"/>
              </a:rPr>
              <a:t>…</a:t>
            </a:r>
            <a:endParaRPr lang="en-US">
              <a:latin typeface="+mn-lt"/>
            </a:endParaRPr>
          </a:p>
          <a:p>
            <a:pPr marL="800100" lvl="1" indent="-342900" algn="l">
              <a:buFont typeface="AppleSDGothicNeo-Regular" charset="-127"/>
              <a:buChar char="□"/>
            </a:pPr>
            <a:endParaRPr lang="en-US">
              <a:latin typeface="+mn-lt"/>
            </a:endParaRPr>
          </a:p>
          <a:p>
            <a:pPr marL="800100" lvl="1" indent="-342900" algn="l">
              <a:buFont typeface="AppleSDGothicNeo-Regular" charset="-127"/>
              <a:buChar char="□"/>
            </a:pPr>
            <a:endParaRPr lang="en-US">
              <a:latin typeface="+mn-lt"/>
            </a:endParaRPr>
          </a:p>
          <a:p>
            <a:pPr marL="800100" lvl="1" indent="-342900" algn="l">
              <a:buFont typeface="AppleSDGothicNeo-Regular" charset="-127"/>
              <a:buChar char="□"/>
            </a:pPr>
            <a:endParaRPr lang="en-US">
              <a:latin typeface="+mn-lt"/>
            </a:endParaRPr>
          </a:p>
          <a:p>
            <a:pPr marL="800100" lvl="1" indent="-342900" algn="l">
              <a:buFont typeface="Courier New" charset="0"/>
              <a:buChar char="o"/>
            </a:pPr>
            <a:endParaRPr lang="en-US" i="1">
              <a:latin typeface="+mn-lt"/>
            </a:endParaRPr>
          </a:p>
          <a:p>
            <a:pPr marL="800100" lvl="1" indent="-342900" algn="l">
              <a:buFont typeface="AppleSDGothicNeo-Regular" charset="-127"/>
              <a:buChar char="□"/>
            </a:pPr>
            <a:endParaRPr lang="en-US" i="1">
              <a:solidFill>
                <a:srgbClr val="FF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152285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DC4CDE1-34A2-4DED-93CA-CB9A68FA93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3487" y="2213673"/>
            <a:ext cx="11719775" cy="1191768"/>
          </a:xfrm>
        </p:spPr>
        <p:txBody>
          <a:bodyPr>
            <a:normAutofit/>
          </a:bodyPr>
          <a:lstStyle/>
          <a:p>
            <a:r>
              <a:rPr lang="en-US" b="1" err="1"/>
              <a:t>Đánh</a:t>
            </a:r>
            <a:r>
              <a:rPr lang="en-US" b="1"/>
              <a:t> </a:t>
            </a:r>
            <a:r>
              <a:rPr lang="en-US" b="1" err="1"/>
              <a:t>giá</a:t>
            </a:r>
            <a:r>
              <a:rPr lang="en-US" b="1"/>
              <a:t> </a:t>
            </a:r>
            <a:r>
              <a:rPr lang="en-US" b="1" err="1"/>
              <a:t>Hiệu</a:t>
            </a:r>
            <a:r>
              <a:rPr lang="en-US" b="1"/>
              <a:t> </a:t>
            </a:r>
            <a:r>
              <a:rPr lang="en-US" b="1" err="1"/>
              <a:t>năng</a:t>
            </a:r>
            <a:r>
              <a:rPr lang="en-US" b="1"/>
              <a:t> </a:t>
            </a:r>
            <a:r>
              <a:rPr lang="en-US" b="1" err="1"/>
              <a:t>Mạng</a:t>
            </a:r>
            <a:endParaRPr lang="en-US" b="1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55890839-6CEC-4B04-9DB1-B34CDC2E59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8870" y="3684106"/>
            <a:ext cx="10986052" cy="768626"/>
          </a:xfrm>
          <a:ln>
            <a:solidFill>
              <a:schemeClr val="bg1"/>
            </a:solidFill>
          </a:ln>
        </p:spPr>
        <p:txBody>
          <a:bodyPr>
            <a:normAutofit/>
          </a:bodyPr>
          <a:lstStyle/>
          <a:p>
            <a:r>
              <a:rPr lang="en-US" sz="2800" b="1"/>
              <a:t>CHƯƠNG 1. TỔNG QUAN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8939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DC4CDE1-34A2-4DED-93CA-CB9A68FA93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3487" y="1908872"/>
            <a:ext cx="11719775" cy="1191768"/>
          </a:xfrm>
        </p:spPr>
        <p:txBody>
          <a:bodyPr>
            <a:normAutofit/>
          </a:bodyPr>
          <a:lstStyle/>
          <a:p>
            <a:r>
              <a:rPr lang="en-US" b="1" err="1"/>
              <a:t>Đánh</a:t>
            </a:r>
            <a:r>
              <a:rPr lang="en-US" b="1"/>
              <a:t> </a:t>
            </a:r>
            <a:r>
              <a:rPr lang="en-US" b="1" err="1"/>
              <a:t>giá</a:t>
            </a:r>
            <a:r>
              <a:rPr lang="en-US" b="1"/>
              <a:t> </a:t>
            </a:r>
            <a:r>
              <a:rPr lang="en-US" b="1" err="1"/>
              <a:t>Hiệu</a:t>
            </a:r>
            <a:r>
              <a:rPr lang="en-US" b="1"/>
              <a:t> </a:t>
            </a:r>
            <a:r>
              <a:rPr lang="en-US" b="1" err="1"/>
              <a:t>năng</a:t>
            </a:r>
            <a:r>
              <a:rPr lang="en-US" b="1"/>
              <a:t> </a:t>
            </a:r>
            <a:r>
              <a:rPr lang="en-US" b="1" err="1"/>
              <a:t>Mạng</a:t>
            </a:r>
            <a:endParaRPr lang="en-US" b="1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55890839-6CEC-4B04-9DB1-B34CDC2E59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8870" y="3419061"/>
            <a:ext cx="10986052" cy="1126434"/>
          </a:xfrm>
          <a:ln>
            <a:solidFill>
              <a:schemeClr val="bg1"/>
            </a:solidFill>
          </a:ln>
        </p:spPr>
        <p:txBody>
          <a:bodyPr>
            <a:normAutofit/>
          </a:bodyPr>
          <a:lstStyle/>
          <a:p>
            <a:r>
              <a:rPr lang="en-US" sz="2800" b="1"/>
              <a:t>CHƯƠNG II. SỰ KIỆN VÀ TIẾN TRÌNH NGẪU NHIÊN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8102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65043" y="292575"/>
            <a:ext cx="11728174" cy="43788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sz="2800">
                <a:latin typeface="+mn-lt"/>
                <a:ea typeface="Helvetica" charset="0"/>
                <a:cs typeface="Helvetica" charset="0"/>
              </a:rPr>
              <a:t>CHƯƠNG 2: SỰ KIỆN NGẪU NHIÊN VÀ TIẾN TRÌNH NGẪU NHIÊN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265042" y="887895"/>
            <a:ext cx="11728175" cy="496282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ppleSDGothicNeo-Regular" charset="-127"/>
              <a:buChar char="□"/>
            </a:pPr>
            <a:r>
              <a:rPr lang="en-US" i="1">
                <a:solidFill>
                  <a:srgbClr val="FF0000"/>
                </a:solidFill>
                <a:latin typeface="+mn-lt"/>
              </a:rPr>
              <a:t>SỰ KIỆN NGẪU NHIÊN: </a:t>
            </a:r>
          </a:p>
          <a:p>
            <a:pPr marL="800100" lvl="1" indent="-342900" algn="l">
              <a:buFont typeface="Courier New" charset="0"/>
              <a:buChar char="o"/>
            </a:pPr>
            <a:r>
              <a:rPr lang="en-US" altLang="x-none" err="1">
                <a:latin typeface="+mn-lt"/>
                <a:ea typeface="Helvetica" charset="0"/>
                <a:cs typeface="Helvetica" charset="0"/>
              </a:rPr>
              <a:t>Sự</a:t>
            </a:r>
            <a:r>
              <a:rPr lang="en-US" altLang="x-none">
                <a:latin typeface="+mn-lt"/>
                <a:ea typeface="Helvetica" charset="0"/>
                <a:cs typeface="Helvetica" charset="0"/>
              </a:rPr>
              <a:t> </a:t>
            </a:r>
            <a:r>
              <a:rPr lang="en-US" altLang="x-none" err="1">
                <a:latin typeface="+mn-lt"/>
                <a:ea typeface="Helvetica" charset="0"/>
                <a:cs typeface="Helvetica" charset="0"/>
              </a:rPr>
              <a:t>việc</a:t>
            </a:r>
            <a:r>
              <a:rPr lang="en-US" altLang="x-none">
                <a:latin typeface="+mn-lt"/>
                <a:ea typeface="Helvetica" charset="0"/>
                <a:cs typeface="Helvetica" charset="0"/>
              </a:rPr>
              <a:t>, </a:t>
            </a:r>
            <a:r>
              <a:rPr lang="en-US" altLang="x-none" err="1">
                <a:latin typeface="+mn-lt"/>
                <a:ea typeface="Helvetica" charset="0"/>
                <a:cs typeface="Helvetica" charset="0"/>
              </a:rPr>
              <a:t>hiện</a:t>
            </a:r>
            <a:r>
              <a:rPr lang="en-US" altLang="x-none">
                <a:latin typeface="+mn-lt"/>
                <a:ea typeface="Helvetica" charset="0"/>
                <a:cs typeface="Helvetica" charset="0"/>
              </a:rPr>
              <a:t> </a:t>
            </a:r>
            <a:r>
              <a:rPr lang="en-US" altLang="x-none" err="1">
                <a:latin typeface="+mn-lt"/>
                <a:ea typeface="Helvetica" charset="0"/>
                <a:cs typeface="Helvetica" charset="0"/>
              </a:rPr>
              <a:t>tượng</a:t>
            </a:r>
            <a:r>
              <a:rPr lang="en-US" altLang="x-none">
                <a:latin typeface="+mn-lt"/>
                <a:ea typeface="Helvetica" charset="0"/>
                <a:cs typeface="Helvetica" charset="0"/>
              </a:rPr>
              <a:t> </a:t>
            </a:r>
            <a:r>
              <a:rPr lang="en-US" altLang="x-none" err="1">
                <a:latin typeface="+mn-lt"/>
                <a:ea typeface="Helvetica" charset="0"/>
                <a:cs typeface="Helvetica" charset="0"/>
              </a:rPr>
              <a:t>nào</a:t>
            </a:r>
            <a:r>
              <a:rPr lang="en-US" altLang="x-none">
                <a:latin typeface="+mn-lt"/>
                <a:ea typeface="Helvetica" charset="0"/>
                <a:cs typeface="Helvetica" charset="0"/>
              </a:rPr>
              <a:t> </a:t>
            </a:r>
            <a:r>
              <a:rPr lang="en-US" altLang="x-none" err="1">
                <a:latin typeface="+mn-lt"/>
                <a:ea typeface="Helvetica" charset="0"/>
                <a:cs typeface="Helvetica" charset="0"/>
              </a:rPr>
              <a:t>đó</a:t>
            </a:r>
            <a:r>
              <a:rPr lang="en-US" altLang="x-none">
                <a:latin typeface="+mn-lt"/>
                <a:ea typeface="Helvetica" charset="0"/>
                <a:cs typeface="Helvetica" charset="0"/>
              </a:rPr>
              <a:t> </a:t>
            </a:r>
            <a:r>
              <a:rPr lang="en-US" altLang="x-none" err="1">
                <a:latin typeface="+mn-lt"/>
                <a:ea typeface="Helvetica" charset="0"/>
                <a:cs typeface="Helvetica" charset="0"/>
              </a:rPr>
              <a:t>có</a:t>
            </a:r>
            <a:r>
              <a:rPr lang="en-US" altLang="x-none">
                <a:latin typeface="+mn-lt"/>
                <a:ea typeface="Helvetica" charset="0"/>
                <a:cs typeface="Helvetica" charset="0"/>
              </a:rPr>
              <a:t> </a:t>
            </a:r>
            <a:r>
              <a:rPr lang="en-US" altLang="x-none" err="1">
                <a:latin typeface="+mn-lt"/>
                <a:ea typeface="Helvetica" charset="0"/>
                <a:cs typeface="Helvetica" charset="0"/>
              </a:rPr>
              <a:t>kết</a:t>
            </a:r>
            <a:r>
              <a:rPr lang="en-US" altLang="x-none">
                <a:latin typeface="+mn-lt"/>
                <a:ea typeface="Helvetica" charset="0"/>
                <a:cs typeface="Helvetica" charset="0"/>
              </a:rPr>
              <a:t> </a:t>
            </a:r>
            <a:r>
              <a:rPr lang="en-US" altLang="x-none" err="1">
                <a:latin typeface="+mn-lt"/>
                <a:ea typeface="Helvetica" charset="0"/>
                <a:cs typeface="Helvetica" charset="0"/>
              </a:rPr>
              <a:t>quả</a:t>
            </a:r>
            <a:r>
              <a:rPr lang="en-US" altLang="x-none">
                <a:latin typeface="+mn-lt"/>
                <a:ea typeface="Helvetica" charset="0"/>
                <a:cs typeface="Helvetica" charset="0"/>
              </a:rPr>
              <a:t> </a:t>
            </a:r>
            <a:r>
              <a:rPr lang="en-US" altLang="x-none" err="1">
                <a:latin typeface="+mn-lt"/>
                <a:ea typeface="Helvetica" charset="0"/>
                <a:cs typeface="Helvetica" charset="0"/>
              </a:rPr>
              <a:t>ngẫu</a:t>
            </a:r>
            <a:r>
              <a:rPr lang="en-US" altLang="x-none">
                <a:latin typeface="+mn-lt"/>
                <a:ea typeface="Helvetica" charset="0"/>
                <a:cs typeface="Helvetica" charset="0"/>
              </a:rPr>
              <a:t> </a:t>
            </a:r>
            <a:r>
              <a:rPr lang="en-US" altLang="x-none" err="1">
                <a:latin typeface="+mn-lt"/>
                <a:ea typeface="Helvetica" charset="0"/>
                <a:cs typeface="Helvetica" charset="0"/>
              </a:rPr>
              <a:t>nhiên</a:t>
            </a:r>
            <a:r>
              <a:rPr lang="en-US" altLang="x-none">
                <a:latin typeface="+mn-lt"/>
                <a:ea typeface="Helvetica" charset="0"/>
                <a:cs typeface="Helvetica" charset="0"/>
              </a:rPr>
              <a:t> </a:t>
            </a:r>
            <a:r>
              <a:rPr lang="en-US" altLang="x-none" err="1">
                <a:latin typeface="+mn-lt"/>
                <a:ea typeface="Helvetica" charset="0"/>
                <a:cs typeface="Helvetica" charset="0"/>
              </a:rPr>
              <a:t>của</a:t>
            </a:r>
            <a:r>
              <a:rPr lang="en-US" altLang="x-none">
                <a:latin typeface="+mn-lt"/>
                <a:ea typeface="Helvetica" charset="0"/>
                <a:cs typeface="Helvetica" charset="0"/>
              </a:rPr>
              <a:t> </a:t>
            </a:r>
            <a:r>
              <a:rPr lang="en-US" altLang="x-none" err="1">
                <a:latin typeface="+mn-lt"/>
                <a:ea typeface="Helvetica" charset="0"/>
                <a:cs typeface="Helvetica" charset="0"/>
              </a:rPr>
              <a:t>cuộc</a:t>
            </a:r>
            <a:r>
              <a:rPr lang="en-US" altLang="x-none">
                <a:latin typeface="+mn-lt"/>
                <a:ea typeface="Helvetica" charset="0"/>
                <a:cs typeface="Helvetica" charset="0"/>
              </a:rPr>
              <a:t> </a:t>
            </a:r>
            <a:r>
              <a:rPr lang="en-US" altLang="x-none" err="1">
                <a:latin typeface="+mn-lt"/>
                <a:ea typeface="Helvetica" charset="0"/>
                <a:cs typeface="Helvetica" charset="0"/>
              </a:rPr>
              <a:t>sống</a:t>
            </a:r>
            <a:r>
              <a:rPr lang="en-US" altLang="x-none">
                <a:latin typeface="+mn-lt"/>
                <a:ea typeface="Helvetica" charset="0"/>
                <a:cs typeface="Helvetica" charset="0"/>
              </a:rPr>
              <a:t> </a:t>
            </a:r>
            <a:r>
              <a:rPr lang="en-US" altLang="x-none" err="1">
                <a:latin typeface="+mn-lt"/>
                <a:ea typeface="Helvetica" charset="0"/>
                <a:cs typeface="Helvetica" charset="0"/>
              </a:rPr>
              <a:t>tự</a:t>
            </a:r>
            <a:r>
              <a:rPr lang="en-US" altLang="x-none">
                <a:latin typeface="+mn-lt"/>
                <a:ea typeface="Helvetica" charset="0"/>
                <a:cs typeface="Helvetica" charset="0"/>
              </a:rPr>
              <a:t> </a:t>
            </a:r>
            <a:r>
              <a:rPr lang="en-US" altLang="x-none" err="1">
                <a:latin typeface="+mn-lt"/>
                <a:ea typeface="Helvetica" charset="0"/>
                <a:cs typeface="Helvetica" charset="0"/>
              </a:rPr>
              <a:t>nhiên</a:t>
            </a:r>
            <a:r>
              <a:rPr lang="en-US" altLang="x-none">
                <a:latin typeface="+mn-lt"/>
                <a:ea typeface="Helvetica" charset="0"/>
                <a:cs typeface="Helvetica" charset="0"/>
              </a:rPr>
              <a:t> </a:t>
            </a:r>
            <a:r>
              <a:rPr lang="en-US" altLang="x-none" err="1">
                <a:latin typeface="+mn-lt"/>
                <a:ea typeface="Helvetica" charset="0"/>
                <a:cs typeface="Helvetica" charset="0"/>
              </a:rPr>
              <a:t>và</a:t>
            </a:r>
            <a:r>
              <a:rPr lang="en-US" altLang="x-none">
                <a:latin typeface="+mn-lt"/>
                <a:ea typeface="Helvetica" charset="0"/>
                <a:cs typeface="Helvetica" charset="0"/>
              </a:rPr>
              <a:t> </a:t>
            </a:r>
            <a:r>
              <a:rPr lang="en-US" altLang="x-none" err="1">
                <a:latin typeface="+mn-lt"/>
                <a:ea typeface="Helvetica" charset="0"/>
                <a:cs typeface="Helvetica" charset="0"/>
              </a:rPr>
              <a:t>xã</a:t>
            </a:r>
            <a:r>
              <a:rPr lang="en-US" altLang="x-none">
                <a:latin typeface="+mn-lt"/>
                <a:ea typeface="Helvetica" charset="0"/>
                <a:cs typeface="Helvetica" charset="0"/>
              </a:rPr>
              <a:t> </a:t>
            </a:r>
            <a:r>
              <a:rPr lang="en-US" altLang="x-none" err="1">
                <a:latin typeface="+mn-lt"/>
                <a:ea typeface="Helvetica" charset="0"/>
                <a:cs typeface="Helvetica" charset="0"/>
              </a:rPr>
              <a:t>hội</a:t>
            </a:r>
            <a:endParaRPr lang="en-US" altLang="x-none">
              <a:latin typeface="+mn-lt"/>
              <a:ea typeface="Helvetica" charset="0"/>
              <a:cs typeface="Helvetica" charset="0"/>
            </a:endParaRPr>
          </a:p>
          <a:p>
            <a:pPr marL="342900" indent="-342900" algn="l">
              <a:buFont typeface="AppleSDGothicNeo-Regular" charset="-127"/>
              <a:buChar char="□"/>
            </a:pPr>
            <a:r>
              <a:rPr lang="en-US" altLang="x-none" i="1" err="1">
                <a:solidFill>
                  <a:srgbClr val="FF0000"/>
                </a:solidFill>
                <a:latin typeface="+mn-lt"/>
                <a:ea typeface="Helvetica" charset="0"/>
                <a:cs typeface="Helvetica" charset="0"/>
              </a:rPr>
              <a:t>Phép</a:t>
            </a:r>
            <a:r>
              <a:rPr lang="en-US" altLang="x-none" i="1">
                <a:solidFill>
                  <a:srgbClr val="FF0000"/>
                </a:solidFill>
                <a:latin typeface="+mn-lt"/>
                <a:ea typeface="Helvetica" charset="0"/>
                <a:cs typeface="Helvetica" charset="0"/>
              </a:rPr>
              <a:t> </a:t>
            </a:r>
            <a:r>
              <a:rPr lang="en-US" altLang="x-none" i="1" err="1">
                <a:solidFill>
                  <a:srgbClr val="FF0000"/>
                </a:solidFill>
                <a:latin typeface="+mn-lt"/>
                <a:ea typeface="Helvetica" charset="0"/>
                <a:cs typeface="Helvetica" charset="0"/>
              </a:rPr>
              <a:t>thử</a:t>
            </a:r>
            <a:r>
              <a:rPr lang="en-US" altLang="x-none" i="1">
                <a:solidFill>
                  <a:srgbClr val="FF0000"/>
                </a:solidFill>
                <a:latin typeface="+mn-lt"/>
                <a:ea typeface="Helvetica" charset="0"/>
                <a:cs typeface="Helvetica" charset="0"/>
              </a:rPr>
              <a:t> </a:t>
            </a:r>
            <a:r>
              <a:rPr lang="en-US" altLang="x-none" i="1" err="1">
                <a:solidFill>
                  <a:srgbClr val="FF0000"/>
                </a:solidFill>
                <a:latin typeface="+mn-lt"/>
                <a:ea typeface="Helvetica" charset="0"/>
                <a:cs typeface="Helvetica" charset="0"/>
              </a:rPr>
              <a:t>ngẫu</a:t>
            </a:r>
            <a:r>
              <a:rPr lang="en-US" altLang="x-none" i="1">
                <a:solidFill>
                  <a:srgbClr val="FF0000"/>
                </a:solidFill>
                <a:latin typeface="+mn-lt"/>
                <a:ea typeface="Helvetica" charset="0"/>
                <a:cs typeface="Helvetica" charset="0"/>
              </a:rPr>
              <a:t> </a:t>
            </a:r>
            <a:r>
              <a:rPr lang="en-US" altLang="x-none" i="1" err="1">
                <a:solidFill>
                  <a:srgbClr val="FF0000"/>
                </a:solidFill>
                <a:latin typeface="+mn-lt"/>
                <a:ea typeface="Helvetica" charset="0"/>
                <a:cs typeface="Helvetica" charset="0"/>
              </a:rPr>
              <a:t>nhiên</a:t>
            </a:r>
            <a:r>
              <a:rPr lang="en-US" altLang="x-none" i="1">
                <a:solidFill>
                  <a:srgbClr val="FF0000"/>
                </a:solidFill>
                <a:latin typeface="+mn-lt"/>
                <a:ea typeface="Helvetica" charset="0"/>
                <a:cs typeface="Helvetica" charset="0"/>
              </a:rPr>
              <a:t>:</a:t>
            </a:r>
          </a:p>
          <a:p>
            <a:pPr marL="800100" lvl="1" indent="-342900" algn="l">
              <a:buFont typeface="Courier New" charset="0"/>
              <a:buChar char="o"/>
            </a:pPr>
            <a:r>
              <a:rPr lang="en-US" altLang="x-none" err="1">
                <a:latin typeface="+mn-lt"/>
                <a:ea typeface="Helvetica" charset="0"/>
                <a:cs typeface="Helvetica" charset="0"/>
              </a:rPr>
              <a:t>Sự</a:t>
            </a:r>
            <a:r>
              <a:rPr lang="en-US" altLang="x-none">
                <a:latin typeface="+mn-lt"/>
                <a:ea typeface="Helvetica" charset="0"/>
                <a:cs typeface="Helvetica" charset="0"/>
              </a:rPr>
              <a:t> </a:t>
            </a:r>
            <a:r>
              <a:rPr lang="en-US" altLang="x-none" err="1">
                <a:latin typeface="+mn-lt"/>
                <a:ea typeface="Helvetica" charset="0"/>
                <a:cs typeface="Helvetica" charset="0"/>
              </a:rPr>
              <a:t>kiện</a:t>
            </a:r>
            <a:r>
              <a:rPr lang="en-US" altLang="x-none">
                <a:latin typeface="+mn-lt"/>
                <a:ea typeface="Helvetica" charset="0"/>
                <a:cs typeface="Helvetica" charset="0"/>
              </a:rPr>
              <a:t> </a:t>
            </a:r>
            <a:r>
              <a:rPr lang="en-US" altLang="x-none" err="1">
                <a:latin typeface="+mn-lt"/>
                <a:ea typeface="Helvetica" charset="0"/>
                <a:cs typeface="Helvetica" charset="0"/>
              </a:rPr>
              <a:t>ngẫu</a:t>
            </a:r>
            <a:r>
              <a:rPr lang="en-US" altLang="x-none">
                <a:latin typeface="+mn-lt"/>
                <a:ea typeface="Helvetica" charset="0"/>
                <a:cs typeface="Helvetica" charset="0"/>
              </a:rPr>
              <a:t> </a:t>
            </a:r>
            <a:r>
              <a:rPr lang="en-US" altLang="x-none" err="1">
                <a:latin typeface="+mn-lt"/>
                <a:ea typeface="Helvetica" charset="0"/>
                <a:cs typeface="Helvetica" charset="0"/>
              </a:rPr>
              <a:t>nhiên</a:t>
            </a:r>
            <a:r>
              <a:rPr lang="en-US" altLang="x-none">
                <a:latin typeface="+mn-lt"/>
                <a:ea typeface="Helvetica" charset="0"/>
                <a:cs typeface="Helvetica" charset="0"/>
              </a:rPr>
              <a:t> </a:t>
            </a:r>
            <a:r>
              <a:rPr lang="en-US" altLang="x-none" err="1">
                <a:latin typeface="+mn-lt"/>
                <a:ea typeface="Helvetica" charset="0"/>
                <a:cs typeface="Helvetica" charset="0"/>
              </a:rPr>
              <a:t>xảy</a:t>
            </a:r>
            <a:r>
              <a:rPr lang="en-US" altLang="x-none">
                <a:latin typeface="+mn-lt"/>
                <a:ea typeface="Helvetica" charset="0"/>
                <a:cs typeface="Helvetica" charset="0"/>
              </a:rPr>
              <a:t> </a:t>
            </a:r>
            <a:r>
              <a:rPr lang="en-US" altLang="x-none" err="1">
                <a:latin typeface="+mn-lt"/>
                <a:ea typeface="Helvetica" charset="0"/>
                <a:cs typeface="Helvetica" charset="0"/>
              </a:rPr>
              <a:t>ra</a:t>
            </a:r>
            <a:r>
              <a:rPr lang="en-US" altLang="x-none">
                <a:latin typeface="+mn-lt"/>
                <a:ea typeface="Helvetica" charset="0"/>
                <a:cs typeface="Helvetica" charset="0"/>
              </a:rPr>
              <a:t> </a:t>
            </a:r>
            <a:r>
              <a:rPr lang="en-US" altLang="x-none" err="1">
                <a:latin typeface="+mn-lt"/>
                <a:ea typeface="Helvetica" charset="0"/>
                <a:cs typeface="Helvetica" charset="0"/>
              </a:rPr>
              <a:t>khi</a:t>
            </a:r>
            <a:r>
              <a:rPr lang="en-US" altLang="x-none">
                <a:latin typeface="+mn-lt"/>
                <a:ea typeface="Helvetica" charset="0"/>
                <a:cs typeface="Helvetica" charset="0"/>
              </a:rPr>
              <a:t> </a:t>
            </a:r>
            <a:r>
              <a:rPr lang="en-US" altLang="x-none" err="1">
                <a:latin typeface="+mn-lt"/>
                <a:ea typeface="Helvetica" charset="0"/>
                <a:cs typeface="Helvetica" charset="0"/>
              </a:rPr>
              <a:t>thực</a:t>
            </a:r>
            <a:r>
              <a:rPr lang="en-US" altLang="x-none">
                <a:latin typeface="+mn-lt"/>
                <a:ea typeface="Helvetica" charset="0"/>
                <a:cs typeface="Helvetica" charset="0"/>
              </a:rPr>
              <a:t> </a:t>
            </a:r>
            <a:r>
              <a:rPr lang="en-US" altLang="x-none" err="1">
                <a:latin typeface="+mn-lt"/>
                <a:ea typeface="Helvetica" charset="0"/>
                <a:cs typeface="Helvetica" charset="0"/>
              </a:rPr>
              <a:t>hiện</a:t>
            </a:r>
            <a:r>
              <a:rPr lang="en-US" altLang="x-none">
                <a:latin typeface="+mn-lt"/>
                <a:ea typeface="Helvetica" charset="0"/>
                <a:cs typeface="Helvetica" charset="0"/>
              </a:rPr>
              <a:t> </a:t>
            </a:r>
            <a:r>
              <a:rPr lang="en-US" altLang="x-none" err="1">
                <a:latin typeface="+mn-lt"/>
                <a:ea typeface="Helvetica" charset="0"/>
                <a:cs typeface="Helvetica" charset="0"/>
              </a:rPr>
              <a:t>một</a:t>
            </a:r>
            <a:r>
              <a:rPr lang="en-US" altLang="x-none">
                <a:latin typeface="+mn-lt"/>
                <a:ea typeface="Helvetica" charset="0"/>
                <a:cs typeface="Helvetica" charset="0"/>
              </a:rPr>
              <a:t> </a:t>
            </a:r>
            <a:r>
              <a:rPr lang="en-US" altLang="x-none" err="1">
                <a:latin typeface="+mn-lt"/>
                <a:ea typeface="Helvetica" charset="0"/>
                <a:cs typeface="Helvetica" charset="0"/>
              </a:rPr>
              <a:t>tập</a:t>
            </a:r>
            <a:r>
              <a:rPr lang="en-US" altLang="x-none">
                <a:latin typeface="+mn-lt"/>
                <a:ea typeface="Helvetica" charset="0"/>
                <a:cs typeface="Helvetica" charset="0"/>
              </a:rPr>
              <a:t> </a:t>
            </a:r>
            <a:r>
              <a:rPr lang="en-US" altLang="x-none" err="1">
                <a:latin typeface="+mn-lt"/>
                <a:ea typeface="Helvetica" charset="0"/>
                <a:cs typeface="Helvetica" charset="0"/>
              </a:rPr>
              <a:t>các</a:t>
            </a:r>
            <a:r>
              <a:rPr lang="en-US" altLang="x-none">
                <a:latin typeface="+mn-lt"/>
                <a:ea typeface="Helvetica" charset="0"/>
                <a:cs typeface="Helvetica" charset="0"/>
              </a:rPr>
              <a:t> </a:t>
            </a:r>
            <a:r>
              <a:rPr lang="en-US" altLang="x-none" err="1">
                <a:latin typeface="+mn-lt"/>
                <a:ea typeface="Helvetica" charset="0"/>
                <a:cs typeface="Helvetica" charset="0"/>
              </a:rPr>
              <a:t>điều</a:t>
            </a:r>
            <a:r>
              <a:rPr lang="en-US" altLang="x-none">
                <a:latin typeface="+mn-lt"/>
                <a:ea typeface="Helvetica" charset="0"/>
                <a:cs typeface="Helvetica" charset="0"/>
              </a:rPr>
              <a:t> </a:t>
            </a:r>
            <a:r>
              <a:rPr lang="en-US" altLang="x-none" err="1">
                <a:latin typeface="+mn-lt"/>
                <a:ea typeface="Helvetica" charset="0"/>
                <a:cs typeface="Helvetica" charset="0"/>
              </a:rPr>
              <a:t>kiện</a:t>
            </a:r>
            <a:r>
              <a:rPr lang="en-US" altLang="x-none">
                <a:latin typeface="+mn-lt"/>
                <a:ea typeface="Helvetica" charset="0"/>
                <a:cs typeface="Helvetica" charset="0"/>
              </a:rPr>
              <a:t> </a:t>
            </a:r>
            <a:r>
              <a:rPr lang="en-US" altLang="x-none" err="1">
                <a:latin typeface="+mn-lt"/>
                <a:ea typeface="Helvetica" charset="0"/>
                <a:cs typeface="Helvetica" charset="0"/>
              </a:rPr>
              <a:t>xác</a:t>
            </a:r>
            <a:r>
              <a:rPr lang="en-US" altLang="x-none">
                <a:latin typeface="+mn-lt"/>
                <a:ea typeface="Helvetica" charset="0"/>
                <a:cs typeface="Helvetica" charset="0"/>
              </a:rPr>
              <a:t> </a:t>
            </a:r>
            <a:r>
              <a:rPr lang="en-US" altLang="x-none" err="1">
                <a:latin typeface="+mn-lt"/>
                <a:ea typeface="Helvetica" charset="0"/>
                <a:cs typeface="Helvetica" charset="0"/>
              </a:rPr>
              <a:t>định</a:t>
            </a:r>
            <a:r>
              <a:rPr lang="en-US" altLang="x-none">
                <a:latin typeface="+mn-lt"/>
                <a:ea typeface="Helvetica" charset="0"/>
                <a:cs typeface="Helvetica" charset="0"/>
              </a:rPr>
              <a:t> (</a:t>
            </a:r>
            <a:r>
              <a:rPr lang="en-US" altLang="x-none" err="1">
                <a:latin typeface="+mn-lt"/>
                <a:ea typeface="Helvetica" charset="0"/>
                <a:cs typeface="Helvetica" charset="0"/>
              </a:rPr>
              <a:t>bộ</a:t>
            </a:r>
            <a:r>
              <a:rPr lang="en-US" altLang="x-none">
                <a:latin typeface="+mn-lt"/>
                <a:ea typeface="Helvetica" charset="0"/>
                <a:cs typeface="Helvetica" charset="0"/>
              </a:rPr>
              <a:t> </a:t>
            </a:r>
            <a:r>
              <a:rPr lang="en-US" altLang="x-none" err="1">
                <a:latin typeface="+mn-lt"/>
                <a:ea typeface="Helvetica" charset="0"/>
                <a:cs typeface="Helvetica" charset="0"/>
              </a:rPr>
              <a:t>điều</a:t>
            </a:r>
            <a:r>
              <a:rPr lang="en-US" altLang="x-none">
                <a:latin typeface="+mn-lt"/>
                <a:ea typeface="Helvetica" charset="0"/>
                <a:cs typeface="Helvetica" charset="0"/>
              </a:rPr>
              <a:t> </a:t>
            </a:r>
            <a:r>
              <a:rPr lang="en-US" altLang="x-none" err="1">
                <a:latin typeface="+mn-lt"/>
                <a:ea typeface="Helvetica" charset="0"/>
                <a:cs typeface="Helvetica" charset="0"/>
              </a:rPr>
              <a:t>kiện</a:t>
            </a:r>
            <a:r>
              <a:rPr lang="en-US" altLang="x-none">
                <a:latin typeface="+mn-lt"/>
                <a:ea typeface="Helvetica" charset="0"/>
                <a:cs typeface="Helvetica" charset="0"/>
              </a:rPr>
              <a:t>), </a:t>
            </a:r>
            <a:r>
              <a:rPr lang="en-US" altLang="x-none" err="1">
                <a:latin typeface="+mn-lt"/>
                <a:ea typeface="Helvetica" charset="0"/>
                <a:cs typeface="Helvetica" charset="0"/>
              </a:rPr>
              <a:t>gọi</a:t>
            </a:r>
            <a:r>
              <a:rPr lang="en-US" altLang="x-none">
                <a:latin typeface="+mn-lt"/>
                <a:ea typeface="Helvetica" charset="0"/>
                <a:cs typeface="Helvetica" charset="0"/>
              </a:rPr>
              <a:t> </a:t>
            </a:r>
            <a:r>
              <a:rPr lang="en-US" altLang="x-none" err="1">
                <a:latin typeface="+mn-lt"/>
                <a:ea typeface="Helvetica" charset="0"/>
                <a:cs typeface="Helvetica" charset="0"/>
              </a:rPr>
              <a:t>là</a:t>
            </a:r>
            <a:r>
              <a:rPr lang="en-US" altLang="x-none">
                <a:latin typeface="+mn-lt"/>
                <a:ea typeface="Helvetica" charset="0"/>
                <a:cs typeface="Helvetica" charset="0"/>
              </a:rPr>
              <a:t> </a:t>
            </a:r>
            <a:r>
              <a:rPr lang="en-US" altLang="x-none" err="1">
                <a:latin typeface="+mn-lt"/>
                <a:ea typeface="Helvetica" charset="0"/>
                <a:cs typeface="Helvetica" charset="0"/>
              </a:rPr>
              <a:t>phép</a:t>
            </a:r>
            <a:r>
              <a:rPr lang="en-US" altLang="x-none">
                <a:latin typeface="+mn-lt"/>
                <a:ea typeface="Helvetica" charset="0"/>
                <a:cs typeface="Helvetica" charset="0"/>
              </a:rPr>
              <a:t> </a:t>
            </a:r>
            <a:r>
              <a:rPr lang="en-US" altLang="x-none" err="1">
                <a:latin typeface="+mn-lt"/>
                <a:ea typeface="Helvetica" charset="0"/>
                <a:cs typeface="Helvetica" charset="0"/>
              </a:rPr>
              <a:t>thử</a:t>
            </a:r>
            <a:endParaRPr lang="en-US" altLang="x-none">
              <a:latin typeface="+mn-lt"/>
              <a:ea typeface="Helvetica" charset="0"/>
              <a:cs typeface="Helvetica" charset="0"/>
            </a:endParaRPr>
          </a:p>
          <a:p>
            <a:pPr marL="800100" lvl="1" indent="-342900" algn="l">
              <a:buFont typeface="Courier New" charset="0"/>
              <a:buChar char="o"/>
            </a:pPr>
            <a:r>
              <a:rPr lang="en-US" altLang="x-none" err="1">
                <a:latin typeface="+mn-lt"/>
                <a:ea typeface="Helvetica" charset="0"/>
                <a:cs typeface="Helvetica" charset="0"/>
              </a:rPr>
              <a:t>Có</a:t>
            </a:r>
            <a:r>
              <a:rPr lang="en-US" altLang="x-none">
                <a:latin typeface="+mn-lt"/>
                <a:ea typeface="Helvetica" charset="0"/>
                <a:cs typeface="Helvetica" charset="0"/>
              </a:rPr>
              <a:t> </a:t>
            </a:r>
            <a:r>
              <a:rPr lang="en-US" altLang="x-none" err="1">
                <a:latin typeface="+mn-lt"/>
                <a:ea typeface="Helvetica" charset="0"/>
                <a:cs typeface="Helvetica" charset="0"/>
              </a:rPr>
              <a:t>thể</a:t>
            </a:r>
            <a:r>
              <a:rPr lang="en-US" altLang="x-none">
                <a:latin typeface="+mn-lt"/>
                <a:ea typeface="Helvetica" charset="0"/>
                <a:cs typeface="Helvetica" charset="0"/>
              </a:rPr>
              <a:t> </a:t>
            </a:r>
            <a:r>
              <a:rPr lang="en-US" altLang="x-none" err="1">
                <a:latin typeface="+mn-lt"/>
                <a:ea typeface="Helvetica" charset="0"/>
                <a:cs typeface="Helvetica" charset="0"/>
              </a:rPr>
              <a:t>có</a:t>
            </a:r>
            <a:r>
              <a:rPr lang="en-US" altLang="x-none">
                <a:latin typeface="+mn-lt"/>
                <a:ea typeface="Helvetica" charset="0"/>
                <a:cs typeface="Helvetica" charset="0"/>
              </a:rPr>
              <a:t> </a:t>
            </a:r>
            <a:r>
              <a:rPr lang="en-US" altLang="x-none" err="1">
                <a:latin typeface="+mn-lt"/>
                <a:ea typeface="Helvetica" charset="0"/>
                <a:cs typeface="Helvetica" charset="0"/>
              </a:rPr>
              <a:t>nhiều</a:t>
            </a:r>
            <a:r>
              <a:rPr lang="en-US" altLang="x-none">
                <a:latin typeface="+mn-lt"/>
                <a:ea typeface="Helvetica" charset="0"/>
                <a:cs typeface="Helvetica" charset="0"/>
              </a:rPr>
              <a:t> </a:t>
            </a:r>
            <a:r>
              <a:rPr lang="en-US" altLang="x-none" err="1">
                <a:latin typeface="+mn-lt"/>
                <a:ea typeface="Helvetica" charset="0"/>
                <a:cs typeface="Helvetica" charset="0"/>
              </a:rPr>
              <a:t>kết</a:t>
            </a:r>
            <a:r>
              <a:rPr lang="en-US" altLang="x-none">
                <a:latin typeface="+mn-lt"/>
                <a:ea typeface="Helvetica" charset="0"/>
                <a:cs typeface="Helvetica" charset="0"/>
              </a:rPr>
              <a:t> </a:t>
            </a:r>
            <a:r>
              <a:rPr lang="en-US" altLang="x-none" err="1">
                <a:latin typeface="+mn-lt"/>
                <a:ea typeface="Helvetica" charset="0"/>
                <a:cs typeface="Helvetica" charset="0"/>
              </a:rPr>
              <a:t>quả</a:t>
            </a:r>
            <a:r>
              <a:rPr lang="en-US" altLang="x-none">
                <a:latin typeface="+mn-lt"/>
                <a:ea typeface="Helvetica" charset="0"/>
                <a:cs typeface="Helvetica" charset="0"/>
              </a:rPr>
              <a:t> </a:t>
            </a:r>
            <a:r>
              <a:rPr lang="en-US" altLang="x-none" err="1">
                <a:latin typeface="+mn-lt"/>
                <a:ea typeface="Helvetica" charset="0"/>
                <a:cs typeface="Helvetica" charset="0"/>
              </a:rPr>
              <a:t>khác</a:t>
            </a:r>
            <a:r>
              <a:rPr lang="en-US" altLang="x-none">
                <a:latin typeface="+mn-lt"/>
                <a:ea typeface="Helvetica" charset="0"/>
                <a:cs typeface="Helvetica" charset="0"/>
              </a:rPr>
              <a:t> </a:t>
            </a:r>
            <a:r>
              <a:rPr lang="en-US" altLang="x-none" err="1">
                <a:latin typeface="+mn-lt"/>
                <a:ea typeface="Helvetica" charset="0"/>
                <a:cs typeface="Helvetica" charset="0"/>
              </a:rPr>
              <a:t>nhau</a:t>
            </a:r>
            <a:endParaRPr lang="en-US" altLang="x-none">
              <a:latin typeface="+mn-lt"/>
              <a:ea typeface="Helvetica" charset="0"/>
              <a:cs typeface="Helvetica" charset="0"/>
            </a:endParaRPr>
          </a:p>
          <a:p>
            <a:pPr marL="800100" lvl="1" indent="-342900" algn="l">
              <a:buFont typeface="Courier New" charset="0"/>
              <a:buChar char="o"/>
            </a:pPr>
            <a:r>
              <a:rPr lang="en-US" altLang="x-none" err="1">
                <a:latin typeface="+mn-lt"/>
                <a:ea typeface="Helvetica" charset="0"/>
                <a:cs typeface="Helvetica" charset="0"/>
              </a:rPr>
              <a:t>Định</a:t>
            </a:r>
            <a:r>
              <a:rPr lang="en-US" altLang="x-none">
                <a:latin typeface="+mn-lt"/>
                <a:ea typeface="Helvetica" charset="0"/>
                <a:cs typeface="Helvetica" charset="0"/>
              </a:rPr>
              <a:t> </a:t>
            </a:r>
            <a:r>
              <a:rPr lang="en-US" altLang="x-none" err="1">
                <a:latin typeface="+mn-lt"/>
                <a:ea typeface="Helvetica" charset="0"/>
                <a:cs typeface="Helvetica" charset="0"/>
              </a:rPr>
              <a:t>nghĩa</a:t>
            </a:r>
            <a:r>
              <a:rPr lang="en-US" altLang="x-none">
                <a:latin typeface="+mn-lt"/>
                <a:ea typeface="Helvetica" charset="0"/>
                <a:cs typeface="Helvetica" charset="0"/>
              </a:rPr>
              <a:t>: </a:t>
            </a:r>
            <a:r>
              <a:rPr lang="en-US" altLang="x-none" err="1">
                <a:latin typeface="+mn-lt"/>
                <a:ea typeface="Helvetica" charset="0"/>
                <a:cs typeface="Helvetica" charset="0"/>
              </a:rPr>
              <a:t>một</a:t>
            </a:r>
            <a:r>
              <a:rPr lang="en-US" altLang="x-none">
                <a:latin typeface="+mn-lt"/>
                <a:ea typeface="Helvetica" charset="0"/>
                <a:cs typeface="Helvetica" charset="0"/>
              </a:rPr>
              <a:t> </a:t>
            </a:r>
            <a:r>
              <a:rPr lang="en-US" altLang="x-none" err="1">
                <a:latin typeface="+mn-lt"/>
                <a:ea typeface="Helvetica" charset="0"/>
                <a:cs typeface="Helvetica" charset="0"/>
              </a:rPr>
              <a:t>phép</a:t>
            </a:r>
            <a:r>
              <a:rPr lang="en-US" altLang="x-none">
                <a:latin typeface="+mn-lt"/>
                <a:ea typeface="Helvetica" charset="0"/>
                <a:cs typeface="Helvetica" charset="0"/>
              </a:rPr>
              <a:t> </a:t>
            </a:r>
            <a:r>
              <a:rPr lang="en-US" altLang="x-none" err="1">
                <a:latin typeface="+mn-lt"/>
                <a:ea typeface="Helvetica" charset="0"/>
                <a:cs typeface="Helvetica" charset="0"/>
              </a:rPr>
              <a:t>thử</a:t>
            </a:r>
            <a:r>
              <a:rPr lang="en-US" altLang="x-none">
                <a:latin typeface="+mn-lt"/>
                <a:ea typeface="Helvetica" charset="0"/>
                <a:cs typeface="Helvetica" charset="0"/>
              </a:rPr>
              <a:t> </a:t>
            </a:r>
            <a:r>
              <a:rPr lang="en-US" altLang="x-none" err="1">
                <a:latin typeface="+mn-lt"/>
                <a:ea typeface="Helvetica" charset="0"/>
                <a:cs typeface="Helvetica" charset="0"/>
              </a:rPr>
              <a:t>ngẫu</a:t>
            </a:r>
            <a:r>
              <a:rPr lang="en-US" altLang="x-none">
                <a:latin typeface="+mn-lt"/>
                <a:ea typeface="Helvetica" charset="0"/>
                <a:cs typeface="Helvetica" charset="0"/>
              </a:rPr>
              <a:t> </a:t>
            </a:r>
            <a:r>
              <a:rPr lang="en-US" altLang="x-none" err="1">
                <a:latin typeface="+mn-lt"/>
                <a:ea typeface="Helvetica" charset="0"/>
                <a:cs typeface="Helvetica" charset="0"/>
              </a:rPr>
              <a:t>nhiên</a:t>
            </a:r>
            <a:r>
              <a:rPr lang="en-US" altLang="x-none">
                <a:latin typeface="+mn-lt"/>
                <a:ea typeface="Helvetica" charset="0"/>
                <a:cs typeface="Helvetica" charset="0"/>
              </a:rPr>
              <a:t> </a:t>
            </a:r>
            <a:r>
              <a:rPr lang="en-US" altLang="x-none" err="1">
                <a:latin typeface="+mn-lt"/>
                <a:ea typeface="Helvetica" charset="0"/>
                <a:cs typeface="Helvetica" charset="0"/>
              </a:rPr>
              <a:t>là</a:t>
            </a:r>
            <a:r>
              <a:rPr lang="en-US" altLang="x-none">
                <a:latin typeface="+mn-lt"/>
                <a:ea typeface="Helvetica" charset="0"/>
                <a:cs typeface="Helvetica" charset="0"/>
              </a:rPr>
              <a:t> </a:t>
            </a:r>
            <a:r>
              <a:rPr lang="en-US" altLang="x-none" err="1">
                <a:latin typeface="+mn-lt"/>
                <a:ea typeface="Helvetica" charset="0"/>
                <a:cs typeface="Helvetica" charset="0"/>
              </a:rPr>
              <a:t>sự</a:t>
            </a:r>
            <a:r>
              <a:rPr lang="en-US" altLang="x-none">
                <a:latin typeface="+mn-lt"/>
                <a:ea typeface="Helvetica" charset="0"/>
                <a:cs typeface="Helvetica" charset="0"/>
              </a:rPr>
              <a:t> </a:t>
            </a:r>
            <a:r>
              <a:rPr lang="en-US" altLang="x-none" err="1">
                <a:latin typeface="+mn-lt"/>
                <a:ea typeface="Helvetica" charset="0"/>
                <a:cs typeface="Helvetica" charset="0"/>
              </a:rPr>
              <a:t>thực</a:t>
            </a:r>
            <a:r>
              <a:rPr lang="en-US" altLang="x-none">
                <a:latin typeface="+mn-lt"/>
                <a:ea typeface="Helvetica" charset="0"/>
                <a:cs typeface="Helvetica" charset="0"/>
              </a:rPr>
              <a:t> </a:t>
            </a:r>
            <a:r>
              <a:rPr lang="en-US" altLang="x-none" err="1">
                <a:latin typeface="+mn-lt"/>
                <a:ea typeface="Helvetica" charset="0"/>
                <a:cs typeface="Helvetica" charset="0"/>
              </a:rPr>
              <a:t>hiện</a:t>
            </a:r>
            <a:r>
              <a:rPr lang="en-US" altLang="x-none">
                <a:latin typeface="+mn-lt"/>
                <a:ea typeface="Helvetica" charset="0"/>
                <a:cs typeface="Helvetica" charset="0"/>
              </a:rPr>
              <a:t> </a:t>
            </a:r>
            <a:r>
              <a:rPr lang="en-US" altLang="x-none" err="1">
                <a:latin typeface="+mn-lt"/>
                <a:ea typeface="Helvetica" charset="0"/>
                <a:cs typeface="Helvetica" charset="0"/>
              </a:rPr>
              <a:t>một</a:t>
            </a:r>
            <a:r>
              <a:rPr lang="en-US" altLang="x-none">
                <a:latin typeface="+mn-lt"/>
                <a:ea typeface="Helvetica" charset="0"/>
                <a:cs typeface="Helvetica" charset="0"/>
              </a:rPr>
              <a:t> </a:t>
            </a:r>
            <a:r>
              <a:rPr lang="en-US" altLang="x-none" err="1">
                <a:latin typeface="+mn-lt"/>
                <a:ea typeface="Helvetica" charset="0"/>
                <a:cs typeface="Helvetica" charset="0"/>
              </a:rPr>
              <a:t>nhóm</a:t>
            </a:r>
            <a:r>
              <a:rPr lang="en-US" altLang="x-none">
                <a:latin typeface="+mn-lt"/>
                <a:ea typeface="Helvetica" charset="0"/>
                <a:cs typeface="Helvetica" charset="0"/>
              </a:rPr>
              <a:t> </a:t>
            </a:r>
            <a:r>
              <a:rPr lang="en-US" altLang="x-none" err="1">
                <a:latin typeface="+mn-lt"/>
                <a:ea typeface="Helvetica" charset="0"/>
                <a:cs typeface="Helvetica" charset="0"/>
              </a:rPr>
              <a:t>các</a:t>
            </a:r>
            <a:r>
              <a:rPr lang="en-US" altLang="x-none">
                <a:latin typeface="+mn-lt"/>
                <a:ea typeface="Helvetica" charset="0"/>
                <a:cs typeface="Helvetica" charset="0"/>
              </a:rPr>
              <a:t> </a:t>
            </a:r>
            <a:r>
              <a:rPr lang="en-US" altLang="x-none" err="1">
                <a:latin typeface="+mn-lt"/>
                <a:ea typeface="Helvetica" charset="0"/>
                <a:cs typeface="Helvetica" charset="0"/>
              </a:rPr>
              <a:t>điều</a:t>
            </a:r>
            <a:r>
              <a:rPr lang="en-US" altLang="x-none">
                <a:latin typeface="+mn-lt"/>
                <a:ea typeface="Helvetica" charset="0"/>
                <a:cs typeface="Helvetica" charset="0"/>
              </a:rPr>
              <a:t> </a:t>
            </a:r>
            <a:r>
              <a:rPr lang="en-US" altLang="x-none" err="1">
                <a:latin typeface="+mn-lt"/>
                <a:ea typeface="Helvetica" charset="0"/>
                <a:cs typeface="Helvetica" charset="0"/>
              </a:rPr>
              <a:t>kiện</a:t>
            </a:r>
            <a:r>
              <a:rPr lang="en-US" altLang="x-none">
                <a:latin typeface="+mn-lt"/>
                <a:ea typeface="Helvetica" charset="0"/>
                <a:cs typeface="Helvetica" charset="0"/>
              </a:rPr>
              <a:t> </a:t>
            </a:r>
            <a:r>
              <a:rPr lang="en-US" altLang="x-none" err="1">
                <a:latin typeface="+mn-lt"/>
                <a:ea typeface="Helvetica" charset="0"/>
                <a:cs typeface="Helvetica" charset="0"/>
              </a:rPr>
              <a:t>xác</a:t>
            </a:r>
            <a:r>
              <a:rPr lang="en-US" altLang="x-none">
                <a:latin typeface="+mn-lt"/>
                <a:ea typeface="Helvetica" charset="0"/>
                <a:cs typeface="Helvetica" charset="0"/>
              </a:rPr>
              <a:t> </a:t>
            </a:r>
            <a:r>
              <a:rPr lang="en-US" altLang="x-none" err="1">
                <a:latin typeface="+mn-lt"/>
                <a:ea typeface="Helvetica" charset="0"/>
                <a:cs typeface="Helvetica" charset="0"/>
              </a:rPr>
              <a:t>định</a:t>
            </a:r>
            <a:r>
              <a:rPr lang="en-US" altLang="x-none">
                <a:latin typeface="+mn-lt"/>
                <a:ea typeface="Helvetica" charset="0"/>
                <a:cs typeface="Helvetica" charset="0"/>
              </a:rPr>
              <a:t> </a:t>
            </a:r>
            <a:r>
              <a:rPr lang="en-US" altLang="x-none" err="1">
                <a:latin typeface="+mn-lt"/>
                <a:ea typeface="Helvetica" charset="0"/>
                <a:cs typeface="Helvetica" charset="0"/>
              </a:rPr>
              <a:t>và</a:t>
            </a:r>
            <a:r>
              <a:rPr lang="en-US" altLang="x-none">
                <a:latin typeface="+mn-lt"/>
                <a:ea typeface="Helvetica" charset="0"/>
                <a:cs typeface="Helvetica" charset="0"/>
              </a:rPr>
              <a:t> </a:t>
            </a:r>
            <a:r>
              <a:rPr lang="en-US" altLang="x-none" err="1">
                <a:latin typeface="+mn-lt"/>
                <a:ea typeface="Helvetica" charset="0"/>
                <a:cs typeface="Helvetica" charset="0"/>
              </a:rPr>
              <a:t>có</a:t>
            </a:r>
            <a:r>
              <a:rPr lang="en-US" altLang="x-none">
                <a:latin typeface="+mn-lt"/>
                <a:ea typeface="Helvetica" charset="0"/>
                <a:cs typeface="Helvetica" charset="0"/>
              </a:rPr>
              <a:t> </a:t>
            </a:r>
            <a:r>
              <a:rPr lang="en-US" altLang="x-none" err="1">
                <a:latin typeface="+mn-lt"/>
                <a:ea typeface="Helvetica" charset="0"/>
                <a:cs typeface="Helvetica" charset="0"/>
              </a:rPr>
              <a:t>thể</a:t>
            </a:r>
            <a:r>
              <a:rPr lang="en-US" altLang="x-none">
                <a:latin typeface="+mn-lt"/>
                <a:ea typeface="Helvetica" charset="0"/>
                <a:cs typeface="Helvetica" charset="0"/>
              </a:rPr>
              <a:t> </a:t>
            </a:r>
            <a:r>
              <a:rPr lang="en-US" altLang="x-none" err="1">
                <a:latin typeface="+mn-lt"/>
                <a:ea typeface="Helvetica" charset="0"/>
                <a:cs typeface="Helvetica" charset="0"/>
              </a:rPr>
              <a:t>được</a:t>
            </a:r>
            <a:r>
              <a:rPr lang="en-US" altLang="x-none">
                <a:latin typeface="+mn-lt"/>
                <a:ea typeface="Helvetica" charset="0"/>
                <a:cs typeface="Helvetica" charset="0"/>
              </a:rPr>
              <a:t> </a:t>
            </a:r>
            <a:r>
              <a:rPr lang="en-US" altLang="x-none" err="1">
                <a:latin typeface="+mn-lt"/>
                <a:ea typeface="Helvetica" charset="0"/>
                <a:cs typeface="Helvetica" charset="0"/>
              </a:rPr>
              <a:t>lặp</a:t>
            </a:r>
            <a:r>
              <a:rPr lang="en-US" altLang="x-none">
                <a:latin typeface="+mn-lt"/>
                <a:ea typeface="Helvetica" charset="0"/>
                <a:cs typeface="Helvetica" charset="0"/>
              </a:rPr>
              <a:t> </a:t>
            </a:r>
            <a:r>
              <a:rPr lang="en-US" altLang="x-none" err="1">
                <a:latin typeface="+mn-lt"/>
                <a:ea typeface="Helvetica" charset="0"/>
                <a:cs typeface="Helvetica" charset="0"/>
              </a:rPr>
              <a:t>đi</a:t>
            </a:r>
            <a:r>
              <a:rPr lang="en-US" altLang="x-none">
                <a:latin typeface="+mn-lt"/>
                <a:ea typeface="Helvetica" charset="0"/>
                <a:cs typeface="Helvetica" charset="0"/>
              </a:rPr>
              <a:t> </a:t>
            </a:r>
            <a:r>
              <a:rPr lang="en-US" altLang="x-none" err="1">
                <a:latin typeface="+mn-lt"/>
                <a:ea typeface="Helvetica" charset="0"/>
                <a:cs typeface="Helvetica" charset="0"/>
              </a:rPr>
              <a:t>lặp</a:t>
            </a:r>
            <a:r>
              <a:rPr lang="en-US" altLang="x-none">
                <a:latin typeface="+mn-lt"/>
                <a:ea typeface="Helvetica" charset="0"/>
                <a:cs typeface="Helvetica" charset="0"/>
              </a:rPr>
              <a:t> </a:t>
            </a:r>
            <a:r>
              <a:rPr lang="en-US" altLang="x-none" err="1">
                <a:latin typeface="+mn-lt"/>
                <a:ea typeface="Helvetica" charset="0"/>
                <a:cs typeface="Helvetica" charset="0"/>
              </a:rPr>
              <a:t>lại</a:t>
            </a:r>
            <a:r>
              <a:rPr lang="en-US" altLang="x-none">
                <a:latin typeface="+mn-lt"/>
                <a:ea typeface="Helvetica" charset="0"/>
                <a:cs typeface="Helvetica" charset="0"/>
              </a:rPr>
              <a:t> </a:t>
            </a:r>
            <a:r>
              <a:rPr lang="en-US" altLang="x-none" err="1">
                <a:latin typeface="+mn-lt"/>
                <a:ea typeface="Helvetica" charset="0"/>
                <a:cs typeface="Helvetica" charset="0"/>
              </a:rPr>
              <a:t>nhiều</a:t>
            </a:r>
            <a:r>
              <a:rPr lang="en-US" altLang="x-none">
                <a:latin typeface="+mn-lt"/>
                <a:ea typeface="Helvetica" charset="0"/>
                <a:cs typeface="Helvetica" charset="0"/>
              </a:rPr>
              <a:t> </a:t>
            </a:r>
            <a:r>
              <a:rPr lang="en-US" altLang="x-none" err="1">
                <a:latin typeface="+mn-lt"/>
                <a:ea typeface="Helvetica" charset="0"/>
                <a:cs typeface="Helvetica" charset="0"/>
              </a:rPr>
              <a:t>lần</a:t>
            </a:r>
            <a:r>
              <a:rPr lang="en-US" altLang="x-none">
                <a:latin typeface="+mn-lt"/>
                <a:ea typeface="Helvetica" charset="0"/>
                <a:cs typeface="Helvetica" charset="0"/>
              </a:rPr>
              <a:t>. </a:t>
            </a:r>
            <a:r>
              <a:rPr lang="en-US" altLang="x-none" err="1">
                <a:latin typeface="+mn-lt"/>
                <a:ea typeface="Helvetica" charset="0"/>
                <a:cs typeface="Helvetica" charset="0"/>
              </a:rPr>
              <a:t>Kết</a:t>
            </a:r>
            <a:r>
              <a:rPr lang="en-US" altLang="x-none">
                <a:latin typeface="+mn-lt"/>
                <a:ea typeface="Helvetica" charset="0"/>
                <a:cs typeface="Helvetica" charset="0"/>
              </a:rPr>
              <a:t> </a:t>
            </a:r>
            <a:r>
              <a:rPr lang="en-US" altLang="x-none" err="1">
                <a:latin typeface="+mn-lt"/>
                <a:ea typeface="Helvetica" charset="0"/>
                <a:cs typeface="Helvetica" charset="0"/>
              </a:rPr>
              <a:t>quả</a:t>
            </a:r>
            <a:r>
              <a:rPr lang="en-US" altLang="x-none">
                <a:latin typeface="+mn-lt"/>
                <a:ea typeface="Helvetica" charset="0"/>
                <a:cs typeface="Helvetica" charset="0"/>
              </a:rPr>
              <a:t> </a:t>
            </a:r>
            <a:r>
              <a:rPr lang="en-US" altLang="x-none" err="1">
                <a:latin typeface="+mn-lt"/>
                <a:ea typeface="Helvetica" charset="0"/>
                <a:cs typeface="Helvetica" charset="0"/>
              </a:rPr>
              <a:t>không</a:t>
            </a:r>
            <a:r>
              <a:rPr lang="en-US" altLang="x-none">
                <a:latin typeface="+mn-lt"/>
                <a:ea typeface="Helvetica" charset="0"/>
                <a:cs typeface="Helvetica" charset="0"/>
              </a:rPr>
              <a:t> </a:t>
            </a:r>
            <a:r>
              <a:rPr lang="en-US" altLang="x-none" err="1">
                <a:latin typeface="+mn-lt"/>
                <a:ea typeface="Helvetica" charset="0"/>
                <a:cs typeface="Helvetica" charset="0"/>
              </a:rPr>
              <a:t>đoán</a:t>
            </a:r>
            <a:r>
              <a:rPr lang="en-US" altLang="x-none">
                <a:latin typeface="+mn-lt"/>
                <a:ea typeface="Helvetica" charset="0"/>
                <a:cs typeface="Helvetica" charset="0"/>
              </a:rPr>
              <a:t> </a:t>
            </a:r>
            <a:r>
              <a:rPr lang="en-US" altLang="x-none" err="1">
                <a:latin typeface="+mn-lt"/>
                <a:ea typeface="Helvetica" charset="0"/>
                <a:cs typeface="Helvetica" charset="0"/>
              </a:rPr>
              <a:t>định</a:t>
            </a:r>
            <a:r>
              <a:rPr lang="en-US" altLang="x-none">
                <a:latin typeface="+mn-lt"/>
                <a:ea typeface="Helvetica" charset="0"/>
                <a:cs typeface="Helvetica" charset="0"/>
              </a:rPr>
              <a:t> </a:t>
            </a:r>
            <a:r>
              <a:rPr lang="en-US" altLang="x-none" err="1">
                <a:latin typeface="+mn-lt"/>
                <a:ea typeface="Helvetica" charset="0"/>
                <a:cs typeface="Helvetica" charset="0"/>
              </a:rPr>
              <a:t>trước</a:t>
            </a:r>
            <a:r>
              <a:rPr lang="en-US" altLang="x-none">
                <a:latin typeface="+mn-lt"/>
                <a:ea typeface="Helvetica" charset="0"/>
                <a:cs typeface="Helvetica" charset="0"/>
              </a:rPr>
              <a:t> </a:t>
            </a:r>
            <a:r>
              <a:rPr lang="en-US" altLang="x-none" err="1">
                <a:latin typeface="+mn-lt"/>
                <a:ea typeface="Helvetica" charset="0"/>
                <a:cs typeface="Helvetica" charset="0"/>
              </a:rPr>
              <a:t>được</a:t>
            </a:r>
            <a:r>
              <a:rPr lang="en-US" altLang="x-none">
                <a:latin typeface="+mn-lt"/>
                <a:ea typeface="Helvetica" charset="0"/>
                <a:cs typeface="Helvetica" charset="0"/>
              </a:rPr>
              <a:t>.  </a:t>
            </a:r>
          </a:p>
          <a:p>
            <a:pPr marL="342900" indent="-342900" algn="l">
              <a:buFont typeface="AppleSDGothicNeo-Regular" charset="-127"/>
              <a:buChar char="□"/>
            </a:pPr>
            <a:r>
              <a:rPr lang="en-US" i="1" err="1">
                <a:solidFill>
                  <a:srgbClr val="FF0000"/>
                </a:solidFill>
                <a:latin typeface="+mn-lt"/>
              </a:rPr>
              <a:t>Ví</a:t>
            </a:r>
            <a:r>
              <a:rPr lang="en-US" i="1">
                <a:solidFill>
                  <a:srgbClr val="FF0000"/>
                </a:solidFill>
                <a:latin typeface="+mn-lt"/>
              </a:rPr>
              <a:t> </a:t>
            </a:r>
            <a:r>
              <a:rPr lang="en-US" i="1" err="1">
                <a:solidFill>
                  <a:srgbClr val="FF0000"/>
                </a:solidFill>
                <a:latin typeface="+mn-lt"/>
              </a:rPr>
              <a:t>dụ</a:t>
            </a:r>
            <a:r>
              <a:rPr lang="en-US" i="1">
                <a:solidFill>
                  <a:srgbClr val="FF0000"/>
                </a:solidFill>
                <a:latin typeface="+mn-lt"/>
              </a:rPr>
              <a:t>:</a:t>
            </a:r>
          </a:p>
          <a:p>
            <a:pPr marL="800100" lvl="1" indent="-342900" algn="l">
              <a:buFont typeface="Courier New" charset="0"/>
              <a:buChar char="o"/>
            </a:pPr>
            <a:r>
              <a:rPr lang="en-US" err="1">
                <a:latin typeface="+mn-lt"/>
              </a:rPr>
              <a:t>Sự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kiện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ngẫu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nhiên</a:t>
            </a:r>
            <a:r>
              <a:rPr lang="en-US">
                <a:latin typeface="+mn-lt"/>
              </a:rPr>
              <a:t>: </a:t>
            </a:r>
            <a:r>
              <a:rPr lang="en-US" err="1">
                <a:latin typeface="+mn-lt"/>
              </a:rPr>
              <a:t>gieo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một</a:t>
            </a:r>
            <a:r>
              <a:rPr lang="en-US">
                <a:latin typeface="+mn-lt"/>
              </a:rPr>
              <a:t> con </a:t>
            </a:r>
            <a:r>
              <a:rPr lang="en-US" err="1">
                <a:latin typeface="+mn-lt"/>
              </a:rPr>
              <a:t>xúc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xắc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đồng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chất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lên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một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mặt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phẳng</a:t>
            </a:r>
            <a:endParaRPr lang="en-US">
              <a:latin typeface="+mn-lt"/>
            </a:endParaRPr>
          </a:p>
          <a:p>
            <a:pPr marL="800100" lvl="1" indent="-342900" algn="l">
              <a:buFont typeface="Courier New" charset="0"/>
              <a:buChar char="o"/>
            </a:pPr>
            <a:r>
              <a:rPr lang="en-US" err="1">
                <a:latin typeface="+mn-lt"/>
              </a:rPr>
              <a:t>Gieo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nhiều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lần</a:t>
            </a:r>
            <a:r>
              <a:rPr lang="en-US">
                <a:latin typeface="+mn-lt"/>
              </a:rPr>
              <a:t>: </a:t>
            </a:r>
            <a:r>
              <a:rPr lang="en-US" err="1">
                <a:latin typeface="+mn-lt"/>
              </a:rPr>
              <a:t>nhiều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phép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thử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ngẫu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nhiên</a:t>
            </a:r>
            <a:endParaRPr lang="en-US">
              <a:latin typeface="+mn-lt"/>
            </a:endParaRPr>
          </a:p>
          <a:p>
            <a:pPr marL="800100" lvl="1" indent="-342900" algn="l">
              <a:buFont typeface="Courier New" charset="0"/>
              <a:buChar char="o"/>
            </a:pPr>
            <a:r>
              <a:rPr lang="en-US" err="1">
                <a:latin typeface="+mn-lt"/>
              </a:rPr>
              <a:t>Kết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quả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từ</a:t>
            </a:r>
            <a:r>
              <a:rPr lang="en-US">
                <a:latin typeface="+mn-lt"/>
              </a:rPr>
              <a:t> 1 </a:t>
            </a:r>
            <a:r>
              <a:rPr lang="en-US" err="1">
                <a:latin typeface="+mn-lt"/>
              </a:rPr>
              <a:t>đến</a:t>
            </a:r>
            <a:r>
              <a:rPr lang="en-US">
                <a:latin typeface="+mn-lt"/>
              </a:rPr>
              <a:t> 6 </a:t>
            </a:r>
            <a:r>
              <a:rPr lang="en-US" err="1">
                <a:latin typeface="+mn-lt"/>
              </a:rPr>
              <a:t>chấm</a:t>
            </a:r>
            <a:r>
              <a:rPr lang="en-US">
                <a:latin typeface="+mn-lt"/>
              </a:rPr>
              <a:t>: </a:t>
            </a:r>
            <a:r>
              <a:rPr lang="en-US" err="1">
                <a:latin typeface="+mn-lt"/>
              </a:rPr>
              <a:t>ngẫu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nhiên</a:t>
            </a:r>
            <a:endParaRPr lang="en-US">
              <a:latin typeface="+mn-lt"/>
            </a:endParaRPr>
          </a:p>
          <a:p>
            <a:pPr marL="800100" lvl="1" indent="-342900" algn="l">
              <a:buFont typeface="Courier New" charset="0"/>
              <a:buChar char="o"/>
            </a:pPr>
            <a:endParaRPr lang="en-US" i="1">
              <a:latin typeface="+mn-lt"/>
            </a:endParaRPr>
          </a:p>
          <a:p>
            <a:pPr marL="800100" lvl="1" indent="-342900" algn="l">
              <a:buFont typeface="AppleSDGothicNeo-Regular" charset="-127"/>
              <a:buChar char="□"/>
            </a:pPr>
            <a:endParaRPr lang="en-US" i="1">
              <a:solidFill>
                <a:srgbClr val="FF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54958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65043" y="292575"/>
            <a:ext cx="11728174" cy="43788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sz="2800">
                <a:latin typeface="+mn-lt"/>
                <a:ea typeface="Helvetica" charset="0"/>
                <a:cs typeface="Helvetica" charset="0"/>
              </a:rPr>
              <a:t>CHƯƠNG 2: XÁC SUẤT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265042" y="887895"/>
            <a:ext cx="11728175" cy="496282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ppleSDGothicNeo-Regular" charset="-127"/>
              <a:buChar char="□"/>
            </a:pPr>
            <a:r>
              <a:rPr lang="en-US" i="1">
                <a:solidFill>
                  <a:srgbClr val="FF0000"/>
                </a:solidFill>
                <a:latin typeface="+mn-lt"/>
              </a:rPr>
              <a:t>XÁC SUẤT: </a:t>
            </a:r>
          </a:p>
          <a:p>
            <a:pPr marL="800100" lvl="1" indent="-342900" algn="l">
              <a:buFont typeface="Courier New" charset="0"/>
              <a:buChar char="o"/>
            </a:pPr>
            <a:r>
              <a:rPr lang="en-US" altLang="x-none" err="1">
                <a:latin typeface="+mn-lt"/>
                <a:ea typeface="Helvetica" charset="0"/>
                <a:cs typeface="Helvetica" charset="0"/>
              </a:rPr>
              <a:t>Tần</a:t>
            </a:r>
            <a:r>
              <a:rPr lang="en-US" altLang="x-none">
                <a:latin typeface="+mn-lt"/>
                <a:ea typeface="Helvetica" charset="0"/>
                <a:cs typeface="Helvetica" charset="0"/>
              </a:rPr>
              <a:t> </a:t>
            </a:r>
            <a:r>
              <a:rPr lang="en-US" altLang="x-none" err="1">
                <a:latin typeface="+mn-lt"/>
                <a:ea typeface="Helvetica" charset="0"/>
                <a:cs typeface="Helvetica" charset="0"/>
              </a:rPr>
              <a:t>suất</a:t>
            </a:r>
            <a:r>
              <a:rPr lang="en-US" altLang="x-none">
                <a:latin typeface="+mn-lt"/>
                <a:ea typeface="Helvetica" charset="0"/>
                <a:cs typeface="Helvetica" charset="0"/>
              </a:rPr>
              <a:t> </a:t>
            </a:r>
            <a:r>
              <a:rPr lang="en-US" altLang="x-none" err="1">
                <a:latin typeface="+mn-lt"/>
                <a:ea typeface="Helvetica" charset="0"/>
                <a:cs typeface="Helvetica" charset="0"/>
              </a:rPr>
              <a:t>quan</a:t>
            </a:r>
            <a:r>
              <a:rPr lang="en-US" altLang="x-none">
                <a:latin typeface="+mn-lt"/>
                <a:ea typeface="Helvetica" charset="0"/>
                <a:cs typeface="Helvetica" charset="0"/>
              </a:rPr>
              <a:t> </a:t>
            </a:r>
            <a:r>
              <a:rPr lang="en-US" altLang="x-none" err="1">
                <a:latin typeface="+mn-lt"/>
                <a:ea typeface="Helvetica" charset="0"/>
                <a:cs typeface="Helvetica" charset="0"/>
              </a:rPr>
              <a:t>hệ</a:t>
            </a:r>
            <a:r>
              <a:rPr lang="en-US" altLang="x-none">
                <a:latin typeface="+mn-lt"/>
                <a:ea typeface="Helvetica" charset="0"/>
                <a:cs typeface="Helvetica" charset="0"/>
              </a:rPr>
              <a:t> </a:t>
            </a:r>
            <a:r>
              <a:rPr lang="en-US" altLang="x-none" err="1">
                <a:latin typeface="+mn-lt"/>
                <a:ea typeface="Helvetica" charset="0"/>
                <a:cs typeface="Helvetica" charset="0"/>
              </a:rPr>
              <a:t>của</a:t>
            </a:r>
            <a:r>
              <a:rPr lang="en-US" altLang="x-none">
                <a:latin typeface="+mn-lt"/>
                <a:ea typeface="Helvetica" charset="0"/>
                <a:cs typeface="Helvetica" charset="0"/>
              </a:rPr>
              <a:t> </a:t>
            </a:r>
            <a:r>
              <a:rPr lang="en-US" altLang="x-none" err="1">
                <a:latin typeface="+mn-lt"/>
                <a:ea typeface="Helvetica" charset="0"/>
                <a:cs typeface="Helvetica" charset="0"/>
              </a:rPr>
              <a:t>việc</a:t>
            </a:r>
            <a:r>
              <a:rPr lang="en-US" altLang="x-none">
                <a:latin typeface="+mn-lt"/>
                <a:ea typeface="Helvetica" charset="0"/>
                <a:cs typeface="Helvetica" charset="0"/>
              </a:rPr>
              <a:t> </a:t>
            </a:r>
            <a:r>
              <a:rPr lang="en-US" altLang="x-none" err="1">
                <a:latin typeface="+mn-lt"/>
                <a:ea typeface="Helvetica" charset="0"/>
                <a:cs typeface="Helvetica" charset="0"/>
              </a:rPr>
              <a:t>xuất</a:t>
            </a:r>
            <a:r>
              <a:rPr lang="en-US" altLang="x-none">
                <a:latin typeface="+mn-lt"/>
                <a:ea typeface="Helvetica" charset="0"/>
                <a:cs typeface="Helvetica" charset="0"/>
              </a:rPr>
              <a:t> </a:t>
            </a:r>
            <a:r>
              <a:rPr lang="en-US" altLang="x-none" err="1">
                <a:latin typeface="+mn-lt"/>
                <a:ea typeface="Helvetica" charset="0"/>
                <a:cs typeface="Helvetica" charset="0"/>
              </a:rPr>
              <a:t>hiện</a:t>
            </a:r>
            <a:r>
              <a:rPr lang="en-US" altLang="x-none">
                <a:latin typeface="+mn-lt"/>
                <a:ea typeface="Helvetica" charset="0"/>
                <a:cs typeface="Helvetica" charset="0"/>
              </a:rPr>
              <a:t> </a:t>
            </a:r>
            <a:r>
              <a:rPr lang="en-US" altLang="x-none" err="1">
                <a:latin typeface="+mn-lt"/>
                <a:ea typeface="Helvetica" charset="0"/>
                <a:cs typeface="Helvetica" charset="0"/>
              </a:rPr>
              <a:t>một</a:t>
            </a:r>
            <a:r>
              <a:rPr lang="en-US" altLang="x-none">
                <a:latin typeface="+mn-lt"/>
                <a:ea typeface="Helvetica" charset="0"/>
                <a:cs typeface="Helvetica" charset="0"/>
              </a:rPr>
              <a:t> </a:t>
            </a:r>
            <a:r>
              <a:rPr lang="en-US" altLang="x-none" err="1">
                <a:latin typeface="+mn-lt"/>
                <a:ea typeface="Helvetica" charset="0"/>
                <a:cs typeface="Helvetica" charset="0"/>
              </a:rPr>
              <a:t>sự</a:t>
            </a:r>
            <a:r>
              <a:rPr lang="en-US" altLang="x-none">
                <a:latin typeface="+mn-lt"/>
                <a:ea typeface="Helvetica" charset="0"/>
                <a:cs typeface="Helvetica" charset="0"/>
              </a:rPr>
              <a:t> </a:t>
            </a:r>
            <a:r>
              <a:rPr lang="en-US" altLang="x-none" err="1">
                <a:latin typeface="+mn-lt"/>
                <a:ea typeface="Helvetica" charset="0"/>
                <a:cs typeface="Helvetica" charset="0"/>
              </a:rPr>
              <a:t>kiện</a:t>
            </a:r>
            <a:r>
              <a:rPr lang="en-US" altLang="x-none">
                <a:latin typeface="+mn-lt"/>
                <a:ea typeface="Helvetica" charset="0"/>
                <a:cs typeface="Helvetica" charset="0"/>
              </a:rPr>
              <a:t> </a:t>
            </a:r>
            <a:r>
              <a:rPr lang="en-US" altLang="x-none" err="1">
                <a:latin typeface="+mn-lt"/>
                <a:ea typeface="Helvetica" charset="0"/>
                <a:cs typeface="Helvetica" charset="0"/>
              </a:rPr>
              <a:t>ngẫu</a:t>
            </a:r>
            <a:r>
              <a:rPr lang="en-US" altLang="x-none">
                <a:latin typeface="+mn-lt"/>
                <a:ea typeface="Helvetica" charset="0"/>
                <a:cs typeface="Helvetica" charset="0"/>
              </a:rPr>
              <a:t> </a:t>
            </a:r>
            <a:r>
              <a:rPr lang="en-US" altLang="x-none" err="1">
                <a:latin typeface="+mn-lt"/>
                <a:ea typeface="Helvetica" charset="0"/>
                <a:cs typeface="Helvetica" charset="0"/>
              </a:rPr>
              <a:t>nhiên</a:t>
            </a:r>
            <a:r>
              <a:rPr lang="en-US" altLang="x-none">
                <a:latin typeface="+mn-lt"/>
                <a:ea typeface="Helvetica" charset="0"/>
                <a:cs typeface="Helvetica" charset="0"/>
              </a:rPr>
              <a:t> </a:t>
            </a:r>
            <a:r>
              <a:rPr lang="en-US" altLang="x-none" err="1">
                <a:latin typeface="+mn-lt"/>
                <a:ea typeface="Helvetica" charset="0"/>
                <a:cs typeface="Helvetica" charset="0"/>
              </a:rPr>
              <a:t>khi</a:t>
            </a:r>
            <a:r>
              <a:rPr lang="en-US" altLang="x-none">
                <a:latin typeface="+mn-lt"/>
                <a:ea typeface="Helvetica" charset="0"/>
                <a:cs typeface="Helvetica" charset="0"/>
              </a:rPr>
              <a:t> </a:t>
            </a:r>
            <a:r>
              <a:rPr lang="en-US" altLang="x-none" err="1">
                <a:latin typeface="+mn-lt"/>
                <a:ea typeface="Helvetica" charset="0"/>
                <a:cs typeface="Helvetica" charset="0"/>
              </a:rPr>
              <a:t>thực</a:t>
            </a:r>
            <a:r>
              <a:rPr lang="en-US" altLang="x-none">
                <a:latin typeface="+mn-lt"/>
                <a:ea typeface="Helvetica" charset="0"/>
                <a:cs typeface="Helvetica" charset="0"/>
              </a:rPr>
              <a:t> </a:t>
            </a:r>
            <a:r>
              <a:rPr lang="en-US" altLang="x-none" err="1">
                <a:latin typeface="+mn-lt"/>
                <a:ea typeface="Helvetica" charset="0"/>
                <a:cs typeface="Helvetica" charset="0"/>
              </a:rPr>
              <a:t>hiện</a:t>
            </a:r>
            <a:r>
              <a:rPr lang="en-US" altLang="x-none">
                <a:latin typeface="+mn-lt"/>
                <a:ea typeface="Helvetica" charset="0"/>
                <a:cs typeface="Helvetica" charset="0"/>
              </a:rPr>
              <a:t> </a:t>
            </a:r>
            <a:r>
              <a:rPr lang="en-US" altLang="x-none" err="1">
                <a:latin typeface="+mn-lt"/>
                <a:ea typeface="Helvetica" charset="0"/>
                <a:cs typeface="Helvetica" charset="0"/>
              </a:rPr>
              <a:t>nhiều</a:t>
            </a:r>
            <a:r>
              <a:rPr lang="en-US" altLang="x-none">
                <a:latin typeface="+mn-lt"/>
                <a:ea typeface="Helvetica" charset="0"/>
                <a:cs typeface="Helvetica" charset="0"/>
              </a:rPr>
              <a:t> </a:t>
            </a:r>
            <a:r>
              <a:rPr lang="en-US" altLang="x-none" err="1">
                <a:latin typeface="+mn-lt"/>
                <a:ea typeface="Helvetica" charset="0"/>
                <a:cs typeface="Helvetica" charset="0"/>
              </a:rPr>
              <a:t>phép</a:t>
            </a:r>
            <a:r>
              <a:rPr lang="en-US" altLang="x-none">
                <a:latin typeface="+mn-lt"/>
                <a:ea typeface="Helvetica" charset="0"/>
                <a:cs typeface="Helvetica" charset="0"/>
              </a:rPr>
              <a:t> </a:t>
            </a:r>
            <a:r>
              <a:rPr lang="en-US" altLang="x-none" err="1">
                <a:latin typeface="+mn-lt"/>
                <a:ea typeface="Helvetica" charset="0"/>
                <a:cs typeface="Helvetica" charset="0"/>
              </a:rPr>
              <a:t>thử</a:t>
            </a:r>
            <a:r>
              <a:rPr lang="en-US" altLang="x-none">
                <a:latin typeface="+mn-lt"/>
                <a:ea typeface="Helvetica" charset="0"/>
                <a:cs typeface="Helvetica" charset="0"/>
              </a:rPr>
              <a:t> </a:t>
            </a:r>
            <a:r>
              <a:rPr lang="en-US" altLang="x-none" err="1">
                <a:latin typeface="+mn-lt"/>
                <a:ea typeface="Helvetica" charset="0"/>
                <a:cs typeface="Helvetica" charset="0"/>
              </a:rPr>
              <a:t>của</a:t>
            </a:r>
            <a:r>
              <a:rPr lang="en-US" altLang="x-none">
                <a:latin typeface="+mn-lt"/>
                <a:ea typeface="Helvetica" charset="0"/>
                <a:cs typeface="Helvetica" charset="0"/>
              </a:rPr>
              <a:t> </a:t>
            </a:r>
            <a:r>
              <a:rPr lang="en-US" altLang="x-none" err="1">
                <a:latin typeface="+mn-lt"/>
                <a:ea typeface="Helvetica" charset="0"/>
                <a:cs typeface="Helvetica" charset="0"/>
              </a:rPr>
              <a:t>sự</a:t>
            </a:r>
            <a:r>
              <a:rPr lang="en-US" altLang="x-none">
                <a:latin typeface="+mn-lt"/>
                <a:ea typeface="Helvetica" charset="0"/>
                <a:cs typeface="Helvetica" charset="0"/>
              </a:rPr>
              <a:t> </a:t>
            </a:r>
            <a:r>
              <a:rPr lang="en-US" altLang="x-none" err="1">
                <a:latin typeface="+mn-lt"/>
                <a:ea typeface="Helvetica" charset="0"/>
                <a:cs typeface="Helvetica" charset="0"/>
              </a:rPr>
              <a:t>kiện</a:t>
            </a:r>
            <a:r>
              <a:rPr lang="en-US" altLang="x-none">
                <a:latin typeface="+mn-lt"/>
                <a:ea typeface="Helvetica" charset="0"/>
                <a:cs typeface="Helvetica" charset="0"/>
              </a:rPr>
              <a:t> </a:t>
            </a:r>
            <a:r>
              <a:rPr lang="en-US" altLang="x-none" err="1">
                <a:latin typeface="+mn-lt"/>
                <a:ea typeface="Helvetica" charset="0"/>
                <a:cs typeface="Helvetica" charset="0"/>
              </a:rPr>
              <a:t>ngẫu</a:t>
            </a:r>
            <a:r>
              <a:rPr lang="en-US" altLang="x-none">
                <a:latin typeface="+mn-lt"/>
                <a:ea typeface="Helvetica" charset="0"/>
                <a:cs typeface="Helvetica" charset="0"/>
              </a:rPr>
              <a:t> </a:t>
            </a:r>
            <a:r>
              <a:rPr lang="en-US" altLang="x-none" err="1">
                <a:latin typeface="+mn-lt"/>
                <a:ea typeface="Helvetica" charset="0"/>
                <a:cs typeface="Helvetica" charset="0"/>
              </a:rPr>
              <a:t>nhiên</a:t>
            </a:r>
            <a:r>
              <a:rPr lang="en-US" altLang="x-none">
                <a:latin typeface="+mn-lt"/>
                <a:ea typeface="Helvetica" charset="0"/>
                <a:cs typeface="Helvetica" charset="0"/>
              </a:rPr>
              <a:t> </a:t>
            </a:r>
            <a:r>
              <a:rPr lang="en-US" altLang="x-none" err="1">
                <a:latin typeface="+mn-lt"/>
                <a:ea typeface="Helvetica" charset="0"/>
                <a:cs typeface="Helvetica" charset="0"/>
              </a:rPr>
              <a:t>lớn</a:t>
            </a:r>
            <a:endParaRPr lang="en-US" altLang="x-none">
              <a:latin typeface="+mn-lt"/>
              <a:ea typeface="Helvetica" charset="0"/>
              <a:cs typeface="Helvetica" charset="0"/>
            </a:endParaRPr>
          </a:p>
          <a:p>
            <a:pPr marL="800100" lvl="1" indent="-342900" algn="l">
              <a:buFont typeface="Courier New" charset="0"/>
              <a:buChar char="o"/>
            </a:pPr>
            <a:r>
              <a:rPr lang="en-US" altLang="x-none">
                <a:latin typeface="+mn-lt"/>
                <a:ea typeface="Helvetica" charset="0"/>
                <a:cs typeface="Helvetica" charset="0"/>
              </a:rPr>
              <a:t>A </a:t>
            </a:r>
            <a:r>
              <a:rPr lang="en-US" altLang="x-none" err="1">
                <a:latin typeface="+mn-lt"/>
                <a:ea typeface="Helvetica" charset="0"/>
                <a:cs typeface="Helvetica" charset="0"/>
              </a:rPr>
              <a:t>là</a:t>
            </a:r>
            <a:r>
              <a:rPr lang="en-US" altLang="x-none">
                <a:latin typeface="+mn-lt"/>
                <a:ea typeface="Helvetica" charset="0"/>
                <a:cs typeface="Helvetica" charset="0"/>
              </a:rPr>
              <a:t> </a:t>
            </a:r>
            <a:r>
              <a:rPr lang="en-US" altLang="x-none" err="1">
                <a:latin typeface="+mn-lt"/>
                <a:ea typeface="Helvetica" charset="0"/>
                <a:cs typeface="Helvetica" charset="0"/>
              </a:rPr>
              <a:t>sự</a:t>
            </a:r>
            <a:r>
              <a:rPr lang="en-US" altLang="x-none">
                <a:latin typeface="+mn-lt"/>
                <a:ea typeface="Helvetica" charset="0"/>
                <a:cs typeface="Helvetica" charset="0"/>
              </a:rPr>
              <a:t> </a:t>
            </a:r>
            <a:r>
              <a:rPr lang="en-US" altLang="x-none" err="1">
                <a:latin typeface="+mn-lt"/>
                <a:ea typeface="Helvetica" charset="0"/>
                <a:cs typeface="Helvetica" charset="0"/>
              </a:rPr>
              <a:t>kiện</a:t>
            </a:r>
            <a:r>
              <a:rPr lang="en-US" altLang="x-none">
                <a:latin typeface="+mn-lt"/>
                <a:ea typeface="Helvetica" charset="0"/>
                <a:cs typeface="Helvetica" charset="0"/>
              </a:rPr>
              <a:t> </a:t>
            </a:r>
            <a:r>
              <a:rPr lang="en-US" altLang="x-none" err="1">
                <a:latin typeface="+mn-lt"/>
                <a:ea typeface="Helvetica" charset="0"/>
                <a:cs typeface="Helvetica" charset="0"/>
              </a:rPr>
              <a:t>ngẫu</a:t>
            </a:r>
            <a:r>
              <a:rPr lang="en-US" altLang="x-none">
                <a:latin typeface="+mn-lt"/>
                <a:ea typeface="Helvetica" charset="0"/>
                <a:cs typeface="Helvetica" charset="0"/>
              </a:rPr>
              <a:t> </a:t>
            </a:r>
            <a:r>
              <a:rPr lang="en-US" altLang="x-none" err="1">
                <a:latin typeface="+mn-lt"/>
                <a:ea typeface="Helvetica" charset="0"/>
                <a:cs typeface="Helvetica" charset="0"/>
              </a:rPr>
              <a:t>nhiên</a:t>
            </a:r>
            <a:r>
              <a:rPr lang="en-US" altLang="x-none">
                <a:latin typeface="+mn-lt"/>
                <a:ea typeface="Helvetica" charset="0"/>
                <a:cs typeface="Helvetica" charset="0"/>
              </a:rPr>
              <a:t>, </a:t>
            </a:r>
            <a:r>
              <a:rPr lang="en-US" altLang="x-none" err="1">
                <a:latin typeface="+mn-lt"/>
                <a:ea typeface="Helvetica" charset="0"/>
                <a:cs typeface="Helvetica" charset="0"/>
              </a:rPr>
              <a:t>xuất</a:t>
            </a:r>
            <a:r>
              <a:rPr lang="en-US" altLang="x-none">
                <a:latin typeface="+mn-lt"/>
                <a:ea typeface="Helvetica" charset="0"/>
                <a:cs typeface="Helvetica" charset="0"/>
              </a:rPr>
              <a:t> </a:t>
            </a:r>
            <a:r>
              <a:rPr lang="en-US" altLang="x-none" err="1">
                <a:latin typeface="+mn-lt"/>
                <a:ea typeface="Helvetica" charset="0"/>
                <a:cs typeface="Helvetica" charset="0"/>
              </a:rPr>
              <a:t>hiện</a:t>
            </a:r>
            <a:r>
              <a:rPr lang="en-US" altLang="x-none">
                <a:latin typeface="+mn-lt"/>
                <a:ea typeface="Helvetica" charset="0"/>
                <a:cs typeface="Helvetica" charset="0"/>
              </a:rPr>
              <a:t> </a:t>
            </a:r>
            <a:r>
              <a:rPr lang="en-US" altLang="x-none" i="1" err="1">
                <a:latin typeface="+mn-lt"/>
                <a:ea typeface="Helvetica" charset="0"/>
                <a:cs typeface="Helvetica" charset="0"/>
              </a:rPr>
              <a:t>n</a:t>
            </a:r>
            <a:r>
              <a:rPr lang="en-US" altLang="x-none" i="1" baseline="-25000" err="1">
                <a:latin typeface="+mn-lt"/>
                <a:ea typeface="Helvetica" charset="0"/>
                <a:cs typeface="Helvetica" charset="0"/>
              </a:rPr>
              <a:t>A</a:t>
            </a:r>
            <a:r>
              <a:rPr lang="en-US" altLang="x-none">
                <a:latin typeface="+mn-lt"/>
                <a:ea typeface="Helvetica" charset="0"/>
                <a:cs typeface="Helvetica" charset="0"/>
              </a:rPr>
              <a:t> </a:t>
            </a:r>
            <a:r>
              <a:rPr lang="en-US" altLang="x-none" err="1">
                <a:latin typeface="+mn-lt"/>
                <a:ea typeface="Helvetica" charset="0"/>
                <a:cs typeface="Helvetica" charset="0"/>
              </a:rPr>
              <a:t>lần</a:t>
            </a:r>
            <a:r>
              <a:rPr lang="en-US" altLang="x-none">
                <a:latin typeface="+mn-lt"/>
                <a:ea typeface="Helvetica" charset="0"/>
                <a:cs typeface="Helvetica" charset="0"/>
              </a:rPr>
              <a:t> </a:t>
            </a:r>
            <a:r>
              <a:rPr lang="en-US" altLang="x-none" err="1">
                <a:latin typeface="+mn-lt"/>
                <a:ea typeface="Helvetica" charset="0"/>
                <a:cs typeface="Helvetica" charset="0"/>
              </a:rPr>
              <a:t>trong</a:t>
            </a:r>
            <a:r>
              <a:rPr lang="en-US" altLang="x-none">
                <a:latin typeface="+mn-lt"/>
                <a:ea typeface="Helvetica" charset="0"/>
                <a:cs typeface="Helvetica" charset="0"/>
              </a:rPr>
              <a:t> </a:t>
            </a:r>
            <a:r>
              <a:rPr lang="en-US" altLang="x-none" err="1">
                <a:latin typeface="+mn-lt"/>
                <a:ea typeface="Helvetica" charset="0"/>
                <a:cs typeface="Helvetica" charset="0"/>
              </a:rPr>
              <a:t>số</a:t>
            </a:r>
            <a:r>
              <a:rPr lang="en-US" altLang="x-none">
                <a:latin typeface="+mn-lt"/>
                <a:ea typeface="Helvetica" charset="0"/>
                <a:cs typeface="Helvetica" charset="0"/>
              </a:rPr>
              <a:t> </a:t>
            </a:r>
            <a:r>
              <a:rPr lang="en-US" altLang="x-none" err="1">
                <a:latin typeface="+mn-lt"/>
                <a:ea typeface="Helvetica" charset="0"/>
                <a:cs typeface="Helvetica" charset="0"/>
              </a:rPr>
              <a:t>lượng</a:t>
            </a:r>
            <a:r>
              <a:rPr lang="en-US" altLang="x-none">
                <a:latin typeface="+mn-lt"/>
                <a:ea typeface="Helvetica" charset="0"/>
                <a:cs typeface="Helvetica" charset="0"/>
              </a:rPr>
              <a:t> </a:t>
            </a:r>
            <a:r>
              <a:rPr lang="en-US" altLang="x-none" err="1">
                <a:latin typeface="+mn-lt"/>
                <a:ea typeface="Helvetica" charset="0"/>
                <a:cs typeface="Helvetica" charset="0"/>
              </a:rPr>
              <a:t>lớn</a:t>
            </a:r>
            <a:r>
              <a:rPr lang="en-US" altLang="x-none">
                <a:latin typeface="+mn-lt"/>
                <a:ea typeface="Helvetica" charset="0"/>
                <a:cs typeface="Helvetica" charset="0"/>
              </a:rPr>
              <a:t> </a:t>
            </a:r>
            <a:r>
              <a:rPr lang="en-US" altLang="x-none" err="1">
                <a:latin typeface="+mn-lt"/>
                <a:ea typeface="Helvetica" charset="0"/>
                <a:cs typeface="Helvetica" charset="0"/>
              </a:rPr>
              <a:t>các</a:t>
            </a:r>
            <a:r>
              <a:rPr lang="en-US" altLang="x-none">
                <a:latin typeface="+mn-lt"/>
                <a:ea typeface="Helvetica" charset="0"/>
                <a:cs typeface="Helvetica" charset="0"/>
              </a:rPr>
              <a:t> </a:t>
            </a:r>
            <a:r>
              <a:rPr lang="en-US" altLang="x-none" err="1">
                <a:latin typeface="+mn-lt"/>
                <a:ea typeface="Helvetica" charset="0"/>
                <a:cs typeface="Helvetica" charset="0"/>
              </a:rPr>
              <a:t>sự</a:t>
            </a:r>
            <a:r>
              <a:rPr lang="en-US" altLang="x-none">
                <a:latin typeface="+mn-lt"/>
                <a:ea typeface="Helvetica" charset="0"/>
                <a:cs typeface="Helvetica" charset="0"/>
              </a:rPr>
              <a:t> </a:t>
            </a:r>
            <a:r>
              <a:rPr lang="en-US" altLang="x-none" err="1">
                <a:latin typeface="+mn-lt"/>
                <a:ea typeface="Helvetica" charset="0"/>
                <a:cs typeface="Helvetica" charset="0"/>
              </a:rPr>
              <a:t>kiện</a:t>
            </a:r>
            <a:r>
              <a:rPr lang="en-US" altLang="x-none">
                <a:latin typeface="+mn-lt"/>
                <a:ea typeface="Helvetica" charset="0"/>
                <a:cs typeface="Helvetica" charset="0"/>
              </a:rPr>
              <a:t> </a:t>
            </a:r>
            <a:r>
              <a:rPr lang="en-US" altLang="x-none" i="1">
                <a:latin typeface="+mn-lt"/>
                <a:ea typeface="Helvetica" charset="0"/>
                <a:cs typeface="Helvetica" charset="0"/>
              </a:rPr>
              <a:t>n</a:t>
            </a:r>
            <a:r>
              <a:rPr lang="en-US" altLang="x-none">
                <a:latin typeface="+mn-lt"/>
                <a:ea typeface="Helvetica" charset="0"/>
                <a:cs typeface="Helvetica" charset="0"/>
              </a:rPr>
              <a:t>, </a:t>
            </a:r>
            <a:r>
              <a:rPr lang="en-US" altLang="x-none" err="1">
                <a:latin typeface="+mn-lt"/>
                <a:ea typeface="Helvetica" charset="0"/>
                <a:cs typeface="Helvetica" charset="0"/>
              </a:rPr>
              <a:t>xác</a:t>
            </a:r>
            <a:r>
              <a:rPr lang="en-US" altLang="x-none">
                <a:latin typeface="+mn-lt"/>
                <a:ea typeface="Helvetica" charset="0"/>
                <a:cs typeface="Helvetica" charset="0"/>
              </a:rPr>
              <a:t> </a:t>
            </a:r>
            <a:r>
              <a:rPr lang="en-US" altLang="x-none" err="1">
                <a:latin typeface="+mn-lt"/>
                <a:ea typeface="Helvetica" charset="0"/>
                <a:cs typeface="Helvetica" charset="0"/>
              </a:rPr>
              <a:t>suất</a:t>
            </a:r>
            <a:r>
              <a:rPr lang="en-US" altLang="x-none">
                <a:latin typeface="+mn-lt"/>
                <a:ea typeface="Helvetica" charset="0"/>
                <a:cs typeface="Helvetica" charset="0"/>
              </a:rPr>
              <a:t> </a:t>
            </a:r>
            <a:r>
              <a:rPr lang="en-US" altLang="x-none" err="1">
                <a:latin typeface="+mn-lt"/>
                <a:ea typeface="Helvetica" charset="0"/>
                <a:cs typeface="Helvetica" charset="0"/>
              </a:rPr>
              <a:t>của</a:t>
            </a:r>
            <a:r>
              <a:rPr lang="en-US" altLang="x-none">
                <a:latin typeface="+mn-lt"/>
                <a:ea typeface="Helvetica" charset="0"/>
                <a:cs typeface="Helvetica" charset="0"/>
              </a:rPr>
              <a:t> </a:t>
            </a:r>
            <a:r>
              <a:rPr lang="en-US" altLang="x-none" err="1">
                <a:latin typeface="+mn-lt"/>
                <a:ea typeface="Helvetica" charset="0"/>
                <a:cs typeface="Helvetica" charset="0"/>
              </a:rPr>
              <a:t>sự</a:t>
            </a:r>
            <a:r>
              <a:rPr lang="en-US" altLang="x-none">
                <a:latin typeface="+mn-lt"/>
                <a:ea typeface="Helvetica" charset="0"/>
                <a:cs typeface="Helvetica" charset="0"/>
              </a:rPr>
              <a:t> </a:t>
            </a:r>
            <a:r>
              <a:rPr lang="en-US" altLang="x-none" err="1">
                <a:latin typeface="+mn-lt"/>
                <a:ea typeface="Helvetica" charset="0"/>
                <a:cs typeface="Helvetica" charset="0"/>
              </a:rPr>
              <a:t>kiện</a:t>
            </a:r>
            <a:r>
              <a:rPr lang="en-US" altLang="x-none">
                <a:latin typeface="+mn-lt"/>
                <a:ea typeface="Helvetica" charset="0"/>
                <a:cs typeface="Helvetica" charset="0"/>
              </a:rPr>
              <a:t> A </a:t>
            </a:r>
            <a:r>
              <a:rPr lang="en-US" altLang="x-none" err="1">
                <a:latin typeface="+mn-lt"/>
                <a:ea typeface="Helvetica" charset="0"/>
                <a:cs typeface="Helvetica" charset="0"/>
              </a:rPr>
              <a:t>được</a:t>
            </a:r>
            <a:r>
              <a:rPr lang="en-US" altLang="x-none">
                <a:latin typeface="+mn-lt"/>
                <a:ea typeface="Helvetica" charset="0"/>
                <a:cs typeface="Helvetica" charset="0"/>
              </a:rPr>
              <a:t> </a:t>
            </a:r>
            <a:r>
              <a:rPr lang="en-US" altLang="x-none" err="1">
                <a:latin typeface="+mn-lt"/>
                <a:ea typeface="Helvetica" charset="0"/>
                <a:cs typeface="Helvetica" charset="0"/>
              </a:rPr>
              <a:t>định</a:t>
            </a:r>
            <a:r>
              <a:rPr lang="en-US" altLang="x-none">
                <a:latin typeface="+mn-lt"/>
                <a:ea typeface="Helvetica" charset="0"/>
                <a:cs typeface="Helvetica" charset="0"/>
              </a:rPr>
              <a:t> </a:t>
            </a:r>
            <a:r>
              <a:rPr lang="en-US" altLang="x-none" err="1">
                <a:latin typeface="+mn-lt"/>
                <a:ea typeface="Helvetica" charset="0"/>
                <a:cs typeface="Helvetica" charset="0"/>
              </a:rPr>
              <a:t>nghĩa</a:t>
            </a:r>
            <a:r>
              <a:rPr lang="en-US" altLang="x-none">
                <a:latin typeface="+mn-lt"/>
                <a:ea typeface="Helvetica" charset="0"/>
                <a:cs typeface="Helvetica" charset="0"/>
              </a:rPr>
              <a:t> </a:t>
            </a:r>
            <a:r>
              <a:rPr lang="en-US" altLang="x-none" err="1">
                <a:latin typeface="+mn-lt"/>
                <a:ea typeface="Helvetica" charset="0"/>
                <a:cs typeface="Helvetica" charset="0"/>
              </a:rPr>
              <a:t>như</a:t>
            </a:r>
            <a:r>
              <a:rPr lang="en-US" altLang="x-none">
                <a:latin typeface="+mn-lt"/>
                <a:ea typeface="Helvetica" charset="0"/>
                <a:cs typeface="Helvetica" charset="0"/>
              </a:rPr>
              <a:t> </a:t>
            </a:r>
            <a:r>
              <a:rPr lang="en-US" altLang="x-none" err="1">
                <a:latin typeface="+mn-lt"/>
                <a:ea typeface="Helvetica" charset="0"/>
                <a:cs typeface="Helvetica" charset="0"/>
              </a:rPr>
              <a:t>sau</a:t>
            </a:r>
            <a:r>
              <a:rPr lang="en-US" altLang="x-none">
                <a:latin typeface="+mn-lt"/>
                <a:ea typeface="Helvetica" charset="0"/>
                <a:cs typeface="Helvetica" charset="0"/>
              </a:rPr>
              <a:t>:</a:t>
            </a:r>
          </a:p>
          <a:p>
            <a:pPr lvl="1"/>
            <a:r>
              <a:rPr lang="en-US" altLang="x-none" i="1">
                <a:latin typeface="+mn-lt"/>
                <a:ea typeface="Helvetica" charset="0"/>
                <a:cs typeface="Helvetica" charset="0"/>
              </a:rPr>
              <a:t>P(A)=</a:t>
            </a:r>
            <a:r>
              <a:rPr lang="en-US" altLang="x-none" i="1" err="1">
                <a:latin typeface="+mn-lt"/>
                <a:ea typeface="Helvetica" charset="0"/>
                <a:cs typeface="Helvetica" charset="0"/>
              </a:rPr>
              <a:t>n</a:t>
            </a:r>
            <a:r>
              <a:rPr lang="en-US" altLang="x-none" i="1" baseline="-25000" err="1">
                <a:latin typeface="+mn-lt"/>
                <a:ea typeface="Helvetica" charset="0"/>
                <a:cs typeface="Helvetica" charset="0"/>
              </a:rPr>
              <a:t>A</a:t>
            </a:r>
            <a:r>
              <a:rPr lang="en-US" altLang="x-none" i="1">
                <a:latin typeface="+mn-lt"/>
                <a:ea typeface="Helvetica" charset="0"/>
                <a:cs typeface="Helvetica" charset="0"/>
              </a:rPr>
              <a:t>/n</a:t>
            </a:r>
          </a:p>
          <a:p>
            <a:pPr marL="342900" indent="-342900" algn="l">
              <a:buFont typeface="AppleSDGothicNeo-Regular" charset="-127"/>
              <a:buChar char="□"/>
            </a:pPr>
            <a:r>
              <a:rPr lang="en-US" altLang="x-none" i="1" err="1">
                <a:solidFill>
                  <a:srgbClr val="FF0000"/>
                </a:solidFill>
                <a:latin typeface="+mn-lt"/>
                <a:ea typeface="Helvetica" charset="0"/>
                <a:cs typeface="Helvetica" charset="0"/>
              </a:rPr>
              <a:t>Biến</a:t>
            </a:r>
            <a:r>
              <a:rPr lang="en-US" altLang="x-none" i="1">
                <a:solidFill>
                  <a:srgbClr val="FF0000"/>
                </a:solidFill>
                <a:latin typeface="+mn-lt"/>
                <a:ea typeface="Helvetica" charset="0"/>
                <a:cs typeface="Helvetica" charset="0"/>
              </a:rPr>
              <a:t> </a:t>
            </a:r>
            <a:r>
              <a:rPr lang="en-US" altLang="x-none" i="1" err="1">
                <a:solidFill>
                  <a:srgbClr val="FF0000"/>
                </a:solidFill>
                <a:latin typeface="+mn-lt"/>
                <a:ea typeface="Helvetica" charset="0"/>
                <a:cs typeface="Helvetica" charset="0"/>
              </a:rPr>
              <a:t>ngẫu</a:t>
            </a:r>
            <a:r>
              <a:rPr lang="en-US" altLang="x-none" i="1">
                <a:solidFill>
                  <a:srgbClr val="FF0000"/>
                </a:solidFill>
                <a:latin typeface="+mn-lt"/>
                <a:ea typeface="Helvetica" charset="0"/>
                <a:cs typeface="Helvetica" charset="0"/>
              </a:rPr>
              <a:t> </a:t>
            </a:r>
            <a:r>
              <a:rPr lang="en-US" altLang="x-none" i="1" err="1">
                <a:solidFill>
                  <a:srgbClr val="FF0000"/>
                </a:solidFill>
                <a:latin typeface="+mn-lt"/>
                <a:ea typeface="Helvetica" charset="0"/>
                <a:cs typeface="Helvetica" charset="0"/>
              </a:rPr>
              <a:t>nhiên</a:t>
            </a:r>
            <a:r>
              <a:rPr lang="en-US" altLang="x-none" i="1">
                <a:solidFill>
                  <a:srgbClr val="FF0000"/>
                </a:solidFill>
                <a:latin typeface="+mn-lt"/>
                <a:ea typeface="Helvetica" charset="0"/>
                <a:cs typeface="Helvetica" charset="0"/>
              </a:rPr>
              <a:t>:</a:t>
            </a:r>
          </a:p>
          <a:p>
            <a:pPr marL="800100" lvl="1" indent="-342900" algn="l">
              <a:buFont typeface="Courier New" charset="0"/>
              <a:buChar char="o"/>
            </a:pPr>
            <a:r>
              <a:rPr lang="en-US" altLang="x-none" err="1">
                <a:latin typeface="+mn-lt"/>
                <a:ea typeface="Helvetica" charset="0"/>
                <a:cs typeface="Helvetica" charset="0"/>
              </a:rPr>
              <a:t>Kết</a:t>
            </a:r>
            <a:r>
              <a:rPr lang="en-US" altLang="x-none">
                <a:latin typeface="+mn-lt"/>
                <a:ea typeface="Helvetica" charset="0"/>
                <a:cs typeface="Helvetica" charset="0"/>
              </a:rPr>
              <a:t> </a:t>
            </a:r>
            <a:r>
              <a:rPr lang="en-US" altLang="x-none" err="1">
                <a:latin typeface="+mn-lt"/>
                <a:ea typeface="Helvetica" charset="0"/>
                <a:cs typeface="Helvetica" charset="0"/>
              </a:rPr>
              <a:t>quả</a:t>
            </a:r>
            <a:r>
              <a:rPr lang="en-US" altLang="x-none">
                <a:latin typeface="+mn-lt"/>
                <a:ea typeface="Helvetica" charset="0"/>
                <a:cs typeface="Helvetica" charset="0"/>
              </a:rPr>
              <a:t> </a:t>
            </a:r>
            <a:r>
              <a:rPr lang="en-US" altLang="x-none" err="1">
                <a:latin typeface="+mn-lt"/>
                <a:ea typeface="Helvetica" charset="0"/>
                <a:cs typeface="Helvetica" charset="0"/>
              </a:rPr>
              <a:t>của</a:t>
            </a:r>
            <a:r>
              <a:rPr lang="en-US" altLang="x-none">
                <a:latin typeface="+mn-lt"/>
                <a:ea typeface="Helvetica" charset="0"/>
                <a:cs typeface="Helvetica" charset="0"/>
              </a:rPr>
              <a:t> </a:t>
            </a:r>
            <a:r>
              <a:rPr lang="en-US" altLang="x-none" err="1">
                <a:latin typeface="+mn-lt"/>
                <a:ea typeface="Helvetica" charset="0"/>
                <a:cs typeface="Helvetica" charset="0"/>
              </a:rPr>
              <a:t>phép</a:t>
            </a:r>
            <a:r>
              <a:rPr lang="en-US" altLang="x-none">
                <a:latin typeface="+mn-lt"/>
                <a:ea typeface="Helvetica" charset="0"/>
                <a:cs typeface="Helvetica" charset="0"/>
              </a:rPr>
              <a:t> </a:t>
            </a:r>
            <a:r>
              <a:rPr lang="en-US" altLang="x-none" err="1">
                <a:latin typeface="+mn-lt"/>
                <a:ea typeface="Helvetica" charset="0"/>
                <a:cs typeface="Helvetica" charset="0"/>
              </a:rPr>
              <a:t>thử</a:t>
            </a:r>
            <a:r>
              <a:rPr lang="en-US" altLang="x-none">
                <a:latin typeface="+mn-lt"/>
                <a:ea typeface="Helvetica" charset="0"/>
                <a:cs typeface="Helvetica" charset="0"/>
              </a:rPr>
              <a:t> </a:t>
            </a:r>
            <a:r>
              <a:rPr lang="en-US" altLang="x-none" err="1">
                <a:latin typeface="+mn-lt"/>
                <a:ea typeface="Helvetica" charset="0"/>
                <a:cs typeface="Helvetica" charset="0"/>
              </a:rPr>
              <a:t>ngẫu</a:t>
            </a:r>
            <a:r>
              <a:rPr lang="en-US" altLang="x-none">
                <a:latin typeface="+mn-lt"/>
                <a:ea typeface="Helvetica" charset="0"/>
                <a:cs typeface="Helvetica" charset="0"/>
              </a:rPr>
              <a:t> </a:t>
            </a:r>
            <a:r>
              <a:rPr lang="en-US" altLang="x-none" err="1">
                <a:latin typeface="+mn-lt"/>
                <a:ea typeface="Helvetica" charset="0"/>
                <a:cs typeface="Helvetica" charset="0"/>
              </a:rPr>
              <a:t>nhiên</a:t>
            </a:r>
            <a:r>
              <a:rPr lang="en-US" altLang="x-none">
                <a:latin typeface="+mn-lt"/>
                <a:ea typeface="Helvetica" charset="0"/>
                <a:cs typeface="Helvetica" charset="0"/>
              </a:rPr>
              <a:t> </a:t>
            </a:r>
            <a:r>
              <a:rPr lang="en-US" altLang="x-none">
                <a:latin typeface="+mn-lt"/>
                <a:ea typeface="Helvetica" charset="0"/>
                <a:cs typeface="Helvetica" charset="0"/>
                <a:sym typeface="Wingdings"/>
              </a:rPr>
              <a:t> </a:t>
            </a:r>
            <a:r>
              <a:rPr lang="en-US" altLang="x-none" err="1">
                <a:latin typeface="+mn-lt"/>
                <a:ea typeface="Helvetica" charset="0"/>
                <a:cs typeface="Helvetica" charset="0"/>
                <a:sym typeface="Wingdings"/>
              </a:rPr>
              <a:t>Biến</a:t>
            </a:r>
            <a:r>
              <a:rPr lang="en-US" altLang="x-none">
                <a:latin typeface="+mn-lt"/>
                <a:ea typeface="Helvetica" charset="0"/>
                <a:cs typeface="Helvetica" charset="0"/>
                <a:sym typeface="Wingdings"/>
              </a:rPr>
              <a:t> </a:t>
            </a:r>
            <a:r>
              <a:rPr lang="en-US" altLang="x-none" err="1">
                <a:latin typeface="+mn-lt"/>
                <a:ea typeface="Helvetica" charset="0"/>
                <a:cs typeface="Helvetica" charset="0"/>
                <a:sym typeface="Wingdings"/>
              </a:rPr>
              <a:t>ngẫu</a:t>
            </a:r>
            <a:r>
              <a:rPr lang="en-US" altLang="x-none">
                <a:latin typeface="+mn-lt"/>
                <a:ea typeface="Helvetica" charset="0"/>
                <a:cs typeface="Helvetica" charset="0"/>
                <a:sym typeface="Wingdings"/>
              </a:rPr>
              <a:t> </a:t>
            </a:r>
            <a:r>
              <a:rPr lang="en-US" altLang="x-none" err="1">
                <a:latin typeface="+mn-lt"/>
                <a:ea typeface="Helvetica" charset="0"/>
                <a:cs typeface="Helvetica" charset="0"/>
                <a:sym typeface="Wingdings"/>
              </a:rPr>
              <a:t>nhiên</a:t>
            </a:r>
            <a:r>
              <a:rPr lang="en-US" altLang="x-none">
                <a:latin typeface="+mn-lt"/>
                <a:ea typeface="Helvetica" charset="0"/>
                <a:cs typeface="Helvetica" charset="0"/>
              </a:rPr>
              <a:t> </a:t>
            </a:r>
          </a:p>
          <a:p>
            <a:pPr marL="342900" indent="-342900" algn="l">
              <a:buFont typeface="AppleSDGothicNeo-Regular" charset="-127"/>
              <a:buChar char="□"/>
            </a:pPr>
            <a:r>
              <a:rPr lang="en-US" i="1" err="1">
                <a:solidFill>
                  <a:srgbClr val="FF0000"/>
                </a:solidFill>
                <a:latin typeface="+mn-lt"/>
              </a:rPr>
              <a:t>Phân</a:t>
            </a:r>
            <a:r>
              <a:rPr lang="en-US" i="1">
                <a:solidFill>
                  <a:srgbClr val="FF0000"/>
                </a:solidFill>
                <a:latin typeface="+mn-lt"/>
              </a:rPr>
              <a:t> </a:t>
            </a:r>
            <a:r>
              <a:rPr lang="en-US" i="1" err="1">
                <a:solidFill>
                  <a:srgbClr val="FF0000"/>
                </a:solidFill>
                <a:latin typeface="+mn-lt"/>
              </a:rPr>
              <a:t>loại</a:t>
            </a:r>
            <a:r>
              <a:rPr lang="en-US" i="1">
                <a:solidFill>
                  <a:srgbClr val="FF0000"/>
                </a:solidFill>
                <a:latin typeface="+mn-lt"/>
              </a:rPr>
              <a:t>:</a:t>
            </a:r>
          </a:p>
          <a:p>
            <a:pPr marL="800100" lvl="1" indent="-342900" algn="l">
              <a:buFont typeface="Courier New" charset="0"/>
              <a:buChar char="o"/>
            </a:pPr>
            <a:r>
              <a:rPr lang="en-US" err="1">
                <a:latin typeface="+mn-lt"/>
              </a:rPr>
              <a:t>Biến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ngẫu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nhiên</a:t>
            </a:r>
            <a:r>
              <a:rPr lang="en-US">
                <a:latin typeface="+mn-lt"/>
              </a:rPr>
              <a:t> </a:t>
            </a:r>
            <a:r>
              <a:rPr lang="en-US" err="1">
                <a:solidFill>
                  <a:srgbClr val="FF0000"/>
                </a:solidFill>
                <a:latin typeface="+mn-lt"/>
              </a:rPr>
              <a:t>rời</a:t>
            </a:r>
            <a:r>
              <a:rPr lang="en-US">
                <a:solidFill>
                  <a:srgbClr val="FF0000"/>
                </a:solidFill>
                <a:latin typeface="+mn-lt"/>
              </a:rPr>
              <a:t> </a:t>
            </a:r>
            <a:r>
              <a:rPr lang="en-US" err="1">
                <a:solidFill>
                  <a:srgbClr val="FF0000"/>
                </a:solidFill>
                <a:latin typeface="+mn-lt"/>
              </a:rPr>
              <a:t>rạc</a:t>
            </a:r>
            <a:r>
              <a:rPr lang="en-US">
                <a:latin typeface="+mn-lt"/>
              </a:rPr>
              <a:t>: </a:t>
            </a:r>
            <a:r>
              <a:rPr lang="en-US" err="1">
                <a:latin typeface="+mn-lt"/>
              </a:rPr>
              <a:t>là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biến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mà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tập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giá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trị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của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nó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là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một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tập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hữu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hạn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hoặc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vô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hạn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đếm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được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các</a:t>
            </a:r>
            <a:r>
              <a:rPr lang="en-US">
                <a:latin typeface="+mn-lt"/>
              </a:rPr>
              <a:t>  </a:t>
            </a:r>
            <a:r>
              <a:rPr lang="en-US" err="1">
                <a:latin typeface="+mn-lt"/>
              </a:rPr>
              <a:t>phần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tử</a:t>
            </a:r>
            <a:endParaRPr lang="en-US">
              <a:latin typeface="+mn-lt"/>
            </a:endParaRPr>
          </a:p>
          <a:p>
            <a:pPr marL="800100" lvl="1" indent="-342900" algn="l">
              <a:buFont typeface="Courier New" charset="0"/>
              <a:buChar char="o"/>
            </a:pPr>
            <a:r>
              <a:rPr lang="en-US" err="1">
                <a:latin typeface="+mn-lt"/>
              </a:rPr>
              <a:t>Biến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ngẫu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nhiên</a:t>
            </a:r>
            <a:r>
              <a:rPr lang="en-US">
                <a:latin typeface="+mn-lt"/>
              </a:rPr>
              <a:t> </a:t>
            </a:r>
            <a:r>
              <a:rPr lang="en-US" err="1">
                <a:solidFill>
                  <a:srgbClr val="FF0000"/>
                </a:solidFill>
                <a:latin typeface="+mn-lt"/>
              </a:rPr>
              <a:t>liên</a:t>
            </a:r>
            <a:r>
              <a:rPr lang="en-US">
                <a:solidFill>
                  <a:srgbClr val="FF0000"/>
                </a:solidFill>
                <a:latin typeface="+mn-lt"/>
              </a:rPr>
              <a:t> </a:t>
            </a:r>
            <a:r>
              <a:rPr lang="en-US" err="1">
                <a:solidFill>
                  <a:srgbClr val="FF0000"/>
                </a:solidFill>
                <a:latin typeface="+mn-lt"/>
              </a:rPr>
              <a:t>tục</a:t>
            </a:r>
            <a:r>
              <a:rPr lang="en-US">
                <a:solidFill>
                  <a:srgbClr val="FF0000"/>
                </a:solidFill>
                <a:latin typeface="+mn-lt"/>
              </a:rPr>
              <a:t>: </a:t>
            </a:r>
            <a:r>
              <a:rPr lang="en-US" err="1">
                <a:latin typeface="+mn-lt"/>
              </a:rPr>
              <a:t>là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biến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ngẫu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nhiên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mà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tập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giá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trị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của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nó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lấp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kín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một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khoảng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trên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trục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số</a:t>
            </a:r>
            <a:r>
              <a:rPr lang="en-US">
                <a:latin typeface="+mn-lt"/>
              </a:rPr>
              <a:t>.</a:t>
            </a:r>
            <a:endParaRPr lang="en-US"/>
          </a:p>
          <a:p>
            <a:pPr marL="800100" lvl="1" indent="-342900" algn="l">
              <a:buFont typeface="Courier New" charset="0"/>
              <a:buChar char="o"/>
            </a:pPr>
            <a:endParaRPr lang="en-US">
              <a:latin typeface="+mn-lt"/>
            </a:endParaRPr>
          </a:p>
          <a:p>
            <a:pPr marL="800100" lvl="1" indent="-342900" algn="l">
              <a:buFont typeface="Courier New" charset="0"/>
              <a:buChar char="o"/>
            </a:pPr>
            <a:endParaRPr lang="en-US" i="1">
              <a:latin typeface="+mn-lt"/>
            </a:endParaRPr>
          </a:p>
          <a:p>
            <a:pPr marL="800100" lvl="1" indent="-342900" algn="l">
              <a:buFont typeface="AppleSDGothicNeo-Regular" charset="-127"/>
              <a:buChar char="□"/>
            </a:pPr>
            <a:endParaRPr lang="en-US" i="1">
              <a:solidFill>
                <a:srgbClr val="FF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627041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65043" y="292575"/>
            <a:ext cx="11728174" cy="43788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sz="2800">
                <a:latin typeface="+mn-lt"/>
                <a:ea typeface="Helvetica" charset="0"/>
                <a:cs typeface="Helvetica" charset="0"/>
              </a:rPr>
              <a:t>CHƯƠNG 2: XÁC SUẤT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265042" y="887895"/>
            <a:ext cx="6006969" cy="496282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ppleSDGothicNeo-Regular" charset="-127"/>
              <a:buChar char="□"/>
            </a:pPr>
            <a:r>
              <a:rPr lang="en-US" i="1">
                <a:solidFill>
                  <a:srgbClr val="FF0000"/>
                </a:solidFill>
                <a:latin typeface="+mn-lt"/>
              </a:rPr>
              <a:t>HÀM PHÂN PHỐI XÁC SUẤT VÀ BẢNG PHÂN PHỐI XÁC SUẤT:</a:t>
            </a:r>
            <a:endParaRPr lang="en-US" sz="2400">
              <a:latin typeface="+mn-lt"/>
            </a:endParaRPr>
          </a:p>
          <a:p>
            <a:pPr marL="800100" lvl="1" indent="-342900" algn="l">
              <a:buFont typeface="Courier New" charset="0"/>
              <a:buChar char="o"/>
            </a:pPr>
            <a:r>
              <a:rPr lang="en-US" err="1">
                <a:latin typeface="+mn-lt"/>
              </a:rPr>
              <a:t>Việc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xác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định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một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biến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ngẫu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nhiên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bằng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tập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các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gia</a:t>
            </a:r>
            <a:r>
              <a:rPr lang="en-US">
                <a:latin typeface="+mn-lt"/>
              </a:rPr>
              <a:t>́ trị </a:t>
            </a:r>
            <a:r>
              <a:rPr lang="en-US" err="1">
                <a:latin typeface="+mn-lt"/>
              </a:rPr>
              <a:t>của</a:t>
            </a:r>
            <a:r>
              <a:rPr lang="en-US">
                <a:latin typeface="+mn-lt"/>
              </a:rPr>
              <a:t> nó </a:t>
            </a:r>
            <a:r>
              <a:rPr lang="en-US">
                <a:latin typeface="+mn-lt"/>
                <a:sym typeface="Wingdings"/>
              </a:rPr>
              <a:t> </a:t>
            </a:r>
            <a:r>
              <a:rPr lang="en-US" err="1">
                <a:latin typeface="+mn-lt"/>
                <a:sym typeface="Wingdings"/>
              </a:rPr>
              <a:t>chưa</a:t>
            </a:r>
            <a:r>
              <a:rPr lang="en-US">
                <a:latin typeface="+mn-lt"/>
                <a:sym typeface="Wingdings"/>
              </a:rPr>
              <a:t> </a:t>
            </a:r>
            <a:r>
              <a:rPr lang="en-US" err="1">
                <a:latin typeface="+mn-lt"/>
                <a:sym typeface="Wingdings"/>
              </a:rPr>
              <a:t>đủ</a:t>
            </a:r>
            <a:r>
              <a:rPr lang="en-US">
                <a:latin typeface="+mn-lt"/>
              </a:rPr>
              <a:t> </a:t>
            </a:r>
          </a:p>
          <a:p>
            <a:pPr marL="800100" lvl="1" indent="-342900" algn="l">
              <a:buFont typeface="Courier New" charset="0"/>
              <a:buChar char="o"/>
            </a:pPr>
            <a:r>
              <a:rPr lang="en-US" err="1">
                <a:latin typeface="+mn-lt"/>
              </a:rPr>
              <a:t>Cần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xác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định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xác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suất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xuất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hiện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của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từng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giá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trị</a:t>
            </a:r>
            <a:endParaRPr lang="en-US">
              <a:latin typeface="+mn-lt"/>
            </a:endParaRPr>
          </a:p>
          <a:p>
            <a:pPr marL="800100" lvl="1" indent="-342900" algn="l">
              <a:buFont typeface="Courier New" charset="0"/>
              <a:buChar char="o"/>
            </a:pPr>
            <a:r>
              <a:rPr lang="en-US" err="1">
                <a:latin typeface="+mn-lt"/>
              </a:rPr>
              <a:t>Khi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đo</a:t>
            </a:r>
            <a:r>
              <a:rPr lang="en-US">
                <a:latin typeface="+mn-lt"/>
              </a:rPr>
              <a:t>́ </a:t>
            </a:r>
            <a:r>
              <a:rPr lang="en-US" err="1">
                <a:latin typeface="+mn-lt"/>
              </a:rPr>
              <a:t>chúng</a:t>
            </a:r>
            <a:r>
              <a:rPr lang="en-US">
                <a:latin typeface="+mn-lt"/>
              </a:rPr>
              <a:t> ta sẽ có </a:t>
            </a:r>
            <a:r>
              <a:rPr lang="en-US" err="1">
                <a:latin typeface="+mn-lt"/>
              </a:rPr>
              <a:t>các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hàm</a:t>
            </a:r>
            <a:r>
              <a:rPr lang="en-US">
                <a:latin typeface="+mn-lt"/>
              </a:rPr>
              <a:t>/</a:t>
            </a:r>
            <a:r>
              <a:rPr lang="en-US" err="1">
                <a:latin typeface="+mn-lt"/>
              </a:rPr>
              <a:t>bảng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phân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phối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xác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suất</a:t>
            </a:r>
            <a:r>
              <a:rPr lang="en-US" i="1">
                <a:solidFill>
                  <a:srgbClr val="FF0000"/>
                </a:solidFill>
                <a:latin typeface="+mn-lt"/>
              </a:rPr>
              <a:t> </a:t>
            </a:r>
          </a:p>
          <a:p>
            <a:pPr marL="342900" indent="-342900" algn="l">
              <a:buFont typeface="AppleSDGothicNeo-Regular" charset="-127"/>
              <a:buChar char="□"/>
            </a:pPr>
            <a:r>
              <a:rPr lang="en-US" i="1" err="1">
                <a:solidFill>
                  <a:srgbClr val="FF0000"/>
                </a:solidFill>
                <a:latin typeface="+mn-lt"/>
              </a:rPr>
              <a:t>Biến</a:t>
            </a:r>
            <a:r>
              <a:rPr lang="en-US" i="1">
                <a:solidFill>
                  <a:srgbClr val="FF0000"/>
                </a:solidFill>
                <a:latin typeface="+mn-lt"/>
              </a:rPr>
              <a:t> </a:t>
            </a:r>
            <a:r>
              <a:rPr lang="en-US" i="1" err="1">
                <a:solidFill>
                  <a:srgbClr val="FF0000"/>
                </a:solidFill>
                <a:latin typeface="+mn-lt"/>
              </a:rPr>
              <a:t>ngẫu</a:t>
            </a:r>
            <a:r>
              <a:rPr lang="en-US" i="1">
                <a:solidFill>
                  <a:srgbClr val="FF0000"/>
                </a:solidFill>
                <a:latin typeface="+mn-lt"/>
              </a:rPr>
              <a:t> </a:t>
            </a:r>
            <a:r>
              <a:rPr lang="en-US" i="1" err="1">
                <a:solidFill>
                  <a:srgbClr val="FF0000"/>
                </a:solidFill>
                <a:latin typeface="+mn-lt"/>
              </a:rPr>
              <a:t>nhiên</a:t>
            </a:r>
            <a:r>
              <a:rPr lang="en-US" i="1">
                <a:solidFill>
                  <a:srgbClr val="FF0000"/>
                </a:solidFill>
                <a:latin typeface="+mn-lt"/>
              </a:rPr>
              <a:t> </a:t>
            </a:r>
            <a:r>
              <a:rPr lang="en-US" i="1" err="1">
                <a:solidFill>
                  <a:srgbClr val="FF0000"/>
                </a:solidFill>
                <a:latin typeface="+mn-lt"/>
              </a:rPr>
              <a:t>rời</a:t>
            </a:r>
            <a:r>
              <a:rPr lang="en-US" i="1">
                <a:solidFill>
                  <a:srgbClr val="FF0000"/>
                </a:solidFill>
                <a:latin typeface="+mn-lt"/>
              </a:rPr>
              <a:t> </a:t>
            </a:r>
            <a:r>
              <a:rPr lang="en-US" i="1" err="1">
                <a:solidFill>
                  <a:srgbClr val="FF0000"/>
                </a:solidFill>
                <a:latin typeface="+mn-lt"/>
              </a:rPr>
              <a:t>rạc</a:t>
            </a:r>
            <a:r>
              <a:rPr lang="en-US" i="1">
                <a:solidFill>
                  <a:srgbClr val="FF0000"/>
                </a:solidFill>
                <a:latin typeface="+mn-lt"/>
              </a:rPr>
              <a:t>:</a:t>
            </a:r>
          </a:p>
          <a:p>
            <a:pPr marL="800100" lvl="1" indent="-342900" algn="l">
              <a:buFont typeface="Courier New" charset="0"/>
              <a:buChar char="o"/>
            </a:pPr>
            <a:r>
              <a:rPr lang="en-US" err="1">
                <a:latin typeface="+mn-lt"/>
              </a:rPr>
              <a:t>Mỗi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giá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trị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của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nó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được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gắn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với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xác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suất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xuất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hiện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giá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trị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đó</a:t>
            </a:r>
            <a:endParaRPr lang="en-US">
              <a:latin typeface="+mn-lt"/>
            </a:endParaRPr>
          </a:p>
          <a:p>
            <a:pPr marL="800100" lvl="1" indent="-342900" algn="l">
              <a:buFont typeface="Courier New" charset="0"/>
              <a:buChar char="o"/>
            </a:pPr>
            <a:r>
              <a:rPr lang="en-US" err="1">
                <a:latin typeface="+mn-lt"/>
              </a:rPr>
              <a:t>Tập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hợp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các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giá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trị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xác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suất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tương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ứng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với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biến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ngẫu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nhiên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khác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nhau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tạo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nên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bảng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phân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phối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xác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suất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của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biến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ngẫu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nhiên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đó</a:t>
            </a:r>
            <a:endParaRPr lang="en-US">
              <a:latin typeface="+mn-lt"/>
            </a:endParaRPr>
          </a:p>
          <a:p>
            <a:endParaRPr lang="en-US" i="1">
              <a:solidFill>
                <a:srgbClr val="FF0000"/>
              </a:solidFill>
              <a:latin typeface="+mn-lt"/>
            </a:endParaRPr>
          </a:p>
          <a:p>
            <a:pPr marL="800100" lvl="1" indent="-342900" algn="l">
              <a:buFont typeface="Courier New" charset="0"/>
              <a:buChar char="o"/>
            </a:pPr>
            <a:endParaRPr lang="en-US"/>
          </a:p>
          <a:p>
            <a:pPr marL="800100" lvl="1" indent="-342900" algn="l">
              <a:buFont typeface="Courier New" charset="0"/>
              <a:buChar char="o"/>
            </a:pPr>
            <a:endParaRPr lang="en-US">
              <a:latin typeface="+mn-lt"/>
            </a:endParaRPr>
          </a:p>
          <a:p>
            <a:pPr marL="800100" lvl="1" indent="-342900" algn="l">
              <a:buFont typeface="Courier New" charset="0"/>
              <a:buChar char="o"/>
            </a:pPr>
            <a:endParaRPr lang="en-US" i="1">
              <a:latin typeface="+mn-lt"/>
            </a:endParaRPr>
          </a:p>
          <a:p>
            <a:pPr marL="800100" lvl="1" indent="-342900" algn="l">
              <a:buFont typeface="AppleSDGothicNeo-Regular" charset="-127"/>
              <a:buChar char="□"/>
            </a:pPr>
            <a:endParaRPr lang="en-US" i="1">
              <a:solidFill>
                <a:srgbClr val="FF0000"/>
              </a:solidFill>
              <a:latin typeface="+mn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0953" y="887895"/>
            <a:ext cx="5502264" cy="4439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1017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59026" y="292575"/>
            <a:ext cx="11834191" cy="43788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sz="2800">
                <a:latin typeface="+mn-lt"/>
                <a:ea typeface="Helvetica" charset="0"/>
                <a:cs typeface="Helvetica" charset="0"/>
              </a:rPr>
              <a:t>CHƯƠNG 2: XÁC SUẤT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 txBox="1">
                <a:spLocks/>
              </p:cNvSpPr>
              <p:nvPr/>
            </p:nvSpPr>
            <p:spPr>
              <a:xfrm>
                <a:off x="159026" y="887895"/>
                <a:ext cx="11834191" cy="496282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 algn="l">
                  <a:buFont typeface="AppleSDGothicNeo-Regular" charset="-127"/>
                  <a:buChar char="□"/>
                </a:pPr>
                <a:r>
                  <a:rPr lang="en-US" i="1" dirty="0">
                    <a:solidFill>
                      <a:srgbClr val="FF0000"/>
                    </a:solidFill>
                    <a:latin typeface="+mn-lt"/>
                  </a:rPr>
                  <a:t>HÀM PHÂN PHỐI XÁC SUẤT VÀ BẢNG PHÂN PHỐI XÁC SUẤT:</a:t>
                </a:r>
                <a:endParaRPr lang="en-US" sz="2400" dirty="0">
                  <a:latin typeface="+mn-lt"/>
                </a:endParaRPr>
              </a:p>
              <a:p>
                <a:pPr marL="800100" lvl="1" indent="-342900" algn="l">
                  <a:buFont typeface="Courier New" charset="0"/>
                  <a:buChar char="o"/>
                </a:pPr>
                <a:r>
                  <a:rPr lang="en-US" dirty="0" err="1">
                    <a:latin typeface="+mn-lt"/>
                  </a:rPr>
                  <a:t>Việc</a:t>
                </a:r>
                <a:r>
                  <a:rPr lang="en-US" dirty="0">
                    <a:latin typeface="+mn-lt"/>
                  </a:rPr>
                  <a:t> </a:t>
                </a:r>
                <a:r>
                  <a:rPr lang="en-US" dirty="0" err="1">
                    <a:latin typeface="+mn-lt"/>
                  </a:rPr>
                  <a:t>xác</a:t>
                </a:r>
                <a:r>
                  <a:rPr lang="en-US" dirty="0">
                    <a:latin typeface="+mn-lt"/>
                  </a:rPr>
                  <a:t> </a:t>
                </a:r>
                <a:r>
                  <a:rPr lang="en-US" dirty="0" err="1">
                    <a:latin typeface="+mn-lt"/>
                  </a:rPr>
                  <a:t>định</a:t>
                </a:r>
                <a:r>
                  <a:rPr lang="en-US" dirty="0">
                    <a:latin typeface="+mn-lt"/>
                  </a:rPr>
                  <a:t> </a:t>
                </a:r>
                <a:r>
                  <a:rPr lang="en-US" dirty="0" err="1">
                    <a:latin typeface="+mn-lt"/>
                  </a:rPr>
                  <a:t>một</a:t>
                </a:r>
                <a:r>
                  <a:rPr lang="en-US" dirty="0">
                    <a:latin typeface="+mn-lt"/>
                  </a:rPr>
                  <a:t> </a:t>
                </a:r>
                <a:r>
                  <a:rPr lang="en-US" dirty="0" err="1">
                    <a:latin typeface="+mn-lt"/>
                  </a:rPr>
                  <a:t>biến</a:t>
                </a:r>
                <a:r>
                  <a:rPr lang="en-US" dirty="0">
                    <a:latin typeface="+mn-lt"/>
                  </a:rPr>
                  <a:t> </a:t>
                </a:r>
                <a:r>
                  <a:rPr lang="en-US" dirty="0" err="1">
                    <a:latin typeface="+mn-lt"/>
                  </a:rPr>
                  <a:t>ngẫu</a:t>
                </a:r>
                <a:r>
                  <a:rPr lang="en-US" dirty="0">
                    <a:latin typeface="+mn-lt"/>
                  </a:rPr>
                  <a:t> </a:t>
                </a:r>
                <a:r>
                  <a:rPr lang="en-US" dirty="0" err="1">
                    <a:latin typeface="+mn-lt"/>
                  </a:rPr>
                  <a:t>nhiên</a:t>
                </a:r>
                <a:r>
                  <a:rPr lang="en-US" dirty="0">
                    <a:latin typeface="+mn-lt"/>
                  </a:rPr>
                  <a:t> </a:t>
                </a:r>
                <a:r>
                  <a:rPr lang="en-US" dirty="0" err="1">
                    <a:latin typeface="+mn-lt"/>
                  </a:rPr>
                  <a:t>bằng</a:t>
                </a:r>
                <a:r>
                  <a:rPr lang="en-US" dirty="0">
                    <a:latin typeface="+mn-lt"/>
                  </a:rPr>
                  <a:t> </a:t>
                </a:r>
                <a:r>
                  <a:rPr lang="en-US" dirty="0" err="1">
                    <a:latin typeface="+mn-lt"/>
                  </a:rPr>
                  <a:t>tập</a:t>
                </a:r>
                <a:r>
                  <a:rPr lang="en-US" dirty="0">
                    <a:latin typeface="+mn-lt"/>
                  </a:rPr>
                  <a:t> </a:t>
                </a:r>
                <a:r>
                  <a:rPr lang="en-US" dirty="0" err="1">
                    <a:latin typeface="+mn-lt"/>
                  </a:rPr>
                  <a:t>các</a:t>
                </a:r>
                <a:r>
                  <a:rPr lang="en-US" dirty="0">
                    <a:latin typeface="+mn-lt"/>
                  </a:rPr>
                  <a:t> </a:t>
                </a:r>
                <a:r>
                  <a:rPr lang="en-US" dirty="0" err="1">
                    <a:latin typeface="+mn-lt"/>
                  </a:rPr>
                  <a:t>gia</a:t>
                </a:r>
                <a:r>
                  <a:rPr lang="en-US" dirty="0">
                    <a:latin typeface="+mn-lt"/>
                  </a:rPr>
                  <a:t>́ trị </a:t>
                </a:r>
                <a:r>
                  <a:rPr lang="en-US" dirty="0" err="1">
                    <a:latin typeface="+mn-lt"/>
                  </a:rPr>
                  <a:t>của</a:t>
                </a:r>
                <a:r>
                  <a:rPr lang="en-US" dirty="0">
                    <a:latin typeface="+mn-lt"/>
                  </a:rPr>
                  <a:t> nó </a:t>
                </a:r>
                <a:r>
                  <a:rPr lang="en-US" dirty="0">
                    <a:latin typeface="+mn-lt"/>
                    <a:sym typeface="Wingdings"/>
                  </a:rPr>
                  <a:t> </a:t>
                </a:r>
                <a:r>
                  <a:rPr lang="en-US" dirty="0" err="1">
                    <a:latin typeface="+mn-lt"/>
                    <a:sym typeface="Wingdings"/>
                  </a:rPr>
                  <a:t>chưa</a:t>
                </a:r>
                <a:r>
                  <a:rPr lang="en-US" dirty="0">
                    <a:latin typeface="+mn-lt"/>
                    <a:sym typeface="Wingdings"/>
                  </a:rPr>
                  <a:t> </a:t>
                </a:r>
                <a:r>
                  <a:rPr lang="en-US" dirty="0" err="1">
                    <a:latin typeface="+mn-lt"/>
                    <a:sym typeface="Wingdings"/>
                  </a:rPr>
                  <a:t>đủ</a:t>
                </a:r>
                <a:r>
                  <a:rPr lang="en-US" dirty="0">
                    <a:latin typeface="+mn-lt"/>
                  </a:rPr>
                  <a:t> </a:t>
                </a:r>
              </a:p>
              <a:p>
                <a:pPr marL="800100" lvl="1" indent="-342900" algn="l">
                  <a:buFont typeface="Courier New" charset="0"/>
                  <a:buChar char="o"/>
                </a:pPr>
                <a:r>
                  <a:rPr lang="en-US" dirty="0" err="1">
                    <a:latin typeface="+mn-lt"/>
                  </a:rPr>
                  <a:t>Cần</a:t>
                </a:r>
                <a:r>
                  <a:rPr lang="en-US" dirty="0">
                    <a:latin typeface="+mn-lt"/>
                  </a:rPr>
                  <a:t> </a:t>
                </a:r>
                <a:r>
                  <a:rPr lang="en-US" dirty="0" err="1">
                    <a:latin typeface="+mn-lt"/>
                  </a:rPr>
                  <a:t>xác</a:t>
                </a:r>
                <a:r>
                  <a:rPr lang="en-US" dirty="0">
                    <a:latin typeface="+mn-lt"/>
                  </a:rPr>
                  <a:t> </a:t>
                </a:r>
                <a:r>
                  <a:rPr lang="en-US" dirty="0" err="1">
                    <a:latin typeface="+mn-lt"/>
                  </a:rPr>
                  <a:t>định</a:t>
                </a:r>
                <a:r>
                  <a:rPr lang="en-US" dirty="0">
                    <a:latin typeface="+mn-lt"/>
                  </a:rPr>
                  <a:t> </a:t>
                </a:r>
                <a:r>
                  <a:rPr lang="en-US" dirty="0" err="1">
                    <a:latin typeface="+mn-lt"/>
                  </a:rPr>
                  <a:t>xác</a:t>
                </a:r>
                <a:r>
                  <a:rPr lang="en-US" dirty="0">
                    <a:latin typeface="+mn-lt"/>
                  </a:rPr>
                  <a:t> </a:t>
                </a:r>
                <a:r>
                  <a:rPr lang="en-US" dirty="0" err="1">
                    <a:latin typeface="+mn-lt"/>
                  </a:rPr>
                  <a:t>suất</a:t>
                </a:r>
                <a:r>
                  <a:rPr lang="en-US" dirty="0">
                    <a:latin typeface="+mn-lt"/>
                  </a:rPr>
                  <a:t> </a:t>
                </a:r>
                <a:r>
                  <a:rPr lang="en-US" dirty="0" err="1">
                    <a:latin typeface="+mn-lt"/>
                  </a:rPr>
                  <a:t>xuất</a:t>
                </a:r>
                <a:r>
                  <a:rPr lang="en-US" dirty="0">
                    <a:latin typeface="+mn-lt"/>
                  </a:rPr>
                  <a:t> </a:t>
                </a:r>
                <a:r>
                  <a:rPr lang="en-US" dirty="0" err="1">
                    <a:latin typeface="+mn-lt"/>
                  </a:rPr>
                  <a:t>hiện</a:t>
                </a:r>
                <a:r>
                  <a:rPr lang="en-US" dirty="0">
                    <a:latin typeface="+mn-lt"/>
                  </a:rPr>
                  <a:t> </a:t>
                </a:r>
                <a:r>
                  <a:rPr lang="en-US" dirty="0" err="1">
                    <a:latin typeface="+mn-lt"/>
                  </a:rPr>
                  <a:t>của</a:t>
                </a:r>
                <a:r>
                  <a:rPr lang="en-US" dirty="0">
                    <a:latin typeface="+mn-lt"/>
                  </a:rPr>
                  <a:t> </a:t>
                </a:r>
                <a:r>
                  <a:rPr lang="en-US" dirty="0" err="1">
                    <a:latin typeface="+mn-lt"/>
                  </a:rPr>
                  <a:t>từng</a:t>
                </a:r>
                <a:r>
                  <a:rPr lang="en-US" dirty="0">
                    <a:latin typeface="+mn-lt"/>
                  </a:rPr>
                  <a:t> </a:t>
                </a:r>
                <a:r>
                  <a:rPr lang="en-US" dirty="0" err="1">
                    <a:latin typeface="+mn-lt"/>
                  </a:rPr>
                  <a:t>giá</a:t>
                </a:r>
                <a:r>
                  <a:rPr lang="en-US" dirty="0">
                    <a:latin typeface="+mn-lt"/>
                  </a:rPr>
                  <a:t> </a:t>
                </a:r>
                <a:r>
                  <a:rPr lang="en-US" dirty="0" err="1">
                    <a:latin typeface="+mn-lt"/>
                  </a:rPr>
                  <a:t>trị</a:t>
                </a:r>
                <a:endParaRPr lang="en-US" dirty="0">
                  <a:latin typeface="+mn-lt"/>
                </a:endParaRPr>
              </a:p>
              <a:p>
                <a:pPr marL="800100" lvl="1" indent="-342900" algn="l">
                  <a:buFont typeface="Courier New" charset="0"/>
                  <a:buChar char="o"/>
                </a:pPr>
                <a:r>
                  <a:rPr lang="en-US" dirty="0">
                    <a:latin typeface="+mn-lt"/>
                  </a:rPr>
                  <a:t>Khi </a:t>
                </a:r>
                <a:r>
                  <a:rPr lang="en-US" dirty="0" err="1">
                    <a:latin typeface="+mn-lt"/>
                  </a:rPr>
                  <a:t>đo</a:t>
                </a:r>
                <a:r>
                  <a:rPr lang="en-US" dirty="0">
                    <a:latin typeface="+mn-lt"/>
                  </a:rPr>
                  <a:t>́ </a:t>
                </a:r>
                <a:r>
                  <a:rPr lang="en-US" dirty="0" err="1">
                    <a:latin typeface="+mn-lt"/>
                  </a:rPr>
                  <a:t>chúng</a:t>
                </a:r>
                <a:r>
                  <a:rPr lang="en-US" dirty="0">
                    <a:latin typeface="+mn-lt"/>
                  </a:rPr>
                  <a:t> ta sẽ có </a:t>
                </a:r>
                <a:r>
                  <a:rPr lang="en-US" dirty="0" err="1">
                    <a:latin typeface="+mn-lt"/>
                  </a:rPr>
                  <a:t>các</a:t>
                </a:r>
                <a:r>
                  <a:rPr lang="en-US" dirty="0">
                    <a:latin typeface="+mn-lt"/>
                  </a:rPr>
                  <a:t> </a:t>
                </a:r>
                <a:r>
                  <a:rPr lang="en-US" dirty="0" err="1">
                    <a:latin typeface="+mn-lt"/>
                  </a:rPr>
                  <a:t>hàm</a:t>
                </a:r>
                <a:r>
                  <a:rPr lang="en-US" dirty="0">
                    <a:latin typeface="+mn-lt"/>
                  </a:rPr>
                  <a:t>/</a:t>
                </a:r>
                <a:r>
                  <a:rPr lang="en-US" dirty="0" err="1">
                    <a:latin typeface="+mn-lt"/>
                  </a:rPr>
                  <a:t>bảng</a:t>
                </a:r>
                <a:r>
                  <a:rPr lang="en-US" dirty="0">
                    <a:latin typeface="+mn-lt"/>
                  </a:rPr>
                  <a:t> </a:t>
                </a:r>
                <a:r>
                  <a:rPr lang="en-US" dirty="0" err="1">
                    <a:latin typeface="+mn-lt"/>
                  </a:rPr>
                  <a:t>phân</a:t>
                </a:r>
                <a:r>
                  <a:rPr lang="en-US" dirty="0">
                    <a:latin typeface="+mn-lt"/>
                  </a:rPr>
                  <a:t> </a:t>
                </a:r>
                <a:r>
                  <a:rPr lang="en-US" dirty="0" err="1">
                    <a:latin typeface="+mn-lt"/>
                  </a:rPr>
                  <a:t>phối</a:t>
                </a:r>
                <a:r>
                  <a:rPr lang="en-US" dirty="0">
                    <a:latin typeface="+mn-lt"/>
                  </a:rPr>
                  <a:t> </a:t>
                </a:r>
                <a:r>
                  <a:rPr lang="en-US" dirty="0" err="1">
                    <a:latin typeface="+mn-lt"/>
                  </a:rPr>
                  <a:t>xác</a:t>
                </a:r>
                <a:r>
                  <a:rPr lang="en-US" dirty="0">
                    <a:latin typeface="+mn-lt"/>
                  </a:rPr>
                  <a:t> </a:t>
                </a:r>
                <a:r>
                  <a:rPr lang="en-US" dirty="0" err="1">
                    <a:latin typeface="+mn-lt"/>
                  </a:rPr>
                  <a:t>suất</a:t>
                </a:r>
                <a:r>
                  <a:rPr lang="en-US" i="1" dirty="0">
                    <a:solidFill>
                      <a:srgbClr val="FF0000"/>
                    </a:solidFill>
                    <a:latin typeface="+mn-lt"/>
                  </a:rPr>
                  <a:t> </a:t>
                </a:r>
              </a:p>
              <a:p>
                <a:pPr marL="342900" indent="-342900" algn="l">
                  <a:buFont typeface="AppleSDGothicNeo-Regular" charset="-127"/>
                  <a:buChar char="□"/>
                </a:pPr>
                <a:r>
                  <a:rPr lang="en-US" i="1" dirty="0" err="1">
                    <a:solidFill>
                      <a:srgbClr val="FF0000"/>
                    </a:solidFill>
                    <a:latin typeface="+mn-lt"/>
                  </a:rPr>
                  <a:t>Biến</a:t>
                </a:r>
                <a:r>
                  <a:rPr lang="en-US" i="1" dirty="0">
                    <a:solidFill>
                      <a:srgbClr val="FF0000"/>
                    </a:solidFill>
                    <a:latin typeface="+mn-lt"/>
                  </a:rPr>
                  <a:t> </a:t>
                </a:r>
                <a:r>
                  <a:rPr lang="en-US" i="1" dirty="0" err="1">
                    <a:solidFill>
                      <a:srgbClr val="FF0000"/>
                    </a:solidFill>
                    <a:latin typeface="+mn-lt"/>
                  </a:rPr>
                  <a:t>ngẫu</a:t>
                </a:r>
                <a:r>
                  <a:rPr lang="en-US" i="1" dirty="0">
                    <a:solidFill>
                      <a:srgbClr val="FF0000"/>
                    </a:solidFill>
                    <a:latin typeface="+mn-lt"/>
                  </a:rPr>
                  <a:t> </a:t>
                </a:r>
                <a:r>
                  <a:rPr lang="en-US" i="1" dirty="0" err="1">
                    <a:solidFill>
                      <a:srgbClr val="FF0000"/>
                    </a:solidFill>
                    <a:latin typeface="+mn-lt"/>
                  </a:rPr>
                  <a:t>nhiên</a:t>
                </a:r>
                <a:r>
                  <a:rPr lang="en-US" i="1" dirty="0">
                    <a:solidFill>
                      <a:srgbClr val="FF0000"/>
                    </a:solidFill>
                    <a:latin typeface="+mn-lt"/>
                  </a:rPr>
                  <a:t> </a:t>
                </a:r>
                <a:r>
                  <a:rPr lang="en-US" i="1" dirty="0" err="1">
                    <a:solidFill>
                      <a:srgbClr val="FF0000"/>
                    </a:solidFill>
                    <a:latin typeface="+mn-lt"/>
                  </a:rPr>
                  <a:t>liên</a:t>
                </a:r>
                <a:r>
                  <a:rPr lang="en-US" i="1" dirty="0">
                    <a:solidFill>
                      <a:srgbClr val="FF0000"/>
                    </a:solidFill>
                    <a:latin typeface="+mn-lt"/>
                  </a:rPr>
                  <a:t> </a:t>
                </a:r>
                <a:r>
                  <a:rPr lang="en-US" i="1" dirty="0" err="1">
                    <a:solidFill>
                      <a:srgbClr val="FF0000"/>
                    </a:solidFill>
                    <a:latin typeface="+mn-lt"/>
                  </a:rPr>
                  <a:t>tục</a:t>
                </a:r>
                <a:r>
                  <a:rPr lang="en-US" i="1" dirty="0">
                    <a:solidFill>
                      <a:srgbClr val="FF0000"/>
                    </a:solidFill>
                    <a:latin typeface="+mn-lt"/>
                  </a:rPr>
                  <a:t>:</a:t>
                </a:r>
              </a:p>
              <a:p>
                <a:pPr marL="800100" lvl="1" indent="-342900" algn="l">
                  <a:buFont typeface="Courier New" charset="0"/>
                  <a:buChar char="o"/>
                </a:pPr>
                <a:r>
                  <a:rPr lang="en-US" sz="2200" dirty="0" err="1">
                    <a:solidFill>
                      <a:srgbClr val="FF0000"/>
                    </a:solidFill>
                    <a:latin typeface="+mn-lt"/>
                  </a:rPr>
                  <a:t>Hàm</a:t>
                </a:r>
                <a:r>
                  <a:rPr lang="en-US" sz="2200" dirty="0">
                    <a:solidFill>
                      <a:srgbClr val="FF0000"/>
                    </a:solidFill>
                    <a:latin typeface="+mn-lt"/>
                  </a:rPr>
                  <a:t> </a:t>
                </a:r>
                <a:r>
                  <a:rPr lang="en-US" sz="2200" dirty="0" err="1">
                    <a:solidFill>
                      <a:srgbClr val="FF0000"/>
                    </a:solidFill>
                    <a:latin typeface="+mn-lt"/>
                  </a:rPr>
                  <a:t>phân</a:t>
                </a:r>
                <a:r>
                  <a:rPr lang="en-US" sz="2200" dirty="0">
                    <a:solidFill>
                      <a:srgbClr val="FF0000"/>
                    </a:solidFill>
                    <a:latin typeface="+mn-lt"/>
                  </a:rPr>
                  <a:t> </a:t>
                </a:r>
                <a:r>
                  <a:rPr lang="en-US" sz="2200" dirty="0" err="1">
                    <a:solidFill>
                      <a:srgbClr val="FF0000"/>
                    </a:solidFill>
                    <a:latin typeface="+mn-lt"/>
                  </a:rPr>
                  <a:t>phối</a:t>
                </a:r>
                <a:r>
                  <a:rPr lang="en-US" sz="2200" dirty="0">
                    <a:solidFill>
                      <a:srgbClr val="FF0000"/>
                    </a:solidFill>
                    <a:latin typeface="+mn-lt"/>
                  </a:rPr>
                  <a:t> </a:t>
                </a:r>
                <a:r>
                  <a:rPr lang="en-US" sz="2200" dirty="0" err="1">
                    <a:solidFill>
                      <a:srgbClr val="FF0000"/>
                    </a:solidFill>
                    <a:latin typeface="+mn-lt"/>
                  </a:rPr>
                  <a:t>xác</a:t>
                </a:r>
                <a:r>
                  <a:rPr lang="en-US" sz="2200" dirty="0">
                    <a:solidFill>
                      <a:srgbClr val="FF0000"/>
                    </a:solidFill>
                    <a:latin typeface="+mn-lt"/>
                  </a:rPr>
                  <a:t> </a:t>
                </a:r>
                <a:r>
                  <a:rPr lang="en-US" sz="2200" dirty="0" err="1">
                    <a:solidFill>
                      <a:srgbClr val="FF0000"/>
                    </a:solidFill>
                    <a:latin typeface="+mn-lt"/>
                  </a:rPr>
                  <a:t>suất</a:t>
                </a:r>
                <a:r>
                  <a:rPr lang="en-US" sz="2200" dirty="0">
                    <a:solidFill>
                      <a:srgbClr val="FF0000"/>
                    </a:solidFill>
                    <a:latin typeface="+mn-lt"/>
                  </a:rPr>
                  <a:t> </a:t>
                </a:r>
                <a:r>
                  <a:rPr lang="en-US" sz="2200" dirty="0" err="1">
                    <a:latin typeface="+mn-lt"/>
                  </a:rPr>
                  <a:t>của</a:t>
                </a:r>
                <a:r>
                  <a:rPr lang="en-US" sz="2200" dirty="0">
                    <a:latin typeface="+mn-lt"/>
                  </a:rPr>
                  <a:t> </a:t>
                </a:r>
                <a:r>
                  <a:rPr lang="en-US" sz="2200" dirty="0" err="1">
                    <a:latin typeface="+mn-lt"/>
                  </a:rPr>
                  <a:t>biến</a:t>
                </a:r>
                <a:r>
                  <a:rPr lang="en-US" sz="2200" dirty="0">
                    <a:latin typeface="+mn-lt"/>
                  </a:rPr>
                  <a:t> </a:t>
                </a:r>
                <a:r>
                  <a:rPr lang="en-US" sz="2200" dirty="0" err="1">
                    <a:latin typeface="+mn-lt"/>
                  </a:rPr>
                  <a:t>ngẫu</a:t>
                </a:r>
                <a:r>
                  <a:rPr lang="en-US" sz="2200" dirty="0">
                    <a:latin typeface="+mn-lt"/>
                  </a:rPr>
                  <a:t> </a:t>
                </a:r>
                <a:r>
                  <a:rPr lang="en-US" sz="2200" dirty="0" err="1">
                    <a:latin typeface="+mn-lt"/>
                  </a:rPr>
                  <a:t>nhiên</a:t>
                </a:r>
                <a:r>
                  <a:rPr lang="en-US" sz="2200" dirty="0">
                    <a:latin typeface="+mn-lt"/>
                  </a:rPr>
                  <a:t> X, </a:t>
                </a:r>
                <a:r>
                  <a:rPr lang="en-US" sz="2200" dirty="0" err="1">
                    <a:latin typeface="+mn-lt"/>
                  </a:rPr>
                  <a:t>ký</a:t>
                </a:r>
                <a:r>
                  <a:rPr lang="en-US" sz="2200" dirty="0">
                    <a:latin typeface="+mn-lt"/>
                  </a:rPr>
                  <a:t> </a:t>
                </a:r>
                <a:r>
                  <a:rPr lang="en-US" sz="2200" dirty="0" err="1">
                    <a:latin typeface="+mn-lt"/>
                  </a:rPr>
                  <a:t>hiệu</a:t>
                </a:r>
                <a:r>
                  <a:rPr lang="en-US" sz="2200" dirty="0">
                    <a:latin typeface="+mn-lt"/>
                  </a:rPr>
                  <a:t> F(x):</a:t>
                </a:r>
              </a:p>
              <a:p>
                <a:pPr lvl="1"/>
                <a:r>
                  <a:rPr lang="en-US" i="1" dirty="0">
                    <a:latin typeface="+mn-lt"/>
                  </a:rPr>
                  <a:t>F(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𝑥</m:t>
                    </m:r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)=</m:t>
                    </m:r>
                    <m:r>
                      <a:rPr lang="vi-VN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𝑃</m:t>
                    </m:r>
                    <m:d>
                      <m:dPr>
                        <m:ctrlPr>
                          <a:rPr lang="vi-VN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𝑋</m:t>
                        </m:r>
                        <m: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&lt;</m:t>
                        </m:r>
                        <m: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𝑥</m:t>
                        </m:r>
                      </m:e>
                    </m:d>
                    <m:r>
                      <a:rPr lang="vi-VN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, </m:t>
                    </m:r>
                    <m:r>
                      <a:rPr lang="vi-VN" i="1">
                        <a:latin typeface="Cambria Math" charset="0"/>
                        <a:ea typeface="Cambria Math" charset="0"/>
                        <a:cs typeface="Cambria Math" charset="0"/>
                      </a:rPr>
                      <m:t>𝑥</m:t>
                    </m:r>
                    <m:r>
                      <a:rPr lang="vi-VN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𝜖</m:t>
                    </m:r>
                    <m:r>
                      <a:rPr lang="vi-VN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vi-VN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𝑅</m:t>
                    </m:r>
                  </m:oMath>
                </a14:m>
                <a:endParaRPr lang="en-US" i="1" dirty="0">
                  <a:latin typeface="+mn-lt"/>
                </a:endParaRPr>
              </a:p>
              <a:p>
                <a:pPr marL="800100" lvl="1" indent="-342900" algn="l">
                  <a:buFont typeface="Courier New" charset="0"/>
                  <a:buChar char="o"/>
                </a:pPr>
                <a:r>
                  <a:rPr lang="en-US" sz="2200" dirty="0" err="1">
                    <a:latin typeface="+mn-lt"/>
                  </a:rPr>
                  <a:t>Là</a:t>
                </a:r>
                <a:r>
                  <a:rPr lang="en-US" sz="2200" dirty="0">
                    <a:latin typeface="+mn-lt"/>
                  </a:rPr>
                  <a:t> </a:t>
                </a:r>
                <a:r>
                  <a:rPr lang="en-US" sz="2200" dirty="0" err="1">
                    <a:latin typeface="+mn-lt"/>
                  </a:rPr>
                  <a:t>hàm</a:t>
                </a:r>
                <a:r>
                  <a:rPr lang="en-US" sz="2200" dirty="0">
                    <a:latin typeface="+mn-lt"/>
                  </a:rPr>
                  <a:t> </a:t>
                </a:r>
                <a:r>
                  <a:rPr lang="en-US" sz="2200" dirty="0" err="1">
                    <a:latin typeface="+mn-lt"/>
                  </a:rPr>
                  <a:t>quan</a:t>
                </a:r>
                <a:r>
                  <a:rPr lang="en-US" sz="2200" dirty="0">
                    <a:latin typeface="+mn-lt"/>
                  </a:rPr>
                  <a:t> </a:t>
                </a:r>
                <a:r>
                  <a:rPr lang="en-US" sz="2200" dirty="0" err="1">
                    <a:latin typeface="+mn-lt"/>
                  </a:rPr>
                  <a:t>trọng</a:t>
                </a:r>
                <a:r>
                  <a:rPr lang="en-US" sz="2200" dirty="0">
                    <a:latin typeface="+mn-lt"/>
                  </a:rPr>
                  <a:t> </a:t>
                </a:r>
                <a:r>
                  <a:rPr lang="en-US" sz="2200" dirty="0" err="1">
                    <a:latin typeface="+mn-lt"/>
                  </a:rPr>
                  <a:t>với</a:t>
                </a:r>
                <a:r>
                  <a:rPr lang="en-US" sz="2200" dirty="0">
                    <a:latin typeface="+mn-lt"/>
                  </a:rPr>
                  <a:t> </a:t>
                </a:r>
                <a:r>
                  <a:rPr lang="en-US" sz="2200" dirty="0" err="1">
                    <a:latin typeface="+mn-lt"/>
                  </a:rPr>
                  <a:t>biến</a:t>
                </a:r>
                <a:r>
                  <a:rPr lang="en-US" sz="2200" dirty="0">
                    <a:latin typeface="+mn-lt"/>
                  </a:rPr>
                  <a:t> </a:t>
                </a:r>
                <a:r>
                  <a:rPr lang="en-US" sz="2200" dirty="0" err="1">
                    <a:latin typeface="+mn-lt"/>
                  </a:rPr>
                  <a:t>ngẫu</a:t>
                </a:r>
                <a:r>
                  <a:rPr lang="en-US" sz="2200" dirty="0">
                    <a:latin typeface="+mn-lt"/>
                  </a:rPr>
                  <a:t> </a:t>
                </a:r>
                <a:r>
                  <a:rPr lang="en-US" sz="2200" dirty="0" err="1">
                    <a:latin typeface="+mn-lt"/>
                  </a:rPr>
                  <a:t>nhiên</a:t>
                </a:r>
                <a:r>
                  <a:rPr lang="en-US" sz="2200" dirty="0">
                    <a:latin typeface="+mn-lt"/>
                  </a:rPr>
                  <a:t> </a:t>
                </a:r>
                <a:r>
                  <a:rPr lang="en-US" sz="2200" dirty="0" err="1">
                    <a:latin typeface="+mn-lt"/>
                  </a:rPr>
                  <a:t>liên</a:t>
                </a:r>
                <a:r>
                  <a:rPr lang="en-US" sz="2200" dirty="0">
                    <a:latin typeface="+mn-lt"/>
                  </a:rPr>
                  <a:t> </a:t>
                </a:r>
                <a:r>
                  <a:rPr lang="en-US" sz="2200" dirty="0" err="1">
                    <a:latin typeface="+mn-lt"/>
                  </a:rPr>
                  <a:t>tục</a:t>
                </a:r>
                <a:endParaRPr lang="en-US" sz="2200" dirty="0">
                  <a:latin typeface="+mn-lt"/>
                </a:endParaRPr>
              </a:p>
              <a:p>
                <a:pPr marL="800100" lvl="1" indent="-342900" algn="l">
                  <a:buFont typeface="Courier New" charset="0"/>
                  <a:buChar char="o"/>
                </a:pPr>
                <a:r>
                  <a:rPr lang="en-US" sz="2200" dirty="0" err="1">
                    <a:latin typeface="+mn-lt"/>
                  </a:rPr>
                  <a:t>Trong</a:t>
                </a:r>
                <a:r>
                  <a:rPr lang="en-US" sz="2200" dirty="0">
                    <a:latin typeface="+mn-lt"/>
                  </a:rPr>
                  <a:t> </a:t>
                </a:r>
                <a:r>
                  <a:rPr lang="en-US" sz="2200" dirty="0" err="1">
                    <a:latin typeface="+mn-lt"/>
                  </a:rPr>
                  <a:t>thực</a:t>
                </a:r>
                <a:r>
                  <a:rPr lang="en-US" sz="2200" dirty="0">
                    <a:latin typeface="+mn-lt"/>
                  </a:rPr>
                  <a:t> </a:t>
                </a:r>
                <a:r>
                  <a:rPr lang="en-US" sz="2200" dirty="0" err="1">
                    <a:latin typeface="+mn-lt"/>
                  </a:rPr>
                  <a:t>tế</a:t>
                </a:r>
                <a:r>
                  <a:rPr lang="en-US" sz="2200" dirty="0">
                    <a:latin typeface="+mn-lt"/>
                  </a:rPr>
                  <a:t>: </a:t>
                </a:r>
                <a:r>
                  <a:rPr lang="en-US" sz="2200" dirty="0" err="1">
                    <a:latin typeface="+mn-lt"/>
                  </a:rPr>
                  <a:t>khó</a:t>
                </a:r>
                <a:r>
                  <a:rPr lang="en-US" sz="2200" dirty="0">
                    <a:latin typeface="+mn-lt"/>
                  </a:rPr>
                  <a:t> </a:t>
                </a:r>
                <a:r>
                  <a:rPr lang="en-US" sz="2200" dirty="0" err="1">
                    <a:latin typeface="+mn-lt"/>
                  </a:rPr>
                  <a:t>xác</a:t>
                </a:r>
                <a:r>
                  <a:rPr lang="en-US" sz="2200" dirty="0">
                    <a:latin typeface="+mn-lt"/>
                  </a:rPr>
                  <a:t> </a:t>
                </a:r>
                <a:r>
                  <a:rPr lang="en-US" sz="2200" dirty="0" err="1">
                    <a:latin typeface="+mn-lt"/>
                  </a:rPr>
                  <a:t>định</a:t>
                </a:r>
                <a:r>
                  <a:rPr lang="en-US" sz="2200" dirty="0">
                    <a:latin typeface="+mn-lt"/>
                  </a:rPr>
                  <a:t> </a:t>
                </a:r>
                <a:r>
                  <a:rPr lang="en-US" sz="2200" dirty="0" err="1">
                    <a:latin typeface="+mn-lt"/>
                  </a:rPr>
                  <a:t>hàm</a:t>
                </a:r>
                <a:r>
                  <a:rPr lang="en-US" sz="2200" dirty="0">
                    <a:latin typeface="+mn-lt"/>
                  </a:rPr>
                  <a:t> </a:t>
                </a:r>
                <a:r>
                  <a:rPr lang="en-US" sz="2200" dirty="0" err="1">
                    <a:latin typeface="+mn-lt"/>
                  </a:rPr>
                  <a:t>phân</a:t>
                </a:r>
                <a:r>
                  <a:rPr lang="en-US" sz="2200" dirty="0">
                    <a:latin typeface="+mn-lt"/>
                  </a:rPr>
                  <a:t> </a:t>
                </a:r>
                <a:r>
                  <a:rPr lang="en-US" sz="2200" dirty="0" err="1">
                    <a:latin typeface="+mn-lt"/>
                  </a:rPr>
                  <a:t>phối</a:t>
                </a:r>
                <a:r>
                  <a:rPr lang="en-US" sz="2200" dirty="0">
                    <a:latin typeface="+mn-lt"/>
                  </a:rPr>
                  <a:t> </a:t>
                </a:r>
                <a:r>
                  <a:rPr lang="en-US" sz="2200" dirty="0" err="1">
                    <a:latin typeface="+mn-lt"/>
                  </a:rPr>
                  <a:t>xác</a:t>
                </a:r>
                <a:r>
                  <a:rPr lang="en-US" sz="2200" dirty="0">
                    <a:latin typeface="+mn-lt"/>
                  </a:rPr>
                  <a:t> </a:t>
                </a:r>
                <a:r>
                  <a:rPr lang="en-US" sz="2200" dirty="0" err="1">
                    <a:latin typeface="+mn-lt"/>
                  </a:rPr>
                  <a:t>suất</a:t>
                </a:r>
                <a:r>
                  <a:rPr lang="en-US" sz="2200" dirty="0">
                    <a:latin typeface="+mn-lt"/>
                  </a:rPr>
                  <a:t> </a:t>
                </a:r>
                <a:r>
                  <a:rPr lang="en-US" sz="2200" dirty="0" err="1">
                    <a:latin typeface="+mn-lt"/>
                  </a:rPr>
                  <a:t>với</a:t>
                </a:r>
                <a:r>
                  <a:rPr lang="en-US" sz="2200" dirty="0">
                    <a:latin typeface="+mn-lt"/>
                  </a:rPr>
                  <a:t> </a:t>
                </a:r>
                <a:r>
                  <a:rPr lang="en-US" sz="2200" dirty="0" err="1">
                    <a:latin typeface="+mn-lt"/>
                  </a:rPr>
                  <a:t>biến</a:t>
                </a:r>
                <a:r>
                  <a:rPr lang="en-US" sz="2200" dirty="0">
                    <a:latin typeface="+mn-lt"/>
                  </a:rPr>
                  <a:t> </a:t>
                </a:r>
                <a:r>
                  <a:rPr lang="en-US" sz="2200" dirty="0" err="1">
                    <a:latin typeface="+mn-lt"/>
                  </a:rPr>
                  <a:t>ngẫu</a:t>
                </a:r>
                <a:r>
                  <a:rPr lang="en-US" sz="2200" dirty="0">
                    <a:latin typeface="+mn-lt"/>
                  </a:rPr>
                  <a:t> </a:t>
                </a:r>
                <a:r>
                  <a:rPr lang="en-US" sz="2200" dirty="0" err="1">
                    <a:latin typeface="+mn-lt"/>
                  </a:rPr>
                  <a:t>nhiên</a:t>
                </a:r>
                <a:r>
                  <a:rPr lang="en-US" sz="2200" dirty="0">
                    <a:latin typeface="+mn-lt"/>
                  </a:rPr>
                  <a:t> </a:t>
                </a:r>
                <a:r>
                  <a:rPr lang="en-US" sz="2200" dirty="0" err="1">
                    <a:latin typeface="+mn-lt"/>
                  </a:rPr>
                  <a:t>liên</a:t>
                </a:r>
                <a:r>
                  <a:rPr lang="en-US" sz="2200" dirty="0">
                    <a:latin typeface="+mn-lt"/>
                  </a:rPr>
                  <a:t> </a:t>
                </a:r>
                <a:r>
                  <a:rPr lang="en-US" sz="2200" dirty="0" err="1">
                    <a:latin typeface="+mn-lt"/>
                  </a:rPr>
                  <a:t>tục</a:t>
                </a:r>
                <a:endParaRPr lang="en-US" sz="2200" dirty="0">
                  <a:latin typeface="+mn-lt"/>
                </a:endParaRPr>
              </a:p>
              <a:p>
                <a:pPr marL="800100" lvl="1" indent="-342900" algn="l">
                  <a:buFont typeface="Courier New" charset="0"/>
                  <a:buChar char="o"/>
                </a:pPr>
                <a:r>
                  <a:rPr lang="en-US" sz="2200" dirty="0" err="1">
                    <a:solidFill>
                      <a:srgbClr val="FF0000"/>
                    </a:solidFill>
                    <a:latin typeface="+mn-lt"/>
                  </a:rPr>
                  <a:t>Hàm</a:t>
                </a:r>
                <a:r>
                  <a:rPr lang="en-US" sz="2200" dirty="0">
                    <a:solidFill>
                      <a:srgbClr val="FF0000"/>
                    </a:solidFill>
                    <a:latin typeface="+mn-lt"/>
                  </a:rPr>
                  <a:t> </a:t>
                </a:r>
                <a:r>
                  <a:rPr lang="en-US" sz="2200" dirty="0" err="1">
                    <a:solidFill>
                      <a:srgbClr val="FF0000"/>
                    </a:solidFill>
                    <a:latin typeface="+mn-lt"/>
                  </a:rPr>
                  <a:t>mật</a:t>
                </a:r>
                <a:r>
                  <a:rPr lang="en-US" sz="2200" dirty="0">
                    <a:solidFill>
                      <a:srgbClr val="FF0000"/>
                    </a:solidFill>
                    <a:latin typeface="+mn-lt"/>
                  </a:rPr>
                  <a:t> </a:t>
                </a:r>
                <a:r>
                  <a:rPr lang="en-US" sz="2200" dirty="0" err="1">
                    <a:solidFill>
                      <a:srgbClr val="FF0000"/>
                    </a:solidFill>
                    <a:latin typeface="+mn-lt"/>
                  </a:rPr>
                  <a:t>độ</a:t>
                </a:r>
                <a:r>
                  <a:rPr lang="en-US" sz="2200" dirty="0">
                    <a:solidFill>
                      <a:srgbClr val="FF0000"/>
                    </a:solidFill>
                    <a:latin typeface="+mn-lt"/>
                  </a:rPr>
                  <a:t> </a:t>
                </a:r>
                <a:r>
                  <a:rPr lang="en-US" sz="2200" dirty="0" err="1">
                    <a:solidFill>
                      <a:srgbClr val="FF0000"/>
                    </a:solidFill>
                    <a:latin typeface="+mn-lt"/>
                  </a:rPr>
                  <a:t>xác</a:t>
                </a:r>
                <a:r>
                  <a:rPr lang="en-US" sz="2200" dirty="0">
                    <a:solidFill>
                      <a:srgbClr val="FF0000"/>
                    </a:solidFill>
                    <a:latin typeface="+mn-lt"/>
                  </a:rPr>
                  <a:t> </a:t>
                </a:r>
                <a:r>
                  <a:rPr lang="en-US" sz="2200" dirty="0" err="1">
                    <a:solidFill>
                      <a:srgbClr val="FF0000"/>
                    </a:solidFill>
                    <a:latin typeface="+mn-lt"/>
                  </a:rPr>
                  <a:t>suất</a:t>
                </a:r>
                <a:r>
                  <a:rPr lang="en-US" sz="2200" dirty="0">
                    <a:solidFill>
                      <a:srgbClr val="FF0000"/>
                    </a:solidFill>
                    <a:latin typeface="+mn-lt"/>
                  </a:rPr>
                  <a:t>: </a:t>
                </a:r>
                <a:r>
                  <a:rPr lang="en-US" sz="2200" dirty="0" err="1">
                    <a:latin typeface="+mn-lt"/>
                  </a:rPr>
                  <a:t>Hàm</a:t>
                </a:r>
                <a:r>
                  <a:rPr lang="en-US" sz="2200" dirty="0">
                    <a:latin typeface="+mn-lt"/>
                  </a:rPr>
                  <a:t> </a:t>
                </a:r>
                <a:r>
                  <a:rPr lang="en-US" sz="2200" dirty="0" err="1">
                    <a:latin typeface="+mn-lt"/>
                  </a:rPr>
                  <a:t>phân</a:t>
                </a:r>
                <a:r>
                  <a:rPr lang="en-US" sz="2200" dirty="0">
                    <a:latin typeface="+mn-lt"/>
                  </a:rPr>
                  <a:t> </a:t>
                </a:r>
                <a:r>
                  <a:rPr lang="en-US" sz="2200" dirty="0" err="1">
                    <a:latin typeface="+mn-lt"/>
                  </a:rPr>
                  <a:t>phối</a:t>
                </a:r>
                <a:r>
                  <a:rPr lang="en-US" sz="2200" dirty="0">
                    <a:latin typeface="+mn-lt"/>
                  </a:rPr>
                  <a:t> </a:t>
                </a:r>
                <a:r>
                  <a:rPr lang="en-US" sz="2200" dirty="0" err="1">
                    <a:latin typeface="+mn-lt"/>
                  </a:rPr>
                  <a:t>xác</a:t>
                </a:r>
                <a:r>
                  <a:rPr lang="en-US" sz="2200" dirty="0">
                    <a:latin typeface="+mn-lt"/>
                  </a:rPr>
                  <a:t> </a:t>
                </a:r>
                <a:r>
                  <a:rPr lang="en-US" sz="2200" dirty="0" err="1">
                    <a:latin typeface="+mn-lt"/>
                  </a:rPr>
                  <a:t>suất</a:t>
                </a:r>
                <a:r>
                  <a:rPr lang="en-US" sz="2200" dirty="0">
                    <a:latin typeface="+mn-lt"/>
                  </a:rPr>
                  <a:t> </a:t>
                </a:r>
                <a:r>
                  <a:rPr lang="en-US" sz="2200" dirty="0" err="1">
                    <a:latin typeface="+mn-lt"/>
                  </a:rPr>
                  <a:t>có</a:t>
                </a:r>
                <a:r>
                  <a:rPr lang="en-US" sz="2200" dirty="0">
                    <a:latin typeface="+mn-lt"/>
                  </a:rPr>
                  <a:t> </a:t>
                </a:r>
                <a:r>
                  <a:rPr lang="en-US" sz="2200" dirty="0" err="1">
                    <a:latin typeface="+mn-lt"/>
                  </a:rPr>
                  <a:t>hạn</a:t>
                </a:r>
                <a:r>
                  <a:rPr lang="en-US" sz="2200" dirty="0">
                    <a:latin typeface="+mn-lt"/>
                  </a:rPr>
                  <a:t> </a:t>
                </a:r>
                <a:r>
                  <a:rPr lang="en-US" sz="2200" dirty="0" err="1">
                    <a:latin typeface="+mn-lt"/>
                  </a:rPr>
                  <a:t>chế</a:t>
                </a:r>
                <a:r>
                  <a:rPr lang="en-US" sz="2200" dirty="0">
                    <a:latin typeface="+mn-lt"/>
                  </a:rPr>
                  <a:t> </a:t>
                </a:r>
                <a:r>
                  <a:rPr lang="en-US" sz="2200" dirty="0" err="1">
                    <a:latin typeface="+mn-lt"/>
                  </a:rPr>
                  <a:t>không</a:t>
                </a:r>
                <a:r>
                  <a:rPr lang="en-US" sz="2200" dirty="0">
                    <a:latin typeface="+mn-lt"/>
                  </a:rPr>
                  <a:t> </a:t>
                </a:r>
                <a:r>
                  <a:rPr lang="en-US" sz="2200" dirty="0" err="1">
                    <a:latin typeface="+mn-lt"/>
                  </a:rPr>
                  <a:t>cho</a:t>
                </a:r>
                <a:r>
                  <a:rPr lang="en-US" sz="2200" dirty="0">
                    <a:latin typeface="+mn-lt"/>
                  </a:rPr>
                  <a:t> </a:t>
                </a:r>
                <a:r>
                  <a:rPr lang="en-US" sz="2200" dirty="0" err="1">
                    <a:latin typeface="+mn-lt"/>
                  </a:rPr>
                  <a:t>biết</a:t>
                </a:r>
                <a:r>
                  <a:rPr lang="en-US" sz="2200" dirty="0">
                    <a:latin typeface="+mn-lt"/>
                  </a:rPr>
                  <a:t> </a:t>
                </a:r>
                <a:r>
                  <a:rPr lang="en-US" sz="2200" dirty="0" err="1">
                    <a:latin typeface="+mn-lt"/>
                  </a:rPr>
                  <a:t>rõ</a:t>
                </a:r>
                <a:r>
                  <a:rPr lang="en-US" sz="2200" dirty="0">
                    <a:latin typeface="+mn-lt"/>
                  </a:rPr>
                  <a:t> </a:t>
                </a:r>
                <a:r>
                  <a:rPr lang="en-US" sz="2200" dirty="0" err="1">
                    <a:latin typeface="+mn-lt"/>
                  </a:rPr>
                  <a:t>phân</a:t>
                </a:r>
                <a:r>
                  <a:rPr lang="en-US" sz="2200" dirty="0">
                    <a:latin typeface="+mn-lt"/>
                  </a:rPr>
                  <a:t> </a:t>
                </a:r>
                <a:r>
                  <a:rPr lang="en-US" sz="2200" dirty="0" err="1">
                    <a:latin typeface="+mn-lt"/>
                  </a:rPr>
                  <a:t>phối</a:t>
                </a:r>
                <a:r>
                  <a:rPr lang="en-US" sz="2200" dirty="0">
                    <a:latin typeface="+mn-lt"/>
                  </a:rPr>
                  <a:t> </a:t>
                </a:r>
                <a:r>
                  <a:rPr lang="en-US" sz="2200" dirty="0" err="1">
                    <a:latin typeface="+mn-lt"/>
                  </a:rPr>
                  <a:t>xác</a:t>
                </a:r>
                <a:r>
                  <a:rPr lang="en-US" sz="2200" dirty="0">
                    <a:latin typeface="+mn-lt"/>
                  </a:rPr>
                  <a:t> </a:t>
                </a:r>
                <a:r>
                  <a:rPr lang="en-US" sz="2200" dirty="0" err="1">
                    <a:latin typeface="+mn-lt"/>
                  </a:rPr>
                  <a:t>suất</a:t>
                </a:r>
                <a:r>
                  <a:rPr lang="en-US" sz="2200" dirty="0">
                    <a:latin typeface="+mn-lt"/>
                  </a:rPr>
                  <a:t> ở </a:t>
                </a:r>
                <a:r>
                  <a:rPr lang="en-US" sz="2200" dirty="0" err="1">
                    <a:latin typeface="+mn-lt"/>
                  </a:rPr>
                  <a:t>một</a:t>
                </a:r>
                <a:r>
                  <a:rPr lang="en-US" sz="2200" dirty="0">
                    <a:latin typeface="+mn-lt"/>
                  </a:rPr>
                  <a:t> </a:t>
                </a:r>
                <a:r>
                  <a:rPr lang="en-US" sz="2200" dirty="0" err="1">
                    <a:latin typeface="+mn-lt"/>
                  </a:rPr>
                  <a:t>lân</a:t>
                </a:r>
                <a:r>
                  <a:rPr lang="en-US" sz="2200" dirty="0">
                    <a:latin typeface="+mn-lt"/>
                  </a:rPr>
                  <a:t> </a:t>
                </a:r>
                <a:r>
                  <a:rPr lang="en-US" sz="2200" dirty="0" err="1">
                    <a:latin typeface="+mn-lt"/>
                  </a:rPr>
                  <a:t>cận</a:t>
                </a:r>
                <a:r>
                  <a:rPr lang="en-US" sz="2200" dirty="0">
                    <a:latin typeface="+mn-lt"/>
                  </a:rPr>
                  <a:t> </a:t>
                </a:r>
                <a:r>
                  <a:rPr lang="en-US" sz="2200" dirty="0" err="1">
                    <a:latin typeface="+mn-lt"/>
                  </a:rPr>
                  <a:t>một</a:t>
                </a:r>
                <a:r>
                  <a:rPr lang="en-US" sz="2200" dirty="0">
                    <a:latin typeface="+mn-lt"/>
                  </a:rPr>
                  <a:t> </a:t>
                </a:r>
                <a:r>
                  <a:rPr lang="en-US" sz="2200" dirty="0" err="1">
                    <a:latin typeface="+mn-lt"/>
                  </a:rPr>
                  <a:t>điểm</a:t>
                </a:r>
                <a:r>
                  <a:rPr lang="en-US" sz="2200" dirty="0">
                    <a:latin typeface="+mn-lt"/>
                  </a:rPr>
                  <a:t> </a:t>
                </a:r>
                <a:r>
                  <a:rPr lang="en-US" sz="2200" dirty="0" err="1">
                    <a:latin typeface="+mn-lt"/>
                  </a:rPr>
                  <a:t>nào</a:t>
                </a:r>
                <a:r>
                  <a:rPr lang="en-US" sz="2200" dirty="0">
                    <a:latin typeface="+mn-lt"/>
                  </a:rPr>
                  <a:t> </a:t>
                </a:r>
                <a:r>
                  <a:rPr lang="en-US" sz="2200" dirty="0" err="1">
                    <a:latin typeface="+mn-lt"/>
                  </a:rPr>
                  <a:t>đó</a:t>
                </a:r>
                <a:r>
                  <a:rPr lang="en-US" sz="2200" dirty="0">
                    <a:latin typeface="+mn-lt"/>
                  </a:rPr>
                  <a:t> </a:t>
                </a:r>
                <a:r>
                  <a:rPr lang="en-US" sz="2200" dirty="0" err="1">
                    <a:latin typeface="+mn-lt"/>
                  </a:rPr>
                  <a:t>trên</a:t>
                </a:r>
                <a:r>
                  <a:rPr lang="en-US" sz="2200" dirty="0">
                    <a:latin typeface="+mn-lt"/>
                  </a:rPr>
                  <a:t> </a:t>
                </a:r>
                <a:r>
                  <a:rPr lang="en-US" sz="2200" dirty="0" err="1">
                    <a:latin typeface="+mn-lt"/>
                  </a:rPr>
                  <a:t>trục</a:t>
                </a:r>
                <a:r>
                  <a:rPr lang="en-US" sz="2200" dirty="0">
                    <a:latin typeface="+mn-lt"/>
                  </a:rPr>
                  <a:t> </a:t>
                </a:r>
                <a:r>
                  <a:rPr lang="en-US" sz="2200" dirty="0" err="1">
                    <a:latin typeface="+mn-lt"/>
                  </a:rPr>
                  <a:t>số</a:t>
                </a:r>
                <a:r>
                  <a:rPr lang="en-US" sz="2200" dirty="0">
                    <a:latin typeface="+mn-lt"/>
                  </a:rPr>
                  <a:t>. </a:t>
                </a:r>
                <a:r>
                  <a:rPr lang="en-US" sz="2200" dirty="0" err="1">
                    <a:latin typeface="+mn-lt"/>
                  </a:rPr>
                  <a:t>Đối</a:t>
                </a:r>
                <a:r>
                  <a:rPr lang="en-US" sz="2200" dirty="0">
                    <a:latin typeface="+mn-lt"/>
                  </a:rPr>
                  <a:t> </a:t>
                </a:r>
                <a:r>
                  <a:rPr lang="en-US" sz="2200" dirty="0" err="1">
                    <a:latin typeface="+mn-lt"/>
                  </a:rPr>
                  <a:t>với</a:t>
                </a:r>
                <a:r>
                  <a:rPr lang="en-US" sz="2200" dirty="0">
                    <a:latin typeface="+mn-lt"/>
                  </a:rPr>
                  <a:t> </a:t>
                </a:r>
                <a:r>
                  <a:rPr lang="en-US" sz="2200" dirty="0" err="1">
                    <a:latin typeface="+mn-lt"/>
                  </a:rPr>
                  <a:t>biến</a:t>
                </a:r>
                <a:r>
                  <a:rPr lang="en-US" sz="2200" dirty="0">
                    <a:latin typeface="+mn-lt"/>
                  </a:rPr>
                  <a:t> </a:t>
                </a:r>
                <a:r>
                  <a:rPr lang="en-US" sz="2200" dirty="0" err="1">
                    <a:latin typeface="+mn-lt"/>
                  </a:rPr>
                  <a:t>ngẫu</a:t>
                </a:r>
                <a:r>
                  <a:rPr lang="en-US" sz="2200" dirty="0">
                    <a:latin typeface="+mn-lt"/>
                  </a:rPr>
                  <a:t> </a:t>
                </a:r>
                <a:r>
                  <a:rPr lang="en-US" sz="2200" dirty="0" err="1">
                    <a:latin typeface="+mn-lt"/>
                  </a:rPr>
                  <a:t>nhiên</a:t>
                </a:r>
                <a:r>
                  <a:rPr lang="en-US" sz="2200" dirty="0">
                    <a:latin typeface="+mn-lt"/>
                  </a:rPr>
                  <a:t> </a:t>
                </a:r>
                <a:r>
                  <a:rPr lang="en-US" sz="2200" dirty="0" err="1">
                    <a:latin typeface="+mn-lt"/>
                  </a:rPr>
                  <a:t>liên</a:t>
                </a:r>
                <a:r>
                  <a:rPr lang="en-US" sz="2200" dirty="0">
                    <a:latin typeface="+mn-lt"/>
                  </a:rPr>
                  <a:t> </a:t>
                </a:r>
                <a:r>
                  <a:rPr lang="en-US" sz="2200" dirty="0" err="1">
                    <a:latin typeface="+mn-lt"/>
                  </a:rPr>
                  <a:t>tục</a:t>
                </a:r>
                <a:r>
                  <a:rPr lang="en-US" sz="2200" dirty="0">
                    <a:latin typeface="+mn-lt"/>
                  </a:rPr>
                  <a:t>, </a:t>
                </a:r>
                <a:r>
                  <a:rPr lang="en-US" sz="2200" dirty="0" err="1">
                    <a:latin typeface="+mn-lt"/>
                  </a:rPr>
                  <a:t>có</a:t>
                </a:r>
                <a:r>
                  <a:rPr lang="en-US" sz="2200" dirty="0">
                    <a:latin typeface="+mn-lt"/>
                  </a:rPr>
                  <a:t> F(x) </a:t>
                </a:r>
                <a:r>
                  <a:rPr lang="en-US" sz="2200" dirty="0" err="1">
                    <a:latin typeface="+mn-lt"/>
                  </a:rPr>
                  <a:t>khả</a:t>
                </a:r>
                <a:r>
                  <a:rPr lang="en-US" sz="2200" dirty="0">
                    <a:latin typeface="+mn-lt"/>
                  </a:rPr>
                  <a:t> vi, </a:t>
                </a:r>
                <a:r>
                  <a:rPr lang="en-US" sz="2200" dirty="0" err="1">
                    <a:latin typeface="+mn-lt"/>
                  </a:rPr>
                  <a:t>định</a:t>
                </a:r>
                <a:r>
                  <a:rPr lang="en-US" sz="2200" dirty="0">
                    <a:latin typeface="+mn-lt"/>
                  </a:rPr>
                  <a:t> </a:t>
                </a:r>
                <a:r>
                  <a:rPr lang="en-US" sz="2200" dirty="0" err="1">
                    <a:latin typeface="+mn-lt"/>
                  </a:rPr>
                  <a:t>nghĩa</a:t>
                </a:r>
                <a:r>
                  <a:rPr lang="en-US" sz="2200" dirty="0">
                    <a:latin typeface="+mn-lt"/>
                  </a:rPr>
                  <a:t> </a:t>
                </a:r>
                <a:r>
                  <a:rPr lang="en-US" sz="2200" dirty="0" err="1">
                    <a:latin typeface="+mn-lt"/>
                  </a:rPr>
                  <a:t>hàm</a:t>
                </a:r>
                <a:r>
                  <a:rPr lang="en-US" sz="2200" dirty="0">
                    <a:latin typeface="+mn-lt"/>
                  </a:rPr>
                  <a:t> </a:t>
                </a:r>
                <a:r>
                  <a:rPr lang="en-US" sz="2200" dirty="0" err="1">
                    <a:latin typeface="+mn-lt"/>
                  </a:rPr>
                  <a:t>mật</a:t>
                </a:r>
                <a:r>
                  <a:rPr lang="en-US" sz="2200" dirty="0">
                    <a:latin typeface="+mn-lt"/>
                  </a:rPr>
                  <a:t> </a:t>
                </a:r>
                <a:r>
                  <a:rPr lang="en-US" sz="2200" dirty="0" err="1">
                    <a:latin typeface="+mn-lt"/>
                  </a:rPr>
                  <a:t>độ</a:t>
                </a:r>
                <a:r>
                  <a:rPr lang="en-US" sz="2200" dirty="0">
                    <a:latin typeface="+mn-lt"/>
                  </a:rPr>
                  <a:t> </a:t>
                </a:r>
                <a:r>
                  <a:rPr lang="en-US" sz="2200" dirty="0" err="1">
                    <a:latin typeface="+mn-lt"/>
                  </a:rPr>
                  <a:t>xác</a:t>
                </a:r>
                <a:r>
                  <a:rPr lang="en-US" sz="2200" dirty="0">
                    <a:latin typeface="+mn-lt"/>
                  </a:rPr>
                  <a:t> </a:t>
                </a:r>
                <a:r>
                  <a:rPr lang="en-US" sz="2200" dirty="0" err="1">
                    <a:latin typeface="+mn-lt"/>
                  </a:rPr>
                  <a:t>suất</a:t>
                </a:r>
                <a:r>
                  <a:rPr lang="en-US" sz="2200" dirty="0">
                    <a:latin typeface="+mn-lt"/>
                  </a:rPr>
                  <a:t> </a:t>
                </a:r>
                <a:r>
                  <a:rPr lang="en-US" sz="2200" dirty="0" err="1">
                    <a:latin typeface="+mn-lt"/>
                  </a:rPr>
                  <a:t>như</a:t>
                </a:r>
                <a:r>
                  <a:rPr lang="en-US" sz="2200" dirty="0">
                    <a:latin typeface="+mn-lt"/>
                  </a:rPr>
                  <a:t> </a:t>
                </a:r>
                <a:r>
                  <a:rPr lang="en-US" sz="2200" dirty="0" err="1">
                    <a:latin typeface="+mn-lt"/>
                  </a:rPr>
                  <a:t>sau</a:t>
                </a:r>
                <a:r>
                  <a:rPr lang="en-US" sz="2200" dirty="0">
                    <a:latin typeface="+mn-lt"/>
                  </a:rPr>
                  <a:t>: </a:t>
                </a:r>
              </a:p>
              <a:p>
                <a:pPr marL="800100" lvl="1" indent="-342900" algn="l">
                  <a:buFont typeface="Courier New" charset="0"/>
                  <a:buChar char="o"/>
                </a:pPr>
                <a:r>
                  <a:rPr lang="en-US" sz="2200" dirty="0" err="1">
                    <a:latin typeface="+mn-lt"/>
                  </a:rPr>
                  <a:t>Hàm</a:t>
                </a:r>
                <a:r>
                  <a:rPr lang="en-US" sz="2200" dirty="0">
                    <a:latin typeface="+mn-lt"/>
                  </a:rPr>
                  <a:t> </a:t>
                </a:r>
                <a:r>
                  <a:rPr lang="en-US" sz="2200" dirty="0" err="1">
                    <a:latin typeface="+mn-lt"/>
                  </a:rPr>
                  <a:t>mật</a:t>
                </a:r>
                <a:r>
                  <a:rPr lang="en-US" sz="2200" dirty="0">
                    <a:latin typeface="+mn-lt"/>
                  </a:rPr>
                  <a:t> </a:t>
                </a:r>
                <a:r>
                  <a:rPr lang="en-US" sz="2200" dirty="0" err="1">
                    <a:latin typeface="+mn-lt"/>
                  </a:rPr>
                  <a:t>độ</a:t>
                </a:r>
                <a:r>
                  <a:rPr lang="en-US" sz="2200" dirty="0">
                    <a:latin typeface="+mn-lt"/>
                  </a:rPr>
                  <a:t> </a:t>
                </a:r>
                <a:r>
                  <a:rPr lang="en-US" sz="2200" dirty="0" err="1">
                    <a:latin typeface="+mn-lt"/>
                  </a:rPr>
                  <a:t>xác</a:t>
                </a:r>
                <a:r>
                  <a:rPr lang="en-US" sz="2200" dirty="0">
                    <a:latin typeface="+mn-lt"/>
                  </a:rPr>
                  <a:t> </a:t>
                </a:r>
                <a:r>
                  <a:rPr lang="en-US" sz="2200" dirty="0" err="1">
                    <a:latin typeface="+mn-lt"/>
                  </a:rPr>
                  <a:t>suất</a:t>
                </a:r>
                <a:r>
                  <a:rPr lang="en-US" sz="2200" dirty="0">
                    <a:latin typeface="+mn-lt"/>
                  </a:rPr>
                  <a:t> </a:t>
                </a:r>
                <a:r>
                  <a:rPr lang="en-US" sz="2200" dirty="0" err="1">
                    <a:latin typeface="+mn-lt"/>
                  </a:rPr>
                  <a:t>của</a:t>
                </a:r>
                <a:r>
                  <a:rPr lang="en-US" sz="2200" dirty="0">
                    <a:latin typeface="+mn-lt"/>
                  </a:rPr>
                  <a:t> </a:t>
                </a:r>
                <a:r>
                  <a:rPr lang="en-US" sz="2200" dirty="0" err="1">
                    <a:latin typeface="+mn-lt"/>
                  </a:rPr>
                  <a:t>biến</a:t>
                </a:r>
                <a:r>
                  <a:rPr lang="en-US" sz="2200" dirty="0">
                    <a:latin typeface="+mn-lt"/>
                  </a:rPr>
                  <a:t> </a:t>
                </a:r>
                <a:r>
                  <a:rPr lang="en-US" sz="2200" dirty="0" err="1">
                    <a:latin typeface="+mn-lt"/>
                  </a:rPr>
                  <a:t>ngẫu</a:t>
                </a:r>
                <a:r>
                  <a:rPr lang="en-US" sz="2200" dirty="0">
                    <a:latin typeface="+mn-lt"/>
                  </a:rPr>
                  <a:t> </a:t>
                </a:r>
                <a:r>
                  <a:rPr lang="en-US" sz="2200" dirty="0" err="1">
                    <a:latin typeface="+mn-lt"/>
                  </a:rPr>
                  <a:t>nhiên</a:t>
                </a:r>
                <a:r>
                  <a:rPr lang="en-US" sz="2200" dirty="0">
                    <a:latin typeface="+mn-lt"/>
                  </a:rPr>
                  <a:t> X, </a:t>
                </a:r>
                <a:r>
                  <a:rPr lang="en-US" sz="2200" dirty="0" err="1">
                    <a:latin typeface="+mn-lt"/>
                  </a:rPr>
                  <a:t>ký</a:t>
                </a:r>
                <a:r>
                  <a:rPr lang="en-US" sz="2200" dirty="0">
                    <a:latin typeface="+mn-lt"/>
                  </a:rPr>
                  <a:t> </a:t>
                </a:r>
                <a:r>
                  <a:rPr lang="en-US" sz="2200" dirty="0" err="1">
                    <a:latin typeface="+mn-lt"/>
                  </a:rPr>
                  <a:t>hiệu</a:t>
                </a:r>
                <a:r>
                  <a:rPr lang="en-US" sz="2200" dirty="0">
                    <a:latin typeface="+mn-lt"/>
                  </a:rPr>
                  <a:t> f(x), </a:t>
                </a:r>
                <a:r>
                  <a:rPr lang="en-US" sz="2200" dirty="0" err="1">
                    <a:latin typeface="+mn-lt"/>
                  </a:rPr>
                  <a:t>có</a:t>
                </a:r>
                <a:r>
                  <a:rPr lang="en-US" sz="2200" dirty="0">
                    <a:latin typeface="+mn-lt"/>
                  </a:rPr>
                  <a:t> </a:t>
                </a:r>
                <a:r>
                  <a:rPr lang="en-US" sz="2200" dirty="0" err="1">
                    <a:latin typeface="+mn-lt"/>
                  </a:rPr>
                  <a:t>hàm</a:t>
                </a:r>
                <a:r>
                  <a:rPr lang="en-US" sz="2200" dirty="0">
                    <a:latin typeface="+mn-lt"/>
                  </a:rPr>
                  <a:t> </a:t>
                </a:r>
                <a:r>
                  <a:rPr lang="en-US" sz="2200" dirty="0" err="1">
                    <a:latin typeface="+mn-lt"/>
                  </a:rPr>
                  <a:t>phân</a:t>
                </a:r>
                <a:r>
                  <a:rPr lang="en-US" sz="2200" dirty="0">
                    <a:latin typeface="+mn-lt"/>
                  </a:rPr>
                  <a:t> </a:t>
                </a:r>
                <a:r>
                  <a:rPr lang="en-US" sz="2200" dirty="0" err="1">
                    <a:latin typeface="+mn-lt"/>
                  </a:rPr>
                  <a:t>phối</a:t>
                </a:r>
                <a:r>
                  <a:rPr lang="en-US" sz="2200" dirty="0">
                    <a:latin typeface="+mn-lt"/>
                  </a:rPr>
                  <a:t> </a:t>
                </a:r>
                <a:r>
                  <a:rPr lang="en-US" sz="2200" dirty="0" err="1">
                    <a:latin typeface="+mn-lt"/>
                  </a:rPr>
                  <a:t>xác</a:t>
                </a:r>
                <a:r>
                  <a:rPr lang="en-US" sz="2200" dirty="0">
                    <a:latin typeface="+mn-lt"/>
                  </a:rPr>
                  <a:t> </a:t>
                </a:r>
                <a:r>
                  <a:rPr lang="en-US" sz="2200" dirty="0" err="1">
                    <a:latin typeface="+mn-lt"/>
                  </a:rPr>
                  <a:t>suất</a:t>
                </a:r>
                <a:r>
                  <a:rPr lang="en-US" sz="2200" dirty="0">
                    <a:latin typeface="+mn-lt"/>
                  </a:rPr>
                  <a:t> F(x) </a:t>
                </a:r>
                <a:r>
                  <a:rPr lang="en-US" sz="2200" dirty="0" err="1">
                    <a:latin typeface="+mn-lt"/>
                  </a:rPr>
                  <a:t>khả</a:t>
                </a:r>
                <a:r>
                  <a:rPr lang="en-US" sz="2200" dirty="0">
                    <a:latin typeface="+mn-lt"/>
                  </a:rPr>
                  <a:t> vi</a:t>
                </a:r>
                <a:r>
                  <a:rPr lang="en-US" dirty="0"/>
                  <a:t> (</a:t>
                </a:r>
                <a:r>
                  <a:rPr lang="en-US" dirty="0" err="1"/>
                  <a:t>trừ</a:t>
                </a:r>
                <a:r>
                  <a:rPr lang="en-US" dirty="0"/>
                  <a:t> ở </a:t>
                </a:r>
                <a:r>
                  <a:rPr lang="en-US" dirty="0" err="1"/>
                  <a:t>một</a:t>
                </a:r>
                <a:r>
                  <a:rPr lang="en-US" dirty="0"/>
                  <a:t> </a:t>
                </a:r>
                <a:r>
                  <a:rPr lang="en-US" dirty="0" err="1"/>
                  <a:t>số</a:t>
                </a:r>
                <a:r>
                  <a:rPr lang="en-US" dirty="0"/>
                  <a:t> </a:t>
                </a:r>
                <a:r>
                  <a:rPr lang="en-US" dirty="0" err="1"/>
                  <a:t>hữu</a:t>
                </a:r>
                <a:r>
                  <a:rPr lang="en-US" dirty="0"/>
                  <a:t> </a:t>
                </a:r>
                <a:r>
                  <a:rPr lang="en-US" dirty="0" err="1"/>
                  <a:t>hạn</a:t>
                </a:r>
                <a:r>
                  <a:rPr lang="en-US" dirty="0"/>
                  <a:t> </a:t>
                </a:r>
                <a:r>
                  <a:rPr lang="en-US" dirty="0" err="1"/>
                  <a:t>điểm</a:t>
                </a:r>
                <a:r>
                  <a:rPr lang="en-US" dirty="0"/>
                  <a:t> </a:t>
                </a:r>
                <a:r>
                  <a:rPr lang="en-US" dirty="0" err="1"/>
                  <a:t>gián</a:t>
                </a:r>
                <a:r>
                  <a:rPr lang="en-US" dirty="0"/>
                  <a:t> </a:t>
                </a:r>
                <a:r>
                  <a:rPr lang="en-US" dirty="0" err="1"/>
                  <a:t>đoạn</a:t>
                </a:r>
                <a:r>
                  <a:rPr lang="en-US" dirty="0"/>
                  <a:t> </a:t>
                </a:r>
                <a:r>
                  <a:rPr lang="en-US" dirty="0" err="1"/>
                  <a:t>bị</a:t>
                </a:r>
                <a:r>
                  <a:rPr lang="en-US" dirty="0"/>
                  <a:t> </a:t>
                </a:r>
                <a:r>
                  <a:rPr lang="en-US" dirty="0" err="1"/>
                  <a:t>chặn</a:t>
                </a:r>
                <a:r>
                  <a:rPr lang="en-US" dirty="0"/>
                  <a:t>) </a:t>
                </a:r>
                <a:r>
                  <a:rPr lang="en-US" dirty="0" err="1"/>
                  <a:t>được</a:t>
                </a:r>
                <a:r>
                  <a:rPr lang="en-US" dirty="0"/>
                  <a:t> </a:t>
                </a:r>
                <a:r>
                  <a:rPr lang="en-US" dirty="0" err="1"/>
                  <a:t>xác</a:t>
                </a:r>
                <a:r>
                  <a:rPr lang="en-US" dirty="0"/>
                  <a:t> </a:t>
                </a:r>
                <a:r>
                  <a:rPr lang="en-US" dirty="0" err="1"/>
                  <a:t>định</a:t>
                </a:r>
                <a:r>
                  <a:rPr lang="en-US" dirty="0"/>
                  <a:t> </a:t>
                </a:r>
                <a:r>
                  <a:rPr lang="en-US" dirty="0" err="1"/>
                  <a:t>bằng</a:t>
                </a:r>
                <a:r>
                  <a:rPr lang="en-US" dirty="0"/>
                  <a:t>:</a:t>
                </a:r>
              </a:p>
              <a:p>
                <a:pPr lvl="1"/>
                <a:r>
                  <a:rPr lang="en-US" i="1" dirty="0">
                    <a:solidFill>
                      <a:schemeClr val="tx1"/>
                    </a:solidFill>
                  </a:rPr>
                  <a:t>F(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charset="0"/>
                      </a:rPr>
                      <m:t>𝑥</m:t>
                    </m:r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i="1" dirty="0">
                    <a:solidFill>
                      <a:schemeClr val="tx1"/>
                    </a:solidFill>
                    <a:latin typeface="+mn-lt"/>
                  </a:rPr>
                  <a:t>=</a:t>
                </a:r>
                <a14:m>
                  <m:oMath xmlns:m="http://schemas.openxmlformats.org/officeDocument/2006/math">
                    <m:nary>
                      <m:naryPr>
                        <m:ctrlPr>
                          <a:rPr lang="is-I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vi-VN" b="0" i="1" dirty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−</m:t>
                        </m:r>
                        <m:r>
                          <a:rPr lang="vi-VN" b="0" i="1" dirty="0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∝</m:t>
                        </m:r>
                      </m:sub>
                      <m:sup>
                        <m:r>
                          <a:rPr lang="vi-VN" b="0" i="1" dirty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a:rPr lang="vi-VN" b="0" i="1" dirty="0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∝</m:t>
                        </m:r>
                      </m:sup>
                      <m:e>
                        <m:r>
                          <a:rPr lang="is-IS" i="1" dirty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𝑓</m:t>
                        </m:r>
                        <m:r>
                          <a:rPr lang="is-IS" i="1" dirty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is-IS" i="1" dirty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is-IS" i="1" dirty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)</m:t>
                        </m:r>
                        <m:r>
                          <a:rPr lang="is-IS" i="1" dirty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𝑑𝑡</m:t>
                        </m:r>
                      </m:e>
                    </m:nary>
                  </m:oMath>
                </a14:m>
                <a:endParaRPr lang="en-US" i="1" dirty="0">
                  <a:solidFill>
                    <a:srgbClr val="FF0000"/>
                  </a:solidFill>
                  <a:latin typeface="+mn-lt"/>
                </a:endParaRPr>
              </a:p>
              <a:p>
                <a:pPr marL="800100" lvl="1" indent="-342900" algn="l">
                  <a:buFont typeface="Courier New" charset="0"/>
                  <a:buChar char="o"/>
                </a:pPr>
                <a:endParaRPr lang="en-US" dirty="0">
                  <a:latin typeface="+mn-lt"/>
                </a:endParaRPr>
              </a:p>
              <a:p>
                <a:pPr marL="800100" lvl="1" indent="-342900" algn="l">
                  <a:buFont typeface="Courier New" charset="0"/>
                  <a:buChar char="o"/>
                </a:pPr>
                <a:endParaRPr lang="en-US" dirty="0">
                  <a:latin typeface="+mn-lt"/>
                </a:endParaRPr>
              </a:p>
              <a:p>
                <a:endParaRPr lang="en-US" i="1" dirty="0">
                  <a:solidFill>
                    <a:srgbClr val="FF0000"/>
                  </a:solidFill>
                  <a:latin typeface="+mn-lt"/>
                </a:endParaRPr>
              </a:p>
              <a:p>
                <a:pPr marL="800100" lvl="1" indent="-342900" algn="l">
                  <a:buFont typeface="Courier New" charset="0"/>
                  <a:buChar char="o"/>
                </a:pPr>
                <a:endParaRPr lang="en-US" dirty="0"/>
              </a:p>
              <a:p>
                <a:pPr marL="800100" lvl="1" indent="-342900" algn="l">
                  <a:buFont typeface="Courier New" charset="0"/>
                  <a:buChar char="o"/>
                </a:pPr>
                <a:endParaRPr lang="en-US" dirty="0">
                  <a:latin typeface="+mn-lt"/>
                </a:endParaRPr>
              </a:p>
              <a:p>
                <a:pPr marL="800100" lvl="1" indent="-342900" algn="l">
                  <a:buFont typeface="Courier New" charset="0"/>
                  <a:buChar char="o"/>
                </a:pPr>
                <a:endParaRPr lang="en-US" i="1" dirty="0">
                  <a:latin typeface="+mn-lt"/>
                </a:endParaRPr>
              </a:p>
              <a:p>
                <a:pPr marL="800100" lvl="1" indent="-342900" algn="l">
                  <a:buFont typeface="AppleSDGothicNeo-Regular" charset="-127"/>
                  <a:buChar char="□"/>
                </a:pPr>
                <a:endParaRPr lang="en-US" i="1" dirty="0">
                  <a:solidFill>
                    <a:srgbClr val="FF0000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5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026" y="887895"/>
                <a:ext cx="11834191" cy="4962827"/>
              </a:xfrm>
              <a:prstGeom prst="rect">
                <a:avLst/>
              </a:prstGeom>
              <a:blipFill>
                <a:blip r:embed="rId2"/>
                <a:stretch>
                  <a:fillRect l="-875" t="-3309" r="-412" b="-1617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561172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59026" y="292575"/>
            <a:ext cx="11834191" cy="43788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sz="2800">
                <a:latin typeface="+mn-lt"/>
                <a:ea typeface="Helvetica" charset="0"/>
                <a:cs typeface="Helvetica" charset="0"/>
              </a:rPr>
              <a:t>CHƯƠNG 2: XÁC SUẤT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 txBox="1">
                <a:spLocks/>
              </p:cNvSpPr>
              <p:nvPr/>
            </p:nvSpPr>
            <p:spPr>
              <a:xfrm>
                <a:off x="265040" y="887895"/>
                <a:ext cx="11728177" cy="496282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 algn="l">
                  <a:buFont typeface="AppleSDGothicNeo-Regular" charset="-127"/>
                  <a:buChar char="□"/>
                </a:pPr>
                <a:r>
                  <a:rPr lang="en-US" i="1">
                    <a:solidFill>
                      <a:srgbClr val="FF0000"/>
                    </a:solidFill>
                    <a:latin typeface="+mn-lt"/>
                  </a:rPr>
                  <a:t>CÁC THAM SỐ ĐẶC TRƯNG CỦA BIẾN NGẪU NHIÊN:</a:t>
                </a:r>
                <a:endParaRPr lang="en-US" sz="2400">
                  <a:latin typeface="+mn-lt"/>
                </a:endParaRPr>
              </a:p>
              <a:p>
                <a:pPr marL="800100" lvl="1" indent="-342900" algn="l">
                  <a:buFont typeface="Courier New" charset="0"/>
                  <a:buChar char="o"/>
                </a:pPr>
                <a:r>
                  <a:rPr lang="en-US" sz="2200" i="1" err="1">
                    <a:solidFill>
                      <a:srgbClr val="FF0000"/>
                    </a:solidFill>
                    <a:latin typeface="+mn-lt"/>
                  </a:rPr>
                  <a:t>Kỳ</a:t>
                </a:r>
                <a:r>
                  <a:rPr lang="en-US" sz="2200" i="1">
                    <a:solidFill>
                      <a:srgbClr val="FF0000"/>
                    </a:solidFill>
                    <a:latin typeface="+mn-lt"/>
                  </a:rPr>
                  <a:t> </a:t>
                </a:r>
                <a:r>
                  <a:rPr lang="en-US" sz="2200" i="1" err="1">
                    <a:solidFill>
                      <a:srgbClr val="FF0000"/>
                    </a:solidFill>
                    <a:latin typeface="+mn-lt"/>
                  </a:rPr>
                  <a:t>vọng</a:t>
                </a:r>
                <a:r>
                  <a:rPr lang="en-US" sz="2200" i="1">
                    <a:solidFill>
                      <a:srgbClr val="FF0000"/>
                    </a:solidFill>
                    <a:latin typeface="+mn-lt"/>
                  </a:rPr>
                  <a:t>, </a:t>
                </a:r>
                <a:r>
                  <a:rPr lang="en-US" sz="2200" i="1" err="1">
                    <a:solidFill>
                      <a:srgbClr val="FF0000"/>
                    </a:solidFill>
                    <a:latin typeface="+mn-lt"/>
                  </a:rPr>
                  <a:t>phương</a:t>
                </a:r>
                <a:r>
                  <a:rPr lang="en-US" sz="2200" i="1">
                    <a:solidFill>
                      <a:srgbClr val="FF0000"/>
                    </a:solidFill>
                    <a:latin typeface="+mn-lt"/>
                  </a:rPr>
                  <a:t> </a:t>
                </a:r>
                <a:r>
                  <a:rPr lang="en-US" sz="2200" i="1" err="1">
                    <a:solidFill>
                      <a:srgbClr val="FF0000"/>
                    </a:solidFill>
                    <a:latin typeface="+mn-lt"/>
                  </a:rPr>
                  <a:t>sai</a:t>
                </a:r>
                <a:r>
                  <a:rPr lang="en-US" sz="2200" i="1">
                    <a:solidFill>
                      <a:srgbClr val="FF0000"/>
                    </a:solidFill>
                    <a:latin typeface="+mn-lt"/>
                  </a:rPr>
                  <a:t>, </a:t>
                </a:r>
                <a:r>
                  <a:rPr lang="en-US" sz="2200" i="1" err="1">
                    <a:solidFill>
                      <a:srgbClr val="FF0000"/>
                    </a:solidFill>
                    <a:latin typeface="+mn-lt"/>
                  </a:rPr>
                  <a:t>độ</a:t>
                </a:r>
                <a:r>
                  <a:rPr lang="en-US" sz="2200" i="1">
                    <a:solidFill>
                      <a:srgbClr val="FF0000"/>
                    </a:solidFill>
                    <a:latin typeface="+mn-lt"/>
                  </a:rPr>
                  <a:t> </a:t>
                </a:r>
                <a:r>
                  <a:rPr lang="en-US" sz="2200" i="1" err="1">
                    <a:solidFill>
                      <a:srgbClr val="FF0000"/>
                    </a:solidFill>
                    <a:latin typeface="+mn-lt"/>
                  </a:rPr>
                  <a:t>lệch</a:t>
                </a:r>
                <a:r>
                  <a:rPr lang="en-US" sz="2200" i="1">
                    <a:solidFill>
                      <a:srgbClr val="FF0000"/>
                    </a:solidFill>
                    <a:latin typeface="+mn-lt"/>
                  </a:rPr>
                  <a:t> </a:t>
                </a:r>
                <a:r>
                  <a:rPr lang="en-US" sz="2200" i="1" err="1">
                    <a:solidFill>
                      <a:srgbClr val="FF0000"/>
                    </a:solidFill>
                    <a:latin typeface="+mn-lt"/>
                  </a:rPr>
                  <a:t>chuẩn</a:t>
                </a:r>
                <a:r>
                  <a:rPr lang="en-US" sz="2200" i="1">
                    <a:solidFill>
                      <a:srgbClr val="FF0000"/>
                    </a:solidFill>
                    <a:latin typeface="+mn-lt"/>
                  </a:rPr>
                  <a:t>, </a:t>
                </a:r>
                <a:r>
                  <a:rPr lang="en-US" sz="2200" i="1" err="1">
                    <a:solidFill>
                      <a:srgbClr val="FF0000"/>
                    </a:solidFill>
                    <a:latin typeface="+mn-lt"/>
                  </a:rPr>
                  <a:t>trung</a:t>
                </a:r>
                <a:r>
                  <a:rPr lang="en-US" sz="2200" i="1">
                    <a:solidFill>
                      <a:srgbClr val="FF0000"/>
                    </a:solidFill>
                    <a:latin typeface="+mn-lt"/>
                  </a:rPr>
                  <a:t> </a:t>
                </a:r>
                <a:r>
                  <a:rPr lang="en-US" sz="2200" i="1" err="1">
                    <a:solidFill>
                      <a:srgbClr val="FF0000"/>
                    </a:solidFill>
                    <a:latin typeface="+mn-lt"/>
                  </a:rPr>
                  <a:t>vị</a:t>
                </a:r>
                <a:r>
                  <a:rPr lang="en-US" sz="2200" i="1">
                    <a:solidFill>
                      <a:srgbClr val="FF0000"/>
                    </a:solidFill>
                    <a:latin typeface="+mn-lt"/>
                  </a:rPr>
                  <a:t>, </a:t>
                </a:r>
                <a:r>
                  <a:rPr lang="en-US" sz="2200" i="1" err="1">
                    <a:solidFill>
                      <a:srgbClr val="FF0000"/>
                    </a:solidFill>
                    <a:latin typeface="+mn-lt"/>
                  </a:rPr>
                  <a:t>mốt</a:t>
                </a:r>
                <a:r>
                  <a:rPr lang="en-US" sz="2200" i="1">
                    <a:solidFill>
                      <a:srgbClr val="FF0000"/>
                    </a:solidFill>
                    <a:latin typeface="+mn-lt"/>
                  </a:rPr>
                  <a:t> </a:t>
                </a:r>
              </a:p>
              <a:p>
                <a:pPr marL="342900" indent="-342900" algn="l">
                  <a:buFont typeface="AppleSDGothicNeo-Regular" charset="-127"/>
                  <a:buChar char="□"/>
                </a:pPr>
                <a:r>
                  <a:rPr lang="en-US" i="1" err="1">
                    <a:solidFill>
                      <a:srgbClr val="FF0000"/>
                    </a:solidFill>
                    <a:latin typeface="+mn-lt"/>
                  </a:rPr>
                  <a:t>Kỳ</a:t>
                </a:r>
                <a:r>
                  <a:rPr lang="en-US" i="1">
                    <a:solidFill>
                      <a:srgbClr val="FF0000"/>
                    </a:solidFill>
                    <a:latin typeface="+mn-lt"/>
                  </a:rPr>
                  <a:t> </a:t>
                </a:r>
                <a:r>
                  <a:rPr lang="en-US" i="1" err="1">
                    <a:solidFill>
                      <a:srgbClr val="FF0000"/>
                    </a:solidFill>
                    <a:latin typeface="+mn-lt"/>
                  </a:rPr>
                  <a:t>vọng</a:t>
                </a:r>
                <a:r>
                  <a:rPr lang="en-US" i="1">
                    <a:solidFill>
                      <a:srgbClr val="FF0000"/>
                    </a:solidFill>
                    <a:latin typeface="+mn-lt"/>
                  </a:rPr>
                  <a:t>:</a:t>
                </a:r>
              </a:p>
              <a:p>
                <a:pPr marL="800100" lvl="1" indent="-342900" algn="l">
                  <a:buFont typeface="Courier New" charset="0"/>
                  <a:buChar char="o"/>
                </a:pPr>
                <a:r>
                  <a:rPr lang="en-US" sz="2200">
                    <a:solidFill>
                      <a:srgbClr val="FF0000"/>
                    </a:solidFill>
                    <a:latin typeface="+mn-lt"/>
                  </a:rPr>
                  <a:t>C</a:t>
                </a:r>
                <a:r>
                  <a:rPr lang="en-US" sz="2200" err="1">
                    <a:solidFill>
                      <a:srgbClr val="FF0000"/>
                    </a:solidFill>
                    <a:latin typeface="+mn-lt"/>
                  </a:rPr>
                  <a:t>ủa</a:t>
                </a:r>
                <a:r>
                  <a:rPr lang="en-US" sz="2200">
                    <a:solidFill>
                      <a:srgbClr val="FF0000"/>
                    </a:solidFill>
                    <a:latin typeface="+mn-lt"/>
                  </a:rPr>
                  <a:t> </a:t>
                </a:r>
                <a:r>
                  <a:rPr lang="en-US" sz="2200" err="1">
                    <a:solidFill>
                      <a:srgbClr val="FF0000"/>
                    </a:solidFill>
                    <a:latin typeface="+mn-lt"/>
                  </a:rPr>
                  <a:t>biến</a:t>
                </a:r>
                <a:r>
                  <a:rPr lang="en-US" sz="2200">
                    <a:solidFill>
                      <a:srgbClr val="FF0000"/>
                    </a:solidFill>
                    <a:latin typeface="+mn-lt"/>
                  </a:rPr>
                  <a:t> </a:t>
                </a:r>
                <a:r>
                  <a:rPr lang="en-US" sz="2200" err="1">
                    <a:solidFill>
                      <a:srgbClr val="FF0000"/>
                    </a:solidFill>
                    <a:latin typeface="+mn-lt"/>
                  </a:rPr>
                  <a:t>ngẫu</a:t>
                </a:r>
                <a:r>
                  <a:rPr lang="en-US" sz="2200">
                    <a:solidFill>
                      <a:srgbClr val="FF0000"/>
                    </a:solidFill>
                    <a:latin typeface="+mn-lt"/>
                  </a:rPr>
                  <a:t> </a:t>
                </a:r>
                <a:r>
                  <a:rPr lang="en-US" sz="2200" err="1">
                    <a:solidFill>
                      <a:srgbClr val="FF0000"/>
                    </a:solidFill>
                    <a:latin typeface="+mn-lt"/>
                  </a:rPr>
                  <a:t>nhiên</a:t>
                </a:r>
                <a:r>
                  <a:rPr lang="en-US" sz="2200">
                    <a:solidFill>
                      <a:srgbClr val="FF0000"/>
                    </a:solidFill>
                    <a:latin typeface="+mn-lt"/>
                  </a:rPr>
                  <a:t> X </a:t>
                </a:r>
                <a:r>
                  <a:rPr lang="en-US" sz="2200" err="1">
                    <a:solidFill>
                      <a:srgbClr val="FF0000"/>
                    </a:solidFill>
                    <a:latin typeface="+mn-lt"/>
                  </a:rPr>
                  <a:t>rời</a:t>
                </a:r>
                <a:r>
                  <a:rPr lang="en-US" sz="2200">
                    <a:solidFill>
                      <a:srgbClr val="FF0000"/>
                    </a:solidFill>
                    <a:latin typeface="+mn-lt"/>
                  </a:rPr>
                  <a:t> </a:t>
                </a:r>
                <a:r>
                  <a:rPr lang="en-US" sz="2200" err="1">
                    <a:solidFill>
                      <a:srgbClr val="FF0000"/>
                    </a:solidFill>
                    <a:latin typeface="+mn-lt"/>
                  </a:rPr>
                  <a:t>rạc</a:t>
                </a:r>
                <a:r>
                  <a:rPr lang="en-US" sz="2200">
                    <a:latin typeface="+mn-lt"/>
                  </a:rPr>
                  <a:t> </a:t>
                </a:r>
                <a:r>
                  <a:rPr lang="en-US" sz="2200" err="1">
                    <a:latin typeface="+mn-lt"/>
                  </a:rPr>
                  <a:t>có</a:t>
                </a:r>
                <a:r>
                  <a:rPr lang="en-US" sz="2200">
                    <a:latin typeface="+mn-lt"/>
                  </a:rPr>
                  <a:t> </a:t>
                </a:r>
                <a:r>
                  <a:rPr lang="en-US" sz="2200" err="1">
                    <a:latin typeface="+mn-lt"/>
                  </a:rPr>
                  <a:t>các</a:t>
                </a:r>
                <a:r>
                  <a:rPr lang="en-US" sz="2200">
                    <a:latin typeface="+mn-lt"/>
                  </a:rPr>
                  <a:t> </a:t>
                </a:r>
                <a:r>
                  <a:rPr lang="en-US" sz="2200" err="1">
                    <a:latin typeface="+mn-lt"/>
                  </a:rPr>
                  <a:t>giá</a:t>
                </a:r>
                <a:r>
                  <a:rPr lang="en-US" sz="2200">
                    <a:latin typeface="+mn-lt"/>
                  </a:rPr>
                  <a:t> </a:t>
                </a:r>
                <a:r>
                  <a:rPr lang="en-US" sz="2200" err="1">
                    <a:latin typeface="+mn-lt"/>
                  </a:rPr>
                  <a:t>trị</a:t>
                </a:r>
                <a:r>
                  <a:rPr lang="en-US" sz="2200">
                    <a:latin typeface="+mn-lt"/>
                  </a:rPr>
                  <a:t> </a:t>
                </a:r>
                <a:r>
                  <a:rPr lang="en-US" sz="2200" i="1">
                    <a:latin typeface="+mn-lt"/>
                  </a:rPr>
                  <a:t>x</a:t>
                </a:r>
                <a:r>
                  <a:rPr lang="en-US" sz="2200" i="1" baseline="-25000">
                    <a:latin typeface="+mn-lt"/>
                  </a:rPr>
                  <a:t>i</a:t>
                </a:r>
                <a:r>
                  <a:rPr lang="en-US" sz="2200" i="1">
                    <a:latin typeface="+mn-lt"/>
                  </a:rPr>
                  <a:t> </a:t>
                </a:r>
                <a:r>
                  <a:rPr lang="en-US" sz="2200" err="1">
                    <a:latin typeface="+mn-lt"/>
                  </a:rPr>
                  <a:t>với</a:t>
                </a:r>
                <a:r>
                  <a:rPr lang="en-US" sz="2200">
                    <a:latin typeface="+mn-lt"/>
                  </a:rPr>
                  <a:t> </a:t>
                </a:r>
                <a:r>
                  <a:rPr lang="en-US" sz="2200" i="1" err="1">
                    <a:latin typeface="+mn-lt"/>
                  </a:rPr>
                  <a:t>i</a:t>
                </a:r>
                <a:r>
                  <a:rPr lang="en-US" sz="2200" i="1">
                    <a:latin typeface="+mn-lt"/>
                  </a:rPr>
                  <a:t>=1, 2</a:t>
                </a:r>
                <a:r>
                  <a:rPr lang="mr-IN" sz="2200" i="1">
                    <a:latin typeface="+mn-lt"/>
                  </a:rPr>
                  <a:t>…</a:t>
                </a:r>
                <a:r>
                  <a:rPr lang="vi-VN" sz="2200" i="1">
                    <a:latin typeface="+mn-lt"/>
                  </a:rPr>
                  <a:t> </a:t>
                </a:r>
                <a:r>
                  <a:rPr lang="vi-VN" sz="2200">
                    <a:latin typeface="+mn-lt"/>
                  </a:rPr>
                  <a:t>và </a:t>
                </a:r>
                <a:r>
                  <a:rPr lang="vi-VN" sz="2200" i="1">
                    <a:latin typeface="+mn-lt"/>
                  </a:rPr>
                  <a:t>p(x</a:t>
                </a:r>
                <a:r>
                  <a:rPr lang="vi-VN" sz="2200" i="1" baseline="-25000">
                    <a:latin typeface="+mn-lt"/>
                  </a:rPr>
                  <a:t>i</a:t>
                </a:r>
                <a:r>
                  <a:rPr lang="vi-VN" sz="2200" i="1">
                    <a:latin typeface="+mn-lt"/>
                  </a:rPr>
                  <a:t>)=p</a:t>
                </a:r>
                <a:r>
                  <a:rPr lang="vi-VN" sz="2200" i="1" baseline="-25000">
                    <a:latin typeface="+mn-lt"/>
                  </a:rPr>
                  <a:t>i</a:t>
                </a:r>
                <a:r>
                  <a:rPr lang="vi-VN" sz="2200" i="1">
                    <a:latin typeface="+mn-lt"/>
                  </a:rPr>
                  <a:t> </a:t>
                </a:r>
                <a:r>
                  <a:rPr lang="vi-VN" sz="2200">
                    <a:latin typeface="+mn-lt"/>
                  </a:rPr>
                  <a:t>thì:</a:t>
                </a:r>
                <a:endParaRPr lang="en-US" sz="2200">
                  <a:latin typeface="+mn-lt"/>
                </a:endParaRPr>
              </a:p>
              <a:p>
                <a:pPr lvl="1"/>
                <a:r>
                  <a:rPr lang="en-US" i="1">
                    <a:latin typeface="+mn-lt"/>
                  </a:rPr>
                  <a:t>E(X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  <m:r>
                      <a:rPr lang="vi-VN" i="1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vi-VN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vi-V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∀</m:t>
                        </m:r>
                        <m:r>
                          <a:rPr lang="vi-V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vi-V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𝑥</m:t>
                        </m:r>
                        <m:r>
                          <a:rPr lang="vi-VN" i="1" baseline="-2500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</m:t>
                        </m:r>
                        <m:r>
                          <a:rPr lang="vi-V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𝑝</m:t>
                        </m:r>
                        <m:r>
                          <a:rPr lang="vi-VN" i="1" baseline="-2500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</m:t>
                        </m:r>
                      </m:e>
                    </m:nary>
                  </m:oMath>
                </a14:m>
                <a:r>
                  <a:rPr lang="en-US" i="1">
                    <a:latin typeface="+mn-lt"/>
                  </a:rPr>
                  <a:t> </a:t>
                </a:r>
                <a:r>
                  <a:rPr lang="en-US">
                    <a:latin typeface="+mn-lt"/>
                  </a:rPr>
                  <a:t>với </a:t>
                </a:r>
                <a:r>
                  <a:rPr lang="en-US" i="1">
                    <a:latin typeface="+mn-lt"/>
                  </a:rPr>
                  <a:t>i=1, 2</a:t>
                </a:r>
                <a:r>
                  <a:rPr lang="mr-IN" i="1">
                    <a:latin typeface="+mn-lt"/>
                  </a:rPr>
                  <a:t>…</a:t>
                </a:r>
                <a:r>
                  <a:rPr lang="vi-VN" i="1">
                    <a:latin typeface="+mn-lt"/>
                  </a:rPr>
                  <a:t> </a:t>
                </a:r>
                <a:endParaRPr lang="en-US" i="1">
                  <a:latin typeface="+mn-lt"/>
                </a:endParaRPr>
              </a:p>
              <a:p>
                <a:pPr marL="800100" lvl="1" indent="-342900" algn="l">
                  <a:buFont typeface="Courier New" charset="0"/>
                  <a:buChar char="o"/>
                </a:pPr>
                <a:r>
                  <a:rPr lang="en-US" sz="2200" err="1">
                    <a:latin typeface="+mn-lt"/>
                  </a:rPr>
                  <a:t>Của</a:t>
                </a:r>
                <a:r>
                  <a:rPr lang="en-US" sz="2200">
                    <a:latin typeface="+mn-lt"/>
                  </a:rPr>
                  <a:t> </a:t>
                </a:r>
                <a:r>
                  <a:rPr lang="en-US" sz="2200" err="1">
                    <a:latin typeface="+mn-lt"/>
                  </a:rPr>
                  <a:t>biến</a:t>
                </a:r>
                <a:r>
                  <a:rPr lang="en-US" sz="2200">
                    <a:latin typeface="+mn-lt"/>
                  </a:rPr>
                  <a:t> </a:t>
                </a:r>
                <a:r>
                  <a:rPr lang="en-US" sz="2200" err="1">
                    <a:latin typeface="+mn-lt"/>
                  </a:rPr>
                  <a:t>ngẫu</a:t>
                </a:r>
                <a:r>
                  <a:rPr lang="en-US" sz="2200">
                    <a:latin typeface="+mn-lt"/>
                  </a:rPr>
                  <a:t> </a:t>
                </a:r>
                <a:r>
                  <a:rPr lang="en-US" sz="2200" err="1">
                    <a:latin typeface="+mn-lt"/>
                  </a:rPr>
                  <a:t>nhiên</a:t>
                </a:r>
                <a:r>
                  <a:rPr lang="en-US" sz="2200">
                    <a:latin typeface="+mn-lt"/>
                  </a:rPr>
                  <a:t> X </a:t>
                </a:r>
                <a:r>
                  <a:rPr lang="en-US" sz="2200" err="1">
                    <a:latin typeface="+mn-lt"/>
                  </a:rPr>
                  <a:t>liên</a:t>
                </a:r>
                <a:r>
                  <a:rPr lang="en-US" sz="2200">
                    <a:latin typeface="+mn-lt"/>
                  </a:rPr>
                  <a:t> </a:t>
                </a:r>
                <a:r>
                  <a:rPr lang="en-US" sz="2200" err="1">
                    <a:latin typeface="+mn-lt"/>
                  </a:rPr>
                  <a:t>tục</a:t>
                </a:r>
                <a:r>
                  <a:rPr lang="en-US" sz="2200">
                    <a:latin typeface="+mn-lt"/>
                  </a:rPr>
                  <a:t> </a:t>
                </a:r>
                <a:r>
                  <a:rPr lang="en-US" sz="2200" err="1">
                    <a:latin typeface="+mn-lt"/>
                  </a:rPr>
                  <a:t>có</a:t>
                </a:r>
                <a:r>
                  <a:rPr lang="en-US" sz="2200">
                    <a:latin typeface="+mn-lt"/>
                  </a:rPr>
                  <a:t> </a:t>
                </a:r>
                <a:r>
                  <a:rPr lang="en-US" sz="2200" err="1">
                    <a:latin typeface="+mn-lt"/>
                  </a:rPr>
                  <a:t>hàm</a:t>
                </a:r>
                <a:r>
                  <a:rPr lang="en-US" sz="2200">
                    <a:latin typeface="+mn-lt"/>
                  </a:rPr>
                  <a:t> </a:t>
                </a:r>
                <a:r>
                  <a:rPr lang="en-US" sz="2200" err="1">
                    <a:latin typeface="+mn-lt"/>
                  </a:rPr>
                  <a:t>mật</a:t>
                </a:r>
                <a:r>
                  <a:rPr lang="en-US" sz="2200">
                    <a:latin typeface="+mn-lt"/>
                  </a:rPr>
                  <a:t> </a:t>
                </a:r>
                <a:r>
                  <a:rPr lang="en-US" sz="2200" err="1">
                    <a:latin typeface="+mn-lt"/>
                  </a:rPr>
                  <a:t>độ</a:t>
                </a:r>
                <a:r>
                  <a:rPr lang="en-US" sz="2200">
                    <a:latin typeface="+mn-lt"/>
                  </a:rPr>
                  <a:t> </a:t>
                </a:r>
                <a:r>
                  <a:rPr lang="en-US" sz="2200" err="1">
                    <a:latin typeface="+mn-lt"/>
                  </a:rPr>
                  <a:t>xác</a:t>
                </a:r>
                <a:r>
                  <a:rPr lang="en-US" sz="2200">
                    <a:latin typeface="+mn-lt"/>
                  </a:rPr>
                  <a:t> </a:t>
                </a:r>
                <a:r>
                  <a:rPr lang="en-US" sz="2200" err="1">
                    <a:latin typeface="+mn-lt"/>
                  </a:rPr>
                  <a:t>suất</a:t>
                </a:r>
                <a:r>
                  <a:rPr lang="en-US" sz="2200">
                    <a:latin typeface="+mn-lt"/>
                  </a:rPr>
                  <a:t> </a:t>
                </a:r>
                <a:r>
                  <a:rPr lang="en-US" i="1">
                    <a:latin typeface="+mn-lt"/>
                  </a:rPr>
                  <a:t>f(x),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charset="0"/>
                      </a:rPr>
                      <m:t>𝑥</m:t>
                    </m:r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𝑅</m:t>
                    </m:r>
                    <m:r>
                      <a:rPr lang="vi-VN" dirty="0">
                        <a:latin typeface="Cambria Math" charset="0"/>
                        <a:ea typeface="Cambria Math" charset="0"/>
                        <a:cs typeface="Cambria Math" charset="0"/>
                      </a:rPr>
                      <m:t>:</m:t>
                    </m:r>
                  </m:oMath>
                </a14:m>
                <a:endParaRPr lang="vi-VN">
                  <a:latin typeface="+mn-lt"/>
                  <a:ea typeface="Cambria Math" charset="0"/>
                  <a:cs typeface="Cambria Math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sz="2200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𝐸</m:t>
                    </m:r>
                    <m:r>
                      <a:rPr lang="en-US" sz="2200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</m:oMath>
                </a14:m>
                <a:r>
                  <a:rPr lang="en-US" sz="2200" i="1">
                    <a:latin typeface="+mn-lt"/>
                  </a:rPr>
                  <a:t>X)=</a:t>
                </a:r>
                <a14:m>
                  <m:oMath xmlns:m="http://schemas.openxmlformats.org/officeDocument/2006/math">
                    <m:nary>
                      <m:naryPr>
                        <m:ctrlPr>
                          <a:rPr lang="is-IS" sz="2200" i="1" dirty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vi-VN" sz="2200" i="1" dirty="0">
                            <a:latin typeface="Cambria Math" charset="0"/>
                          </a:rPr>
                          <m:t>−</m:t>
                        </m:r>
                        <m:r>
                          <a:rPr lang="vi-VN" sz="22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∞</m:t>
                        </m:r>
                      </m:sub>
                      <m:sup>
                        <m:r>
                          <a:rPr lang="vi-VN" sz="2200" i="1" dirty="0">
                            <a:latin typeface="Cambria Math" charset="0"/>
                          </a:rPr>
                          <m:t>+</m:t>
                        </m:r>
                        <m:r>
                          <a:rPr lang="vi-VN" sz="22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∞</m:t>
                        </m:r>
                      </m:sup>
                      <m:e>
                        <m:r>
                          <a:rPr lang="is-IS" sz="2200" i="1" dirty="0">
                            <a:latin typeface="Cambria Math" charset="0"/>
                          </a:rPr>
                          <m:t>𝑥𝑓</m:t>
                        </m:r>
                        <m:r>
                          <a:rPr lang="is-IS" sz="2200" i="1" dirty="0">
                            <a:latin typeface="Cambria Math" charset="0"/>
                          </a:rPr>
                          <m:t>(</m:t>
                        </m:r>
                        <m:r>
                          <a:rPr lang="is-IS" sz="2200" i="1" dirty="0">
                            <a:latin typeface="Cambria Math" charset="0"/>
                          </a:rPr>
                          <m:t>𝑥</m:t>
                        </m:r>
                        <m:r>
                          <a:rPr lang="is-IS" sz="2200" i="1" dirty="0">
                            <a:latin typeface="Cambria Math" charset="0"/>
                          </a:rPr>
                          <m:t>)</m:t>
                        </m:r>
                        <m:r>
                          <a:rPr lang="is-IS" sz="2200" i="1" dirty="0">
                            <a:latin typeface="Cambria Math" charset="0"/>
                          </a:rPr>
                          <m:t>𝑑𝑥</m:t>
                        </m:r>
                      </m:e>
                    </m:nary>
                  </m:oMath>
                </a14:m>
                <a:endParaRPr lang="en-US" i="1">
                  <a:solidFill>
                    <a:srgbClr val="FF0000"/>
                  </a:solidFill>
                  <a:latin typeface="+mn-lt"/>
                </a:endParaRPr>
              </a:p>
              <a:p>
                <a:pPr marL="342900" indent="-342900" algn="l">
                  <a:buFont typeface="AppleSDGothicNeo-Regular" charset="-127"/>
                  <a:buChar char="□"/>
                </a:pPr>
                <a:r>
                  <a:rPr lang="en-US" i="1" err="1">
                    <a:solidFill>
                      <a:srgbClr val="FF0000"/>
                    </a:solidFill>
                    <a:latin typeface="+mn-lt"/>
                  </a:rPr>
                  <a:t>Phương</a:t>
                </a:r>
                <a:r>
                  <a:rPr lang="en-US" i="1">
                    <a:solidFill>
                      <a:srgbClr val="FF0000"/>
                    </a:solidFill>
                    <a:latin typeface="+mn-lt"/>
                  </a:rPr>
                  <a:t> </a:t>
                </a:r>
                <a:r>
                  <a:rPr lang="en-US" i="1" err="1">
                    <a:solidFill>
                      <a:srgbClr val="FF0000"/>
                    </a:solidFill>
                    <a:latin typeface="+mn-lt"/>
                  </a:rPr>
                  <a:t>sai</a:t>
                </a:r>
                <a:r>
                  <a:rPr lang="en-US" i="1">
                    <a:solidFill>
                      <a:srgbClr val="FF0000"/>
                    </a:solidFill>
                    <a:latin typeface="+mn-lt"/>
                  </a:rPr>
                  <a:t> </a:t>
                </a:r>
                <a:r>
                  <a:rPr lang="en-US" i="1">
                    <a:solidFill>
                      <a:schemeClr val="tx1"/>
                    </a:solidFill>
                    <a:latin typeface="+mn-lt"/>
                  </a:rPr>
                  <a:t>của </a:t>
                </a:r>
                <a:r>
                  <a:rPr lang="en-US" i="1" err="1">
                    <a:solidFill>
                      <a:schemeClr val="tx1"/>
                    </a:solidFill>
                    <a:latin typeface="+mn-lt"/>
                  </a:rPr>
                  <a:t>biến</a:t>
                </a:r>
                <a:r>
                  <a:rPr lang="en-US" i="1">
                    <a:solidFill>
                      <a:schemeClr val="tx1"/>
                    </a:solidFill>
                    <a:latin typeface="+mn-lt"/>
                  </a:rPr>
                  <a:t> </a:t>
                </a:r>
                <a:r>
                  <a:rPr lang="en-US" i="1" err="1">
                    <a:solidFill>
                      <a:schemeClr val="tx1"/>
                    </a:solidFill>
                    <a:latin typeface="+mn-lt"/>
                  </a:rPr>
                  <a:t>ngẫu</a:t>
                </a:r>
                <a:r>
                  <a:rPr lang="en-US" i="1">
                    <a:solidFill>
                      <a:schemeClr val="tx1"/>
                    </a:solidFill>
                    <a:latin typeface="+mn-lt"/>
                  </a:rPr>
                  <a:t> </a:t>
                </a:r>
                <a:r>
                  <a:rPr lang="en-US" i="1" err="1">
                    <a:solidFill>
                      <a:schemeClr val="tx1"/>
                    </a:solidFill>
                    <a:latin typeface="+mn-lt"/>
                  </a:rPr>
                  <a:t>nhiên</a:t>
                </a:r>
                <a:r>
                  <a:rPr lang="en-US" i="1">
                    <a:solidFill>
                      <a:schemeClr val="tx1"/>
                    </a:solidFill>
                    <a:latin typeface="+mn-lt"/>
                  </a:rPr>
                  <a:t> X, </a:t>
                </a:r>
                <a:r>
                  <a:rPr lang="en-US" i="1" err="1">
                    <a:solidFill>
                      <a:schemeClr val="tx1"/>
                    </a:solidFill>
                    <a:latin typeface="+mn-lt"/>
                  </a:rPr>
                  <a:t>ký</a:t>
                </a:r>
                <a:r>
                  <a:rPr lang="en-US" i="1">
                    <a:solidFill>
                      <a:schemeClr val="tx1"/>
                    </a:solidFill>
                    <a:latin typeface="+mn-lt"/>
                  </a:rPr>
                  <a:t> </a:t>
                </a:r>
                <a:r>
                  <a:rPr lang="en-US" i="1" err="1">
                    <a:solidFill>
                      <a:schemeClr val="tx1"/>
                    </a:solidFill>
                    <a:latin typeface="+mn-lt"/>
                  </a:rPr>
                  <a:t>hiệu</a:t>
                </a:r>
                <a:r>
                  <a:rPr lang="en-US" i="1">
                    <a:solidFill>
                      <a:schemeClr val="tx1"/>
                    </a:solidFill>
                    <a:latin typeface="+mn-lt"/>
                  </a:rPr>
                  <a:t> V(X) </a:t>
                </a:r>
                <a:r>
                  <a:rPr lang="en-US" i="1" err="1">
                    <a:solidFill>
                      <a:schemeClr val="tx1"/>
                    </a:solidFill>
                    <a:latin typeface="+mn-lt"/>
                  </a:rPr>
                  <a:t>được</a:t>
                </a:r>
                <a:r>
                  <a:rPr lang="en-US" i="1">
                    <a:solidFill>
                      <a:schemeClr val="tx1"/>
                    </a:solidFill>
                    <a:latin typeface="+mn-lt"/>
                  </a:rPr>
                  <a:t> </a:t>
                </a:r>
                <a:r>
                  <a:rPr lang="en-US" i="1" err="1">
                    <a:solidFill>
                      <a:schemeClr val="tx1"/>
                    </a:solidFill>
                    <a:latin typeface="+mn-lt"/>
                  </a:rPr>
                  <a:t>định</a:t>
                </a:r>
                <a:r>
                  <a:rPr lang="en-US" i="1">
                    <a:solidFill>
                      <a:schemeClr val="tx1"/>
                    </a:solidFill>
                    <a:latin typeface="+mn-lt"/>
                  </a:rPr>
                  <a:t> </a:t>
                </a:r>
                <a:r>
                  <a:rPr lang="en-US" i="1" err="1">
                    <a:solidFill>
                      <a:schemeClr val="tx1"/>
                    </a:solidFill>
                    <a:latin typeface="+mn-lt"/>
                  </a:rPr>
                  <a:t>nghĩa</a:t>
                </a:r>
                <a:r>
                  <a:rPr lang="en-US" i="1">
                    <a:solidFill>
                      <a:schemeClr val="tx1"/>
                    </a:solidFill>
                    <a:latin typeface="+mn-lt"/>
                  </a:rPr>
                  <a:t> </a:t>
                </a:r>
                <a:r>
                  <a:rPr lang="en-US" i="1" err="1">
                    <a:solidFill>
                      <a:schemeClr val="tx1"/>
                    </a:solidFill>
                    <a:latin typeface="+mn-lt"/>
                  </a:rPr>
                  <a:t>như</a:t>
                </a:r>
                <a:r>
                  <a:rPr lang="en-US" i="1">
                    <a:solidFill>
                      <a:schemeClr val="tx1"/>
                    </a:solidFill>
                    <a:latin typeface="+mn-lt"/>
                  </a:rPr>
                  <a:t> </a:t>
                </a:r>
                <a:r>
                  <a:rPr lang="en-US" i="1" err="1">
                    <a:solidFill>
                      <a:schemeClr val="tx1"/>
                    </a:solidFill>
                    <a:latin typeface="+mn-lt"/>
                  </a:rPr>
                  <a:t>sau</a:t>
                </a:r>
                <a:r>
                  <a:rPr lang="en-US" i="1">
                    <a:solidFill>
                      <a:schemeClr val="tx1"/>
                    </a:solidFill>
                    <a:latin typeface="+mn-lt"/>
                  </a:rPr>
                  <a:t>: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200" i="1" dirty="0" smtClean="0">
                        <a:solidFill>
                          <a:schemeClr val="tx1"/>
                        </a:solidFill>
                        <a:latin typeface="Cambria Math" charset="0"/>
                      </a:rPr>
                      <m:t>V</m:t>
                    </m:r>
                    <m:r>
                      <a:rPr lang="en-US" sz="2200" i="1" dirty="0" smtClean="0">
                        <a:solidFill>
                          <a:schemeClr val="tx1"/>
                        </a:solidFill>
                        <a:latin typeface="Cambria Math" charset="0"/>
                      </a:rPr>
                      <m:t>(</m:t>
                    </m:r>
                  </m:oMath>
                </a14:m>
                <a:r>
                  <a:rPr lang="en-US" sz="2200" i="1">
                    <a:solidFill>
                      <a:schemeClr val="tx1"/>
                    </a:solidFill>
                    <a:latin typeface="+mn-lt"/>
                  </a:rPr>
                  <a:t>X)=E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mr-IN" sz="2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mr-IN" sz="2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vi-VN" sz="220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X</m:t>
                            </m:r>
                            <m:r>
                              <a:rPr lang="vi-VN" sz="220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vi-VN" sz="220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E</m:t>
                            </m:r>
                            <m:r>
                              <a:rPr lang="vi-VN" sz="220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(</m:t>
                            </m:r>
                            <m:r>
                              <m:rPr>
                                <m:sty m:val="p"/>
                              </m:rPr>
                              <a:rPr lang="vi-VN" sz="220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X</m:t>
                            </m:r>
                            <m:r>
                              <a:rPr lang="vi-VN" sz="220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d>
                      </m:e>
                      <m:sup>
                        <m:r>
                          <a:rPr lang="vi-VN" sz="22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200" i="1">
                  <a:solidFill>
                    <a:srgbClr val="FF0000"/>
                  </a:solidFill>
                  <a:latin typeface="+mn-lt"/>
                </a:endParaRPr>
              </a:p>
              <a:p>
                <a:pPr marL="800100" lvl="1" indent="-342900" algn="l">
                  <a:buFont typeface="Courier New" charset="0"/>
                  <a:buChar char="o"/>
                </a:pPr>
                <a:r>
                  <a:rPr lang="en-US" i="1" err="1">
                    <a:solidFill>
                      <a:srgbClr val="FF0000"/>
                    </a:solidFill>
                    <a:latin typeface="+mn-lt"/>
                  </a:rPr>
                  <a:t>Nếu</a:t>
                </a:r>
                <a:r>
                  <a:rPr lang="en-US" i="1">
                    <a:solidFill>
                      <a:srgbClr val="FF0000"/>
                    </a:solidFill>
                    <a:latin typeface="+mn-lt"/>
                  </a:rPr>
                  <a:t> X </a:t>
                </a:r>
                <a:r>
                  <a:rPr lang="en-US" i="1" err="1">
                    <a:solidFill>
                      <a:srgbClr val="FF0000"/>
                    </a:solidFill>
                    <a:latin typeface="+mn-lt"/>
                  </a:rPr>
                  <a:t>là</a:t>
                </a:r>
                <a:r>
                  <a:rPr lang="en-US" i="1">
                    <a:solidFill>
                      <a:srgbClr val="FF0000"/>
                    </a:solidFill>
                    <a:latin typeface="+mn-lt"/>
                  </a:rPr>
                  <a:t> </a:t>
                </a:r>
                <a:r>
                  <a:rPr lang="en-US" i="1" err="1">
                    <a:solidFill>
                      <a:srgbClr val="FF0000"/>
                    </a:solidFill>
                    <a:latin typeface="+mn-lt"/>
                  </a:rPr>
                  <a:t>biến</a:t>
                </a:r>
                <a:r>
                  <a:rPr lang="en-US" i="1">
                    <a:solidFill>
                      <a:srgbClr val="FF0000"/>
                    </a:solidFill>
                    <a:latin typeface="+mn-lt"/>
                  </a:rPr>
                  <a:t> </a:t>
                </a:r>
                <a:r>
                  <a:rPr lang="en-US" i="1" err="1">
                    <a:solidFill>
                      <a:srgbClr val="FF0000"/>
                    </a:solidFill>
                    <a:latin typeface="+mn-lt"/>
                  </a:rPr>
                  <a:t>ngẫu</a:t>
                </a:r>
                <a:r>
                  <a:rPr lang="en-US" i="1">
                    <a:solidFill>
                      <a:srgbClr val="FF0000"/>
                    </a:solidFill>
                    <a:latin typeface="+mn-lt"/>
                  </a:rPr>
                  <a:t> </a:t>
                </a:r>
                <a:r>
                  <a:rPr lang="en-US" i="1" err="1">
                    <a:solidFill>
                      <a:srgbClr val="FF0000"/>
                    </a:solidFill>
                    <a:latin typeface="+mn-lt"/>
                  </a:rPr>
                  <a:t>nhiên</a:t>
                </a:r>
                <a:r>
                  <a:rPr lang="en-US" i="1">
                    <a:solidFill>
                      <a:srgbClr val="FF0000"/>
                    </a:solidFill>
                    <a:latin typeface="+mn-lt"/>
                  </a:rPr>
                  <a:t> </a:t>
                </a:r>
                <a:r>
                  <a:rPr lang="en-US" i="1" err="1">
                    <a:solidFill>
                      <a:srgbClr val="FF0000"/>
                    </a:solidFill>
                    <a:latin typeface="+mn-lt"/>
                  </a:rPr>
                  <a:t>rời</a:t>
                </a:r>
                <a:r>
                  <a:rPr lang="en-US" i="1">
                    <a:solidFill>
                      <a:srgbClr val="FF0000"/>
                    </a:solidFill>
                    <a:latin typeface="+mn-lt"/>
                  </a:rPr>
                  <a:t> </a:t>
                </a:r>
                <a:r>
                  <a:rPr lang="en-US" i="1" err="1">
                    <a:solidFill>
                      <a:srgbClr val="FF0000"/>
                    </a:solidFill>
                    <a:latin typeface="+mn-lt"/>
                  </a:rPr>
                  <a:t>rạc</a:t>
                </a:r>
                <a:r>
                  <a:rPr lang="en-US" i="1">
                    <a:solidFill>
                      <a:srgbClr val="FF0000"/>
                    </a:solidFill>
                    <a:latin typeface="+mn-lt"/>
                  </a:rPr>
                  <a:t>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charset="0"/>
                      </a:rPr>
                      <m:t>𝑉</m:t>
                    </m:r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charset="0"/>
                      </a:rPr>
                      <m:t>(</m:t>
                    </m:r>
                  </m:oMath>
                </a14:m>
                <a:r>
                  <a:rPr lang="en-US" i="1">
                    <a:solidFill>
                      <a:schemeClr val="tx1"/>
                    </a:solidFill>
                    <a:latin typeface="+mn-lt"/>
                  </a:rPr>
                  <a:t>X)=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∀</m:t>
                        </m:r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mr-IN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dirty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 dirty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vi-VN" i="1" dirty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−</m:t>
                                </m:r>
                                <m:r>
                                  <a:rPr lang="vi-VN" i="1" dirty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𝐸</m:t>
                                </m:r>
                                <m:r>
                                  <a:rPr lang="vi-VN" i="1" dirty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(</m:t>
                                </m:r>
                                <m:r>
                                  <a:rPr lang="vi-VN" i="1" dirty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𝑋</m:t>
                                </m:r>
                                <m:r>
                                  <a:rPr lang="vi-VN" i="1" dirty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)</m:t>
                                </m:r>
                              </m:e>
                            </m:d>
                          </m:e>
                          <m:sup>
                            <m:r>
                              <a:rPr lang="vi-VN" b="0" i="1" dirty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e>
                    </m:nary>
                    <m:sSub>
                      <m:sSubPr>
                        <m:ctrlP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𝑝</m:t>
                        </m:r>
                      </m:e>
                      <m:sub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i="1">
                  <a:solidFill>
                    <a:srgbClr val="FF0000"/>
                  </a:solidFill>
                  <a:latin typeface="+mn-lt"/>
                </a:endParaRPr>
              </a:p>
              <a:p>
                <a:pPr marL="800100" lvl="1" indent="-342900" algn="l">
                  <a:buFont typeface="Courier New" charset="0"/>
                  <a:buChar char="o"/>
                </a:pPr>
                <a:r>
                  <a:rPr lang="en-US" i="1" err="1">
                    <a:solidFill>
                      <a:srgbClr val="FF0000"/>
                    </a:solidFill>
                    <a:latin typeface="+mn-lt"/>
                  </a:rPr>
                  <a:t>Nếu</a:t>
                </a:r>
                <a:r>
                  <a:rPr lang="en-US" i="1">
                    <a:solidFill>
                      <a:srgbClr val="FF0000"/>
                    </a:solidFill>
                    <a:latin typeface="+mn-lt"/>
                  </a:rPr>
                  <a:t> X </a:t>
                </a:r>
                <a:r>
                  <a:rPr lang="en-US" i="1" err="1">
                    <a:solidFill>
                      <a:srgbClr val="FF0000"/>
                    </a:solidFill>
                    <a:latin typeface="+mn-lt"/>
                  </a:rPr>
                  <a:t>là</a:t>
                </a:r>
                <a:r>
                  <a:rPr lang="en-US" i="1">
                    <a:solidFill>
                      <a:srgbClr val="FF0000"/>
                    </a:solidFill>
                    <a:latin typeface="+mn-lt"/>
                  </a:rPr>
                  <a:t> </a:t>
                </a:r>
                <a:r>
                  <a:rPr lang="en-US" i="1" err="1">
                    <a:solidFill>
                      <a:srgbClr val="FF0000"/>
                    </a:solidFill>
                    <a:latin typeface="+mn-lt"/>
                  </a:rPr>
                  <a:t>biến</a:t>
                </a:r>
                <a:r>
                  <a:rPr lang="en-US" i="1">
                    <a:solidFill>
                      <a:srgbClr val="FF0000"/>
                    </a:solidFill>
                    <a:latin typeface="+mn-lt"/>
                  </a:rPr>
                  <a:t> </a:t>
                </a:r>
                <a:r>
                  <a:rPr lang="en-US" i="1" err="1">
                    <a:solidFill>
                      <a:srgbClr val="FF0000"/>
                    </a:solidFill>
                    <a:latin typeface="+mn-lt"/>
                  </a:rPr>
                  <a:t>ngẫu</a:t>
                </a:r>
                <a:r>
                  <a:rPr lang="en-US" i="1">
                    <a:solidFill>
                      <a:srgbClr val="FF0000"/>
                    </a:solidFill>
                    <a:latin typeface="+mn-lt"/>
                  </a:rPr>
                  <a:t> </a:t>
                </a:r>
                <a:r>
                  <a:rPr lang="en-US" i="1" err="1">
                    <a:solidFill>
                      <a:srgbClr val="FF0000"/>
                    </a:solidFill>
                    <a:latin typeface="+mn-lt"/>
                  </a:rPr>
                  <a:t>nhiên</a:t>
                </a:r>
                <a:r>
                  <a:rPr lang="en-US" i="1">
                    <a:solidFill>
                      <a:srgbClr val="FF0000"/>
                    </a:solidFill>
                    <a:latin typeface="+mn-lt"/>
                  </a:rPr>
                  <a:t> </a:t>
                </a:r>
                <a:r>
                  <a:rPr lang="en-US" i="1" err="1">
                    <a:solidFill>
                      <a:srgbClr val="FF0000"/>
                    </a:solidFill>
                    <a:latin typeface="+mn-lt"/>
                  </a:rPr>
                  <a:t>liên</a:t>
                </a:r>
                <a:r>
                  <a:rPr lang="en-US" i="1">
                    <a:solidFill>
                      <a:srgbClr val="FF0000"/>
                    </a:solidFill>
                    <a:latin typeface="+mn-lt"/>
                  </a:rPr>
                  <a:t> </a:t>
                </a:r>
                <a:r>
                  <a:rPr lang="en-US" i="1" err="1">
                    <a:solidFill>
                      <a:srgbClr val="FF0000"/>
                    </a:solidFill>
                    <a:latin typeface="+mn-lt"/>
                  </a:rPr>
                  <a:t>tục</a:t>
                </a:r>
                <a:r>
                  <a:rPr lang="en-US" i="1">
                    <a:solidFill>
                      <a:srgbClr val="FF0000"/>
                    </a:solidFill>
                    <a:latin typeface="+mn-lt"/>
                  </a:rPr>
                  <a:t>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charset="0"/>
                      </a:rPr>
                      <m:t>𝑉</m:t>
                    </m:r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charset="0"/>
                      </a:rPr>
                      <m:t>(</m:t>
                    </m:r>
                  </m:oMath>
                </a14:m>
                <a:r>
                  <a:rPr lang="en-US" i="1">
                    <a:solidFill>
                      <a:schemeClr val="tx1"/>
                    </a:solidFill>
                    <a:latin typeface="+mn-lt"/>
                  </a:rPr>
                  <a:t>X)=</a:t>
                </a:r>
                <a14:m>
                  <m:oMath xmlns:m="http://schemas.openxmlformats.org/officeDocument/2006/math">
                    <m:nary>
                      <m:naryPr>
                        <m:ctrlPr>
                          <a:rPr lang="is-I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vi-VN" b="0" i="1" dirty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−</m:t>
                        </m:r>
                        <m:r>
                          <a:rPr lang="vi-VN" b="0" i="1" dirty="0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∝</m:t>
                        </m:r>
                      </m:sub>
                      <m:sup>
                        <m:r>
                          <a:rPr lang="vi-VN" b="0" i="1" dirty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a:rPr lang="vi-VN" b="0" i="1" dirty="0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∝</m:t>
                        </m:r>
                      </m:sup>
                      <m:e>
                        <m:sSup>
                          <m:sSupPr>
                            <m:ctrlPr>
                              <a:rPr lang="is-IS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mr-IN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vi-VN" i="1" dirty="0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  <m:r>
                                  <a:rPr lang="vi-VN" i="1" dirty="0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−</m:t>
                                </m:r>
                                <m:r>
                                  <a:rPr lang="vi-VN" i="1" dirty="0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𝐸</m:t>
                                </m:r>
                                <m:r>
                                  <a:rPr lang="vi-VN" i="1" dirty="0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(</m:t>
                                </m:r>
                                <m:r>
                                  <a:rPr lang="vi-VN" i="1" dirty="0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𝑋</m:t>
                                </m:r>
                                <m:r>
                                  <a:rPr lang="vi-VN" i="1" dirty="0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)</m:t>
                                </m:r>
                              </m:e>
                            </m:d>
                          </m:e>
                          <m:sup>
                            <m:r>
                              <a:rPr lang="vi-VN" b="0" i="1" dirty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  <m:r>
                          <a:rPr lang="is-IS" i="1" dirty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𝑓</m:t>
                        </m:r>
                        <m:r>
                          <a:rPr lang="is-IS" i="1" dirty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is-IS" i="1" dirty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𝑥</m:t>
                        </m:r>
                        <m:r>
                          <a:rPr lang="is-IS" i="1" dirty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)</m:t>
                        </m:r>
                        <m:r>
                          <a:rPr lang="is-IS" i="1" dirty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𝑑𝑥</m:t>
                        </m:r>
                      </m:e>
                    </m:nary>
                  </m:oMath>
                </a14:m>
                <a:endParaRPr lang="en-US" i="1">
                  <a:solidFill>
                    <a:srgbClr val="FF0000"/>
                  </a:solidFill>
                  <a:latin typeface="+mn-lt"/>
                </a:endParaRPr>
              </a:p>
              <a:p>
                <a:pPr marL="800100" lvl="1" indent="-342900" algn="l">
                  <a:buFont typeface="Courier New" charset="0"/>
                  <a:buChar char="o"/>
                </a:pPr>
                <a:endParaRPr lang="en-US" sz="2200" i="1">
                  <a:latin typeface="+mn-lt"/>
                </a:endParaRPr>
              </a:p>
              <a:p>
                <a:pPr marL="800100" lvl="1" indent="-342900" algn="l">
                  <a:buFont typeface="Courier New" charset="0"/>
                  <a:buChar char="o"/>
                </a:pPr>
                <a:endParaRPr lang="en-US">
                  <a:latin typeface="+mn-lt"/>
                </a:endParaRPr>
              </a:p>
              <a:p>
                <a:pPr marL="800100" lvl="1" indent="-342900" algn="l">
                  <a:buFont typeface="Courier New" charset="0"/>
                  <a:buChar char="o"/>
                </a:pPr>
                <a:endParaRPr lang="en-US">
                  <a:latin typeface="+mn-lt"/>
                </a:endParaRPr>
              </a:p>
              <a:p>
                <a:endParaRPr lang="en-US" i="1">
                  <a:solidFill>
                    <a:srgbClr val="FF0000"/>
                  </a:solidFill>
                  <a:latin typeface="+mn-lt"/>
                </a:endParaRPr>
              </a:p>
              <a:p>
                <a:pPr marL="800100" lvl="1" indent="-342900" algn="l">
                  <a:buFont typeface="Courier New" charset="0"/>
                  <a:buChar char="o"/>
                </a:pPr>
                <a:endParaRPr lang="en-US"/>
              </a:p>
              <a:p>
                <a:pPr marL="800100" lvl="1" indent="-342900" algn="l">
                  <a:buFont typeface="Courier New" charset="0"/>
                  <a:buChar char="o"/>
                </a:pPr>
                <a:endParaRPr lang="en-US">
                  <a:latin typeface="+mn-lt"/>
                </a:endParaRPr>
              </a:p>
              <a:p>
                <a:pPr marL="800100" lvl="1" indent="-342900" algn="l">
                  <a:buFont typeface="Courier New" charset="0"/>
                  <a:buChar char="o"/>
                </a:pPr>
                <a:endParaRPr lang="en-US" i="1">
                  <a:latin typeface="+mn-lt"/>
                </a:endParaRPr>
              </a:p>
              <a:p>
                <a:pPr marL="800100" lvl="1" indent="-342900" algn="l">
                  <a:buFont typeface="AppleSDGothicNeo-Regular" charset="-127"/>
                  <a:buChar char="□"/>
                </a:pPr>
                <a:endParaRPr lang="en-US" i="1">
                  <a:solidFill>
                    <a:srgbClr val="FF0000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5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040" y="887895"/>
                <a:ext cx="11728177" cy="4962827"/>
              </a:xfrm>
              <a:prstGeom prst="rect">
                <a:avLst/>
              </a:prstGeom>
              <a:blipFill>
                <a:blip r:embed="rId2"/>
                <a:stretch>
                  <a:fillRect l="-883" t="-3309" b="-10784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184252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59026" y="292575"/>
            <a:ext cx="11834191" cy="43788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sz="2800">
                <a:latin typeface="+mn-lt"/>
                <a:ea typeface="Helvetica" charset="0"/>
                <a:cs typeface="Helvetica" charset="0"/>
              </a:rPr>
              <a:t>CHƯƠNG 2: XÁC SUẤT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 txBox="1">
                <a:spLocks/>
              </p:cNvSpPr>
              <p:nvPr/>
            </p:nvSpPr>
            <p:spPr>
              <a:xfrm>
                <a:off x="265040" y="887895"/>
                <a:ext cx="11489637" cy="496282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 algn="l">
                  <a:buFont typeface="AppleSDGothicNeo-Regular" charset="-127"/>
                  <a:buChar char="□"/>
                </a:pPr>
                <a:r>
                  <a:rPr lang="en-US" i="1">
                    <a:solidFill>
                      <a:srgbClr val="FF0000"/>
                    </a:solidFill>
                    <a:latin typeface="+mn-lt"/>
                  </a:rPr>
                  <a:t>CÁC THAM SỐ ĐẶC TRƯNG CỦA BIẾN NGẪU NHIÊN:</a:t>
                </a:r>
                <a:endParaRPr lang="en-US" sz="2400">
                  <a:latin typeface="+mn-lt"/>
                </a:endParaRPr>
              </a:p>
              <a:p>
                <a:pPr marL="800100" lvl="1" indent="-342900" algn="l">
                  <a:buFont typeface="Courier New" charset="0"/>
                  <a:buChar char="o"/>
                </a:pPr>
                <a:r>
                  <a:rPr lang="en-US" sz="2200" i="1" err="1">
                    <a:latin typeface="+mn-lt"/>
                  </a:rPr>
                  <a:t>Kỳ</a:t>
                </a:r>
                <a:r>
                  <a:rPr lang="en-US" sz="2200" i="1">
                    <a:latin typeface="+mn-lt"/>
                  </a:rPr>
                  <a:t> </a:t>
                </a:r>
                <a:r>
                  <a:rPr lang="en-US" sz="2200" i="1" err="1">
                    <a:latin typeface="+mn-lt"/>
                  </a:rPr>
                  <a:t>vọng</a:t>
                </a:r>
                <a:r>
                  <a:rPr lang="en-US" sz="2200" i="1">
                    <a:latin typeface="+mn-lt"/>
                  </a:rPr>
                  <a:t>, </a:t>
                </a:r>
                <a:r>
                  <a:rPr lang="en-US" sz="2200" i="1" err="1">
                    <a:latin typeface="+mn-lt"/>
                  </a:rPr>
                  <a:t>phương</a:t>
                </a:r>
                <a:r>
                  <a:rPr lang="en-US" sz="2200" i="1">
                    <a:latin typeface="+mn-lt"/>
                  </a:rPr>
                  <a:t> </a:t>
                </a:r>
                <a:r>
                  <a:rPr lang="en-US" sz="2200" i="1" err="1">
                    <a:latin typeface="+mn-lt"/>
                  </a:rPr>
                  <a:t>sai</a:t>
                </a:r>
                <a:r>
                  <a:rPr lang="en-US" sz="2200" i="1">
                    <a:latin typeface="+mn-lt"/>
                  </a:rPr>
                  <a:t>, </a:t>
                </a:r>
                <a:r>
                  <a:rPr lang="en-US" sz="2200" i="1" err="1">
                    <a:latin typeface="+mn-lt"/>
                  </a:rPr>
                  <a:t>độ</a:t>
                </a:r>
                <a:r>
                  <a:rPr lang="en-US" sz="2200" i="1">
                    <a:latin typeface="+mn-lt"/>
                  </a:rPr>
                  <a:t> </a:t>
                </a:r>
                <a:r>
                  <a:rPr lang="en-US" sz="2200" i="1" err="1">
                    <a:latin typeface="+mn-lt"/>
                  </a:rPr>
                  <a:t>lệch</a:t>
                </a:r>
                <a:r>
                  <a:rPr lang="en-US" sz="2200" i="1">
                    <a:latin typeface="+mn-lt"/>
                  </a:rPr>
                  <a:t> </a:t>
                </a:r>
                <a:r>
                  <a:rPr lang="en-US" sz="2200" i="1" err="1">
                    <a:latin typeface="+mn-lt"/>
                  </a:rPr>
                  <a:t>chuẩn</a:t>
                </a:r>
                <a:r>
                  <a:rPr lang="en-US" sz="2200" i="1">
                    <a:latin typeface="+mn-lt"/>
                  </a:rPr>
                  <a:t>, </a:t>
                </a:r>
                <a:r>
                  <a:rPr lang="en-US" sz="2200" i="1" err="1">
                    <a:latin typeface="+mn-lt"/>
                  </a:rPr>
                  <a:t>trung</a:t>
                </a:r>
                <a:r>
                  <a:rPr lang="en-US" sz="2200" i="1">
                    <a:latin typeface="+mn-lt"/>
                  </a:rPr>
                  <a:t> </a:t>
                </a:r>
                <a:r>
                  <a:rPr lang="en-US" sz="2200" i="1" err="1">
                    <a:latin typeface="+mn-lt"/>
                  </a:rPr>
                  <a:t>vị</a:t>
                </a:r>
                <a:r>
                  <a:rPr lang="en-US" sz="2200" i="1">
                    <a:latin typeface="+mn-lt"/>
                  </a:rPr>
                  <a:t>, </a:t>
                </a:r>
                <a:r>
                  <a:rPr lang="en-US" sz="2200" i="1" err="1">
                    <a:latin typeface="+mn-lt"/>
                  </a:rPr>
                  <a:t>mốt</a:t>
                </a:r>
                <a:r>
                  <a:rPr lang="en-US" sz="2200" i="1">
                    <a:latin typeface="+mn-lt"/>
                  </a:rPr>
                  <a:t> </a:t>
                </a:r>
              </a:p>
              <a:p>
                <a:pPr marL="342900" indent="-342900" algn="l">
                  <a:buFont typeface="AppleSDGothicNeo-Regular" charset="-127"/>
                  <a:buChar char="□"/>
                </a:pPr>
                <a:r>
                  <a:rPr lang="en-US" i="1" err="1">
                    <a:solidFill>
                      <a:srgbClr val="FF0000"/>
                    </a:solidFill>
                    <a:latin typeface="+mn-lt"/>
                  </a:rPr>
                  <a:t>Độ</a:t>
                </a:r>
                <a:r>
                  <a:rPr lang="en-US" i="1">
                    <a:solidFill>
                      <a:srgbClr val="FF0000"/>
                    </a:solidFill>
                    <a:latin typeface="+mn-lt"/>
                  </a:rPr>
                  <a:t> </a:t>
                </a:r>
                <a:r>
                  <a:rPr lang="en-US" i="1" err="1">
                    <a:solidFill>
                      <a:srgbClr val="FF0000"/>
                    </a:solidFill>
                    <a:latin typeface="+mn-lt"/>
                  </a:rPr>
                  <a:t>lệch</a:t>
                </a:r>
                <a:r>
                  <a:rPr lang="en-US" i="1">
                    <a:solidFill>
                      <a:srgbClr val="FF0000"/>
                    </a:solidFill>
                    <a:latin typeface="+mn-lt"/>
                  </a:rPr>
                  <a:t> </a:t>
                </a:r>
                <a:r>
                  <a:rPr lang="en-US" i="1" err="1">
                    <a:solidFill>
                      <a:srgbClr val="FF0000"/>
                    </a:solidFill>
                    <a:latin typeface="+mn-lt"/>
                  </a:rPr>
                  <a:t>chuẩn</a:t>
                </a:r>
                <a:r>
                  <a:rPr lang="en-US" i="1">
                    <a:solidFill>
                      <a:srgbClr val="FF0000"/>
                    </a:solidFill>
                    <a:latin typeface="+mn-lt"/>
                  </a:rPr>
                  <a:t>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𝛿</m:t>
                    </m:r>
                    <m:d>
                      <m:dPr>
                        <m:ctrlPr>
                          <a:rPr lang="vi-V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vi-VN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X</m:t>
                        </m:r>
                      </m:e>
                    </m:d>
                    <m:r>
                      <a:rPr lang="vi-VN" b="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i="1">
                    <a:solidFill>
                      <a:schemeClr val="tx1"/>
                    </a:solidFill>
                    <a:latin typeface="+mn-lt"/>
                  </a:rPr>
                  <a:t>=</a:t>
                </a:r>
                <a14:m>
                  <m:oMath xmlns:m="http://schemas.openxmlformats.org/officeDocument/2006/math">
                    <m:r>
                      <a:rPr lang="vi-VN" b="0" i="1" dirty="0" smtClean="0">
                        <a:solidFill>
                          <a:schemeClr val="tx1"/>
                        </a:solidFill>
                        <a:latin typeface="Cambria Math" charset="0"/>
                      </a:rPr>
                      <m:t> </m:t>
                    </m:r>
                    <m:rad>
                      <m:radPr>
                        <m:degHide m:val="on"/>
                        <m:ctrlP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m:rPr>
                            <m:sty m:val="p"/>
                          </m:rP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V</m:t>
                        </m:r>
                        <m: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X</m:t>
                        </m:r>
                        <m: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rad>
                  </m:oMath>
                </a14:m>
                <a:endParaRPr lang="en-US" i="1">
                  <a:solidFill>
                    <a:schemeClr val="tx1"/>
                  </a:solidFill>
                  <a:latin typeface="+mn-lt"/>
                </a:endParaRPr>
              </a:p>
              <a:p>
                <a:pPr marL="342900" indent="-342900" algn="l">
                  <a:buFont typeface="AppleSDGothicNeo-Regular" charset="-127"/>
                  <a:buChar char="□"/>
                </a:pPr>
                <a:r>
                  <a:rPr lang="en-US" i="1" err="1">
                    <a:solidFill>
                      <a:srgbClr val="FF0000"/>
                    </a:solidFill>
                    <a:latin typeface="+mn-lt"/>
                  </a:rPr>
                  <a:t>Hệ</a:t>
                </a:r>
                <a:r>
                  <a:rPr lang="en-US" i="1">
                    <a:solidFill>
                      <a:srgbClr val="FF0000"/>
                    </a:solidFill>
                    <a:latin typeface="+mn-lt"/>
                  </a:rPr>
                  <a:t> </a:t>
                </a:r>
                <a:r>
                  <a:rPr lang="en-US" i="1" err="1">
                    <a:solidFill>
                      <a:srgbClr val="FF0000"/>
                    </a:solidFill>
                    <a:latin typeface="+mn-lt"/>
                  </a:rPr>
                  <a:t>số</a:t>
                </a:r>
                <a:r>
                  <a:rPr lang="en-US" i="1">
                    <a:solidFill>
                      <a:srgbClr val="FF0000"/>
                    </a:solidFill>
                    <a:latin typeface="+mn-lt"/>
                  </a:rPr>
                  <a:t> </a:t>
                </a:r>
                <a:r>
                  <a:rPr lang="en-US" i="1" err="1">
                    <a:solidFill>
                      <a:srgbClr val="FF0000"/>
                    </a:solidFill>
                    <a:latin typeface="+mn-lt"/>
                  </a:rPr>
                  <a:t>thay</a:t>
                </a:r>
                <a:r>
                  <a:rPr lang="en-US" i="1">
                    <a:solidFill>
                      <a:srgbClr val="FF0000"/>
                    </a:solidFill>
                    <a:latin typeface="+mn-lt"/>
                  </a:rPr>
                  <a:t> </a:t>
                </a:r>
                <a:r>
                  <a:rPr lang="en-US" i="1" err="1">
                    <a:solidFill>
                      <a:srgbClr val="FF0000"/>
                    </a:solidFill>
                    <a:latin typeface="+mn-lt"/>
                  </a:rPr>
                  <a:t>đổi</a:t>
                </a:r>
                <a:r>
                  <a:rPr lang="en-US" i="1">
                    <a:solidFill>
                      <a:srgbClr val="FF0000"/>
                    </a:solidFill>
                    <a:latin typeface="+mn-lt"/>
                  </a:rPr>
                  <a:t>:</a:t>
                </a:r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charset="0"/>
                      </a:rPr>
                      <m:t>𝐶</m:t>
                    </m:r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charset="0"/>
                      </a:rPr>
                      <m:t>(</m:t>
                    </m:r>
                  </m:oMath>
                </a14:m>
                <a:r>
                  <a:rPr lang="en-US" i="1">
                    <a:solidFill>
                      <a:schemeClr val="tx1"/>
                    </a:solidFill>
                    <a:latin typeface="+mn-lt"/>
                  </a:rPr>
                  <a:t>X)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i="1" dirty="0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𝛿</m:t>
                        </m:r>
                        <m:r>
                          <a:rPr lang="vi-VN" b="0" i="1" dirty="0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</m:t>
                        </m:r>
                        <m:r>
                          <a:rPr lang="vi-VN" i="1" dirty="0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𝑥</m:t>
                        </m:r>
                        <m:r>
                          <a:rPr lang="vi-VN" i="1" dirty="0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)</m:t>
                        </m:r>
                      </m:num>
                      <m:den>
                        <m:r>
                          <a:rPr lang="vi-VN" i="1" dirty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𝐸</m:t>
                        </m:r>
                        <m:r>
                          <a:rPr lang="vi-VN" i="1" dirty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vi-VN" i="1" dirty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𝑋</m:t>
                        </m:r>
                        <m:r>
                          <a:rPr lang="vi-VN" i="1" dirty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i="1">
                    <a:solidFill>
                      <a:schemeClr val="tx1"/>
                    </a:solidFill>
                    <a:latin typeface="+mn-lt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mr-IN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vi-VN" i="1" dirty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𝑉</m:t>
                            </m:r>
                            <m:r>
                              <a:rPr lang="vi-VN" i="1" dirty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(</m:t>
                            </m:r>
                            <m:r>
                              <a:rPr lang="vi-VN" i="1" dirty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𝑋</m:t>
                            </m:r>
                            <m:r>
                              <a:rPr lang="vi-VN" i="1" dirty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rad>
                      </m:num>
                      <m:den>
                        <m:r>
                          <a:rPr lang="vi-VN" i="1" dirty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𝐸</m:t>
                        </m:r>
                        <m:r>
                          <a:rPr lang="vi-VN" i="1" dirty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vi-VN" i="1" dirty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𝑋</m:t>
                        </m:r>
                        <m:r>
                          <a:rPr lang="vi-VN" i="1" dirty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)</m:t>
                        </m:r>
                      </m:den>
                    </m:f>
                  </m:oMath>
                </a14:m>
                <a:endParaRPr lang="en-US" i="1">
                  <a:solidFill>
                    <a:srgbClr val="FF0000"/>
                  </a:solidFill>
                  <a:latin typeface="+mn-lt"/>
                </a:endParaRPr>
              </a:p>
              <a:p>
                <a:pPr lvl="1"/>
                <a:endParaRPr lang="en-US" i="1">
                  <a:solidFill>
                    <a:srgbClr val="FF0000"/>
                  </a:solidFill>
                  <a:latin typeface="+mn-lt"/>
                </a:endParaRPr>
              </a:p>
              <a:p>
                <a:pPr marL="800100" lvl="1" indent="-342900" algn="l">
                  <a:buFont typeface="Courier New" charset="0"/>
                  <a:buChar char="o"/>
                </a:pPr>
                <a:endParaRPr lang="en-US" sz="2200" i="1">
                  <a:latin typeface="+mn-lt"/>
                </a:endParaRPr>
              </a:p>
              <a:p>
                <a:pPr marL="800100" lvl="1" indent="-342900" algn="l">
                  <a:buFont typeface="Courier New" charset="0"/>
                  <a:buChar char="o"/>
                </a:pPr>
                <a:endParaRPr lang="en-US">
                  <a:latin typeface="+mn-lt"/>
                </a:endParaRPr>
              </a:p>
              <a:p>
                <a:pPr marL="800100" lvl="1" indent="-342900" algn="l">
                  <a:buFont typeface="Courier New" charset="0"/>
                  <a:buChar char="o"/>
                </a:pPr>
                <a:endParaRPr lang="en-US">
                  <a:latin typeface="+mn-lt"/>
                </a:endParaRPr>
              </a:p>
              <a:p>
                <a:endParaRPr lang="en-US" i="1">
                  <a:solidFill>
                    <a:srgbClr val="FF0000"/>
                  </a:solidFill>
                  <a:latin typeface="+mn-lt"/>
                </a:endParaRPr>
              </a:p>
              <a:p>
                <a:pPr marL="800100" lvl="1" indent="-342900" algn="l">
                  <a:buFont typeface="Courier New" charset="0"/>
                  <a:buChar char="o"/>
                </a:pPr>
                <a:endParaRPr lang="en-US"/>
              </a:p>
              <a:p>
                <a:pPr marL="800100" lvl="1" indent="-342900" algn="l">
                  <a:buFont typeface="Courier New" charset="0"/>
                  <a:buChar char="o"/>
                </a:pPr>
                <a:endParaRPr lang="en-US">
                  <a:latin typeface="+mn-lt"/>
                </a:endParaRPr>
              </a:p>
              <a:p>
                <a:pPr marL="800100" lvl="1" indent="-342900" algn="l">
                  <a:buFont typeface="Courier New" charset="0"/>
                  <a:buChar char="o"/>
                </a:pPr>
                <a:endParaRPr lang="en-US" i="1">
                  <a:latin typeface="+mn-lt"/>
                </a:endParaRPr>
              </a:p>
              <a:p>
                <a:pPr marL="800100" lvl="1" indent="-342900" algn="l">
                  <a:buFont typeface="AppleSDGothicNeo-Regular" charset="-127"/>
                  <a:buChar char="□"/>
                </a:pPr>
                <a:endParaRPr lang="en-US" i="1">
                  <a:solidFill>
                    <a:srgbClr val="FF0000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5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040" y="887895"/>
                <a:ext cx="11489637" cy="4962827"/>
              </a:xfrm>
              <a:prstGeom prst="rect">
                <a:avLst/>
              </a:prstGeom>
              <a:blipFill>
                <a:blip r:embed="rId2"/>
                <a:stretch>
                  <a:fillRect l="-901" t="-269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095607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59026" y="292575"/>
            <a:ext cx="11834191" cy="43788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sz="2800">
                <a:latin typeface="+mn-lt"/>
                <a:ea typeface="Helvetica" charset="0"/>
                <a:cs typeface="Helvetica" charset="0"/>
              </a:rPr>
              <a:t>CHƯƠNG 2: XÁC SUẤT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265040" y="887895"/>
            <a:ext cx="11489637" cy="496282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ppleSDGothicNeo-Regular" charset="-127"/>
              <a:buChar char="□"/>
            </a:pPr>
            <a:r>
              <a:rPr lang="en-US" i="1">
                <a:solidFill>
                  <a:srgbClr val="FF0000"/>
                </a:solidFill>
                <a:latin typeface="+mn-lt"/>
              </a:rPr>
              <a:t>CÁC PHÂN BỐ NGẪU NHIÊN THƯỜNG GẶP:</a:t>
            </a:r>
            <a:endParaRPr lang="en-US" sz="2400">
              <a:latin typeface="+mn-lt"/>
            </a:endParaRPr>
          </a:p>
          <a:p>
            <a:pPr marL="800100" lvl="1" indent="-342900" algn="l">
              <a:buFont typeface="Courier New" charset="0"/>
              <a:buChar char="o"/>
            </a:pPr>
            <a:r>
              <a:rPr lang="en-US" sz="2200" err="1">
                <a:latin typeface="+mn-lt"/>
              </a:rPr>
              <a:t>Phân</a:t>
            </a:r>
            <a:r>
              <a:rPr lang="en-US" sz="2200">
                <a:latin typeface="+mn-lt"/>
              </a:rPr>
              <a:t> </a:t>
            </a:r>
            <a:r>
              <a:rPr lang="en-US" sz="2200" err="1">
                <a:latin typeface="+mn-lt"/>
              </a:rPr>
              <a:t>bố</a:t>
            </a:r>
            <a:r>
              <a:rPr lang="en-US" sz="2200">
                <a:latin typeface="+mn-lt"/>
              </a:rPr>
              <a:t> </a:t>
            </a:r>
            <a:r>
              <a:rPr lang="en-US" sz="2200">
                <a:solidFill>
                  <a:srgbClr val="FF0000"/>
                </a:solidFill>
                <a:latin typeface="+mn-lt"/>
              </a:rPr>
              <a:t>Bernoulli</a:t>
            </a:r>
          </a:p>
          <a:p>
            <a:pPr marL="800100" lvl="1" indent="-342900" algn="l">
              <a:buFont typeface="Courier New" charset="0"/>
              <a:buChar char="o"/>
            </a:pPr>
            <a:r>
              <a:rPr lang="en-US" sz="2200" err="1">
                <a:latin typeface="+mn-lt"/>
              </a:rPr>
              <a:t>Phân</a:t>
            </a:r>
            <a:r>
              <a:rPr lang="en-US" sz="2200">
                <a:latin typeface="+mn-lt"/>
              </a:rPr>
              <a:t> </a:t>
            </a:r>
            <a:r>
              <a:rPr lang="en-US" sz="2200" err="1">
                <a:latin typeface="+mn-lt"/>
              </a:rPr>
              <a:t>bố</a:t>
            </a:r>
            <a:r>
              <a:rPr lang="en-US" sz="2200">
                <a:latin typeface="+mn-lt"/>
              </a:rPr>
              <a:t> </a:t>
            </a:r>
            <a:r>
              <a:rPr lang="en-US" sz="2200" err="1">
                <a:solidFill>
                  <a:srgbClr val="FF0000"/>
                </a:solidFill>
                <a:latin typeface="+mn-lt"/>
              </a:rPr>
              <a:t>Nhị</a:t>
            </a:r>
            <a:r>
              <a:rPr lang="en-US" sz="2200">
                <a:solidFill>
                  <a:srgbClr val="FF0000"/>
                </a:solidFill>
                <a:latin typeface="+mn-lt"/>
              </a:rPr>
              <a:t> </a:t>
            </a:r>
            <a:r>
              <a:rPr lang="en-US" sz="2200" err="1">
                <a:solidFill>
                  <a:srgbClr val="FF0000"/>
                </a:solidFill>
                <a:latin typeface="+mn-lt"/>
              </a:rPr>
              <a:t>thức</a:t>
            </a:r>
            <a:endParaRPr lang="en-US" sz="2200">
              <a:solidFill>
                <a:srgbClr val="FF0000"/>
              </a:solidFill>
              <a:latin typeface="+mn-lt"/>
            </a:endParaRPr>
          </a:p>
          <a:p>
            <a:pPr marL="800100" lvl="1" indent="-342900" algn="l">
              <a:buFont typeface="Courier New" charset="0"/>
              <a:buChar char="o"/>
            </a:pPr>
            <a:r>
              <a:rPr lang="en-US" sz="2200" err="1">
                <a:latin typeface="+mn-lt"/>
              </a:rPr>
              <a:t>Phân</a:t>
            </a:r>
            <a:r>
              <a:rPr lang="en-US" sz="2200">
                <a:latin typeface="+mn-lt"/>
              </a:rPr>
              <a:t> </a:t>
            </a:r>
            <a:r>
              <a:rPr lang="en-US" sz="2200" err="1">
                <a:latin typeface="+mn-lt"/>
              </a:rPr>
              <a:t>bố</a:t>
            </a:r>
            <a:r>
              <a:rPr lang="en-US" sz="2200">
                <a:latin typeface="+mn-lt"/>
              </a:rPr>
              <a:t> </a:t>
            </a:r>
            <a:r>
              <a:rPr lang="en-US" sz="2200" err="1">
                <a:solidFill>
                  <a:srgbClr val="FF0000"/>
                </a:solidFill>
                <a:latin typeface="+mn-lt"/>
              </a:rPr>
              <a:t>Đều</a:t>
            </a:r>
            <a:endParaRPr lang="en-US" sz="2200">
              <a:solidFill>
                <a:srgbClr val="FF0000"/>
              </a:solidFill>
              <a:latin typeface="+mn-lt"/>
            </a:endParaRPr>
          </a:p>
          <a:p>
            <a:pPr marL="800100" lvl="1" indent="-342900" algn="l">
              <a:buFont typeface="Courier New" charset="0"/>
              <a:buChar char="o"/>
            </a:pPr>
            <a:r>
              <a:rPr lang="en-US" sz="2200" err="1">
                <a:latin typeface="+mn-lt"/>
              </a:rPr>
              <a:t>Phân</a:t>
            </a:r>
            <a:r>
              <a:rPr lang="en-US" sz="2200">
                <a:latin typeface="+mn-lt"/>
              </a:rPr>
              <a:t> </a:t>
            </a:r>
            <a:r>
              <a:rPr lang="en-US" sz="2200" err="1">
                <a:latin typeface="+mn-lt"/>
              </a:rPr>
              <a:t>bố</a:t>
            </a:r>
            <a:r>
              <a:rPr lang="en-US" sz="2200">
                <a:latin typeface="+mn-lt"/>
              </a:rPr>
              <a:t> </a:t>
            </a:r>
            <a:r>
              <a:rPr lang="en-US" sz="2200" err="1">
                <a:solidFill>
                  <a:srgbClr val="FF0000"/>
                </a:solidFill>
                <a:latin typeface="+mn-lt"/>
              </a:rPr>
              <a:t>Chuẩn</a:t>
            </a:r>
            <a:endParaRPr lang="en-US" sz="2200">
              <a:solidFill>
                <a:srgbClr val="FF0000"/>
              </a:solidFill>
              <a:latin typeface="+mn-lt"/>
            </a:endParaRPr>
          </a:p>
          <a:p>
            <a:pPr marL="800100" lvl="1" indent="-342900" algn="l">
              <a:buFont typeface="Courier New" charset="0"/>
              <a:buChar char="o"/>
            </a:pPr>
            <a:r>
              <a:rPr lang="en-US" sz="2200" err="1">
                <a:latin typeface="+mn-lt"/>
              </a:rPr>
              <a:t>Phân</a:t>
            </a:r>
            <a:r>
              <a:rPr lang="en-US" sz="2200">
                <a:latin typeface="+mn-lt"/>
              </a:rPr>
              <a:t> </a:t>
            </a:r>
            <a:r>
              <a:rPr lang="en-US" sz="2200" err="1">
                <a:latin typeface="+mn-lt"/>
              </a:rPr>
              <a:t>bố</a:t>
            </a:r>
            <a:r>
              <a:rPr lang="en-US" sz="2200">
                <a:latin typeface="+mn-lt"/>
              </a:rPr>
              <a:t> </a:t>
            </a:r>
            <a:r>
              <a:rPr lang="en-US" sz="2200" err="1">
                <a:solidFill>
                  <a:srgbClr val="FF0000"/>
                </a:solidFill>
                <a:latin typeface="+mn-lt"/>
              </a:rPr>
              <a:t>Mũ</a:t>
            </a:r>
            <a:endParaRPr lang="en-US" sz="2200">
              <a:solidFill>
                <a:srgbClr val="FF0000"/>
              </a:solidFill>
              <a:latin typeface="+mn-lt"/>
            </a:endParaRPr>
          </a:p>
          <a:p>
            <a:pPr marL="800100" lvl="1" indent="-342900" algn="l">
              <a:buFont typeface="Courier New" charset="0"/>
              <a:buChar char="o"/>
            </a:pPr>
            <a:r>
              <a:rPr lang="en-US" sz="2200" err="1">
                <a:latin typeface="+mn-lt"/>
              </a:rPr>
              <a:t>Phân</a:t>
            </a:r>
            <a:r>
              <a:rPr lang="en-US" sz="2200">
                <a:latin typeface="+mn-lt"/>
              </a:rPr>
              <a:t> </a:t>
            </a:r>
            <a:r>
              <a:rPr lang="en-US" sz="2200" err="1">
                <a:latin typeface="+mn-lt"/>
              </a:rPr>
              <a:t>bố</a:t>
            </a:r>
            <a:r>
              <a:rPr lang="en-US" sz="2200">
                <a:latin typeface="+mn-lt"/>
              </a:rPr>
              <a:t> </a:t>
            </a:r>
            <a:r>
              <a:rPr lang="en-US" sz="2200">
                <a:solidFill>
                  <a:srgbClr val="FF0000"/>
                </a:solidFill>
                <a:latin typeface="+mn-lt"/>
              </a:rPr>
              <a:t>Poisson</a:t>
            </a:r>
          </a:p>
          <a:p>
            <a:pPr marL="800100" lvl="1" indent="-342900" algn="l">
              <a:buFont typeface="Courier New" charset="0"/>
              <a:buChar char="o"/>
            </a:pPr>
            <a:r>
              <a:rPr lang="en-US" sz="2200" err="1">
                <a:latin typeface="+mn-lt"/>
              </a:rPr>
              <a:t>Phân</a:t>
            </a:r>
            <a:r>
              <a:rPr lang="en-US" sz="2200">
                <a:latin typeface="+mn-lt"/>
              </a:rPr>
              <a:t> </a:t>
            </a:r>
            <a:r>
              <a:rPr lang="en-US" sz="2200" err="1">
                <a:latin typeface="+mn-lt"/>
              </a:rPr>
              <a:t>bố</a:t>
            </a:r>
            <a:r>
              <a:rPr lang="en-US" sz="2200">
                <a:latin typeface="+mn-lt"/>
              </a:rPr>
              <a:t> </a:t>
            </a:r>
            <a:r>
              <a:rPr lang="en-US" sz="2200">
                <a:solidFill>
                  <a:srgbClr val="FF0000"/>
                </a:solidFill>
                <a:latin typeface="+mn-lt"/>
              </a:rPr>
              <a:t>Gamma</a:t>
            </a:r>
          </a:p>
          <a:p>
            <a:pPr marL="800100" lvl="1" indent="-342900" algn="l">
              <a:buFont typeface="Courier New" charset="0"/>
              <a:buChar char="o"/>
            </a:pPr>
            <a:r>
              <a:rPr lang="en-US" sz="2200" err="1">
                <a:latin typeface="+mn-lt"/>
              </a:rPr>
              <a:t>Phân</a:t>
            </a:r>
            <a:r>
              <a:rPr lang="en-US" sz="2200">
                <a:latin typeface="+mn-lt"/>
              </a:rPr>
              <a:t> </a:t>
            </a:r>
            <a:r>
              <a:rPr lang="en-US" sz="2200" err="1">
                <a:latin typeface="+mn-lt"/>
              </a:rPr>
              <a:t>bố</a:t>
            </a:r>
            <a:r>
              <a:rPr lang="en-US" sz="2200">
                <a:latin typeface="+mn-lt"/>
              </a:rPr>
              <a:t> </a:t>
            </a:r>
            <a:r>
              <a:rPr lang="en-US" sz="2200">
                <a:solidFill>
                  <a:srgbClr val="FF0000"/>
                </a:solidFill>
                <a:latin typeface="+mn-lt"/>
              </a:rPr>
              <a:t>Student</a:t>
            </a:r>
          </a:p>
          <a:p>
            <a:pPr marL="800100" lvl="1" indent="-342900" algn="l">
              <a:buFont typeface="Courier New" charset="0"/>
              <a:buChar char="o"/>
            </a:pPr>
            <a:endParaRPr lang="en-US" i="1">
              <a:solidFill>
                <a:srgbClr val="FF0000"/>
              </a:solidFill>
              <a:latin typeface="+mn-lt"/>
            </a:endParaRPr>
          </a:p>
          <a:p>
            <a:pPr lvl="1"/>
            <a:endParaRPr lang="en-US" i="1">
              <a:solidFill>
                <a:srgbClr val="FF0000"/>
              </a:solidFill>
              <a:latin typeface="+mn-lt"/>
            </a:endParaRPr>
          </a:p>
          <a:p>
            <a:pPr marL="800100" lvl="1" indent="-342900" algn="l">
              <a:buFont typeface="Courier New" charset="0"/>
              <a:buChar char="o"/>
            </a:pPr>
            <a:endParaRPr lang="en-US" sz="2200" i="1">
              <a:latin typeface="+mn-lt"/>
            </a:endParaRPr>
          </a:p>
          <a:p>
            <a:pPr marL="800100" lvl="1" indent="-342900" algn="l">
              <a:buFont typeface="Courier New" charset="0"/>
              <a:buChar char="o"/>
            </a:pPr>
            <a:endParaRPr lang="en-US">
              <a:latin typeface="+mn-lt"/>
            </a:endParaRPr>
          </a:p>
          <a:p>
            <a:pPr marL="800100" lvl="1" indent="-342900" algn="l">
              <a:buFont typeface="Courier New" charset="0"/>
              <a:buChar char="o"/>
            </a:pPr>
            <a:endParaRPr lang="en-US">
              <a:latin typeface="+mn-lt"/>
            </a:endParaRPr>
          </a:p>
          <a:p>
            <a:endParaRPr lang="en-US" i="1">
              <a:solidFill>
                <a:srgbClr val="FF0000"/>
              </a:solidFill>
              <a:latin typeface="+mn-lt"/>
            </a:endParaRPr>
          </a:p>
          <a:p>
            <a:pPr marL="800100" lvl="1" indent="-342900" algn="l">
              <a:buFont typeface="Courier New" charset="0"/>
              <a:buChar char="o"/>
            </a:pPr>
            <a:endParaRPr lang="en-US"/>
          </a:p>
          <a:p>
            <a:pPr marL="800100" lvl="1" indent="-342900" algn="l">
              <a:buFont typeface="Courier New" charset="0"/>
              <a:buChar char="o"/>
            </a:pPr>
            <a:endParaRPr lang="en-US">
              <a:latin typeface="+mn-lt"/>
            </a:endParaRPr>
          </a:p>
          <a:p>
            <a:pPr marL="800100" lvl="1" indent="-342900" algn="l">
              <a:buFont typeface="Courier New" charset="0"/>
              <a:buChar char="o"/>
            </a:pPr>
            <a:endParaRPr lang="en-US" i="1">
              <a:latin typeface="+mn-lt"/>
            </a:endParaRPr>
          </a:p>
          <a:p>
            <a:pPr marL="800100" lvl="1" indent="-342900" algn="l">
              <a:buFont typeface="AppleSDGothicNeo-Regular" charset="-127"/>
              <a:buChar char="□"/>
            </a:pPr>
            <a:endParaRPr lang="en-US" i="1">
              <a:solidFill>
                <a:srgbClr val="FF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032119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59026" y="292575"/>
            <a:ext cx="11834191" cy="43788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sz="2800">
                <a:latin typeface="+mn-lt"/>
                <a:ea typeface="Helvetica" charset="0"/>
                <a:cs typeface="Helvetica" charset="0"/>
              </a:rPr>
              <a:t>CHƯƠNG 2: XÁC SUẤT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 txBox="1">
                <a:spLocks/>
              </p:cNvSpPr>
              <p:nvPr/>
            </p:nvSpPr>
            <p:spPr>
              <a:xfrm>
                <a:off x="265040" y="887895"/>
                <a:ext cx="11728177" cy="496282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 algn="l">
                  <a:buFont typeface="AppleSDGothicNeo-Regular" charset="-127"/>
                  <a:buChar char="□"/>
                </a:pPr>
                <a:r>
                  <a:rPr lang="en-US" i="1">
                    <a:solidFill>
                      <a:srgbClr val="FF0000"/>
                    </a:solidFill>
                    <a:latin typeface="+mn-lt"/>
                  </a:rPr>
                  <a:t>PHÂN BỐ NGẪU NHIÊN - BERNOULLI:</a:t>
                </a:r>
                <a:endParaRPr lang="en-US" sz="2400">
                  <a:latin typeface="+mn-lt"/>
                </a:endParaRPr>
              </a:p>
              <a:p>
                <a:pPr marL="800100" lvl="1" indent="-342900" algn="l">
                  <a:buFont typeface="Courier New" charset="0"/>
                  <a:buChar char="o"/>
                </a:pPr>
                <a:r>
                  <a:rPr lang="en-US" sz="2200" err="1">
                    <a:latin typeface="+mn-lt"/>
                  </a:rPr>
                  <a:t>Là</a:t>
                </a:r>
                <a:r>
                  <a:rPr lang="en-US" sz="2200">
                    <a:latin typeface="+mn-lt"/>
                  </a:rPr>
                  <a:t> </a:t>
                </a:r>
                <a:r>
                  <a:rPr lang="en-US" sz="2200" err="1">
                    <a:latin typeface="+mn-lt"/>
                  </a:rPr>
                  <a:t>phân</a:t>
                </a:r>
                <a:r>
                  <a:rPr lang="en-US" sz="2200">
                    <a:latin typeface="+mn-lt"/>
                  </a:rPr>
                  <a:t> </a:t>
                </a:r>
                <a:r>
                  <a:rPr lang="en-US" sz="2200" err="1">
                    <a:latin typeface="+mn-lt"/>
                  </a:rPr>
                  <a:t>bố</a:t>
                </a:r>
                <a:r>
                  <a:rPr lang="en-US" sz="2200">
                    <a:latin typeface="+mn-lt"/>
                  </a:rPr>
                  <a:t> </a:t>
                </a:r>
                <a:r>
                  <a:rPr lang="en-US" sz="2200" err="1">
                    <a:latin typeface="+mn-lt"/>
                  </a:rPr>
                  <a:t>của</a:t>
                </a:r>
                <a:r>
                  <a:rPr lang="en-US" sz="2200">
                    <a:latin typeface="+mn-lt"/>
                  </a:rPr>
                  <a:t> </a:t>
                </a:r>
                <a:r>
                  <a:rPr lang="en-US" sz="2200" err="1">
                    <a:latin typeface="+mn-lt"/>
                  </a:rPr>
                  <a:t>biến</a:t>
                </a:r>
                <a:r>
                  <a:rPr lang="en-US" sz="2200">
                    <a:latin typeface="+mn-lt"/>
                  </a:rPr>
                  <a:t> </a:t>
                </a:r>
                <a:r>
                  <a:rPr lang="en-US" sz="2200" err="1">
                    <a:latin typeface="+mn-lt"/>
                  </a:rPr>
                  <a:t>ngẫu</a:t>
                </a:r>
                <a:r>
                  <a:rPr lang="en-US" sz="2200">
                    <a:latin typeface="+mn-lt"/>
                  </a:rPr>
                  <a:t> </a:t>
                </a:r>
                <a:r>
                  <a:rPr lang="en-US" sz="2200" err="1">
                    <a:latin typeface="+mn-lt"/>
                  </a:rPr>
                  <a:t>nhiên</a:t>
                </a:r>
                <a:r>
                  <a:rPr lang="en-US" sz="2200">
                    <a:latin typeface="+mn-lt"/>
                  </a:rPr>
                  <a:t> X </a:t>
                </a:r>
                <a:r>
                  <a:rPr lang="en-US" sz="2200" err="1">
                    <a:latin typeface="+mn-lt"/>
                  </a:rPr>
                  <a:t>rời</a:t>
                </a:r>
                <a:r>
                  <a:rPr lang="en-US" sz="2200">
                    <a:latin typeface="+mn-lt"/>
                  </a:rPr>
                  <a:t> </a:t>
                </a:r>
                <a:r>
                  <a:rPr lang="en-US" sz="2200" err="1">
                    <a:latin typeface="+mn-lt"/>
                  </a:rPr>
                  <a:t>rạc</a:t>
                </a:r>
                <a:endParaRPr lang="en-US" sz="2200">
                  <a:latin typeface="+mn-lt"/>
                </a:endParaRPr>
              </a:p>
              <a:p>
                <a:pPr marL="800100" lvl="1" indent="-342900" algn="l">
                  <a:buFont typeface="Courier New" charset="0"/>
                  <a:buChar char="o"/>
                </a:pPr>
                <a:r>
                  <a:rPr lang="en-US" sz="2200">
                    <a:solidFill>
                      <a:schemeClr val="tx1"/>
                    </a:solidFill>
                    <a:latin typeface="+mn-lt"/>
                  </a:rPr>
                  <a:t>Giá </a:t>
                </a:r>
                <a:r>
                  <a:rPr lang="en-US" sz="2200" err="1">
                    <a:solidFill>
                      <a:schemeClr val="tx1"/>
                    </a:solidFill>
                    <a:latin typeface="+mn-lt"/>
                  </a:rPr>
                  <a:t>trị</a:t>
                </a:r>
                <a:r>
                  <a:rPr lang="en-US" sz="2200">
                    <a:solidFill>
                      <a:schemeClr val="tx1"/>
                    </a:solidFill>
                    <a:latin typeface="+mn-lt"/>
                  </a:rPr>
                  <a:t> </a:t>
                </a:r>
                <a:r>
                  <a:rPr lang="en-US" sz="2200" err="1">
                    <a:solidFill>
                      <a:schemeClr val="tx1"/>
                    </a:solidFill>
                    <a:latin typeface="+mn-lt"/>
                  </a:rPr>
                  <a:t>rời</a:t>
                </a:r>
                <a:r>
                  <a:rPr lang="en-US" sz="2200">
                    <a:solidFill>
                      <a:schemeClr val="tx1"/>
                    </a:solidFill>
                    <a:latin typeface="+mn-lt"/>
                  </a:rPr>
                  <a:t> </a:t>
                </a:r>
                <a:r>
                  <a:rPr lang="en-US" sz="2200" err="1">
                    <a:solidFill>
                      <a:schemeClr val="tx1"/>
                    </a:solidFill>
                    <a:latin typeface="+mn-lt"/>
                  </a:rPr>
                  <a:t>rạc</a:t>
                </a:r>
                <a:r>
                  <a:rPr lang="en-US" sz="2200">
                    <a:solidFill>
                      <a:schemeClr val="tx1"/>
                    </a:solidFill>
                    <a:latin typeface="+mn-lt"/>
                  </a:rPr>
                  <a:t>: 0 (</a:t>
                </a:r>
                <a:r>
                  <a:rPr lang="en-US" sz="2200" err="1">
                    <a:solidFill>
                      <a:schemeClr val="tx1"/>
                    </a:solidFill>
                    <a:latin typeface="+mn-lt"/>
                  </a:rPr>
                  <a:t>xác</a:t>
                </a:r>
                <a:r>
                  <a:rPr lang="en-US" sz="2200">
                    <a:solidFill>
                      <a:schemeClr val="tx1"/>
                    </a:solidFill>
                    <a:latin typeface="+mn-lt"/>
                  </a:rPr>
                  <a:t> </a:t>
                </a:r>
                <a:r>
                  <a:rPr lang="en-US" sz="2200" err="1">
                    <a:solidFill>
                      <a:schemeClr val="tx1"/>
                    </a:solidFill>
                    <a:latin typeface="+mn-lt"/>
                  </a:rPr>
                  <a:t>suất</a:t>
                </a:r>
                <a:r>
                  <a:rPr lang="en-US" sz="2200">
                    <a:solidFill>
                      <a:schemeClr val="tx1"/>
                    </a:solidFill>
                    <a:latin typeface="+mn-lt"/>
                  </a:rPr>
                  <a:t> p) </a:t>
                </a:r>
                <a:r>
                  <a:rPr lang="en-US" sz="2200" err="1">
                    <a:solidFill>
                      <a:schemeClr val="tx1"/>
                    </a:solidFill>
                    <a:latin typeface="+mn-lt"/>
                  </a:rPr>
                  <a:t>hoặc</a:t>
                </a:r>
                <a:r>
                  <a:rPr lang="en-US" sz="2200">
                    <a:solidFill>
                      <a:schemeClr val="tx1"/>
                    </a:solidFill>
                    <a:latin typeface="+mn-lt"/>
                  </a:rPr>
                  <a:t> 1 (</a:t>
                </a:r>
                <a:r>
                  <a:rPr lang="en-US" sz="2200" err="1">
                    <a:solidFill>
                      <a:schemeClr val="tx1"/>
                    </a:solidFill>
                    <a:latin typeface="+mn-lt"/>
                  </a:rPr>
                  <a:t>xác</a:t>
                </a:r>
                <a:r>
                  <a:rPr lang="en-US" sz="2200">
                    <a:solidFill>
                      <a:schemeClr val="tx1"/>
                    </a:solidFill>
                    <a:latin typeface="+mn-lt"/>
                  </a:rPr>
                  <a:t> </a:t>
                </a:r>
                <a:r>
                  <a:rPr lang="en-US" sz="2200" err="1">
                    <a:solidFill>
                      <a:schemeClr val="tx1"/>
                    </a:solidFill>
                    <a:latin typeface="+mn-lt"/>
                  </a:rPr>
                  <a:t>suất</a:t>
                </a:r>
                <a:r>
                  <a:rPr lang="en-US" sz="2200">
                    <a:solidFill>
                      <a:schemeClr val="tx1"/>
                    </a:solidFill>
                    <a:latin typeface="+mn-lt"/>
                  </a:rPr>
                  <a:t> 1-p)</a:t>
                </a:r>
              </a:p>
              <a:p>
                <a:pPr marL="800100" lvl="1" indent="-342900" algn="l">
                  <a:buFont typeface="Courier New" charset="0"/>
                  <a:buChar char="o"/>
                </a:pPr>
                <a:r>
                  <a:rPr lang="en-US" sz="2200">
                    <a:solidFill>
                      <a:schemeClr val="tx1"/>
                    </a:solidFill>
                    <a:latin typeface="+mn-lt"/>
                  </a:rPr>
                  <a:t>p</a:t>
                </a:r>
                <a:r>
                  <a:rPr lang="vi-VN" sz="2200">
                    <a:solidFill>
                      <a:schemeClr val="tx1"/>
                    </a:solidFill>
                    <a:latin typeface="+mn-lt"/>
                  </a:rPr>
                  <a:t>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vi-VN" sz="220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x</m:t>
                    </m:r>
                    <m:r>
                      <a:rPr lang="vi-VN" sz="220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)=</m:t>
                    </m:r>
                    <m:d>
                      <m:dPr>
                        <m:begChr m:val="{"/>
                        <m:endChr m:val=""/>
                        <m:ctrlPr>
                          <a:rPr lang="mr-IN" sz="22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mr-IN" sz="22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vi-VN" sz="2200" b="0" i="1" dirty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1</m:t>
                            </m:r>
                            <m:r>
                              <a:rPr lang="vi-VN" sz="2200" b="0" i="1" dirty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vi-VN" sz="2200" i="1" dirty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p</m:t>
                            </m:r>
                            <m:r>
                              <a:rPr lang="vi-VN" sz="2200" i="1" dirty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vi-VN" sz="2200" i="1" dirty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khi</m:t>
                            </m:r>
                            <m:r>
                              <a:rPr lang="vi-VN" sz="2200" i="1" dirty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vi-VN" sz="2200" i="1" dirty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x</m:t>
                            </m:r>
                            <m:r>
                              <a:rPr lang="vi-VN" sz="2200" i="1" dirty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=</m:t>
                            </m:r>
                            <m:r>
                              <a:rPr lang="vi-VN" sz="2200" i="1" dirty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0</m:t>
                            </m:r>
                          </m:e>
                          <m:e>
                            <m:r>
                              <m:rPr>
                                <m:sty m:val="p"/>
                              </m:rPr>
                              <a:rPr lang="vi-VN" sz="2200" i="1" dirty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p</m:t>
                            </m:r>
                            <m:r>
                              <a:rPr lang="vi-VN" sz="2200" i="1" dirty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vi-VN" sz="2200" i="1" dirty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khi</m:t>
                            </m:r>
                            <m:r>
                              <a:rPr lang="vi-VN" sz="2200" i="1" dirty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vi-VN" sz="2200" i="1" dirty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x</m:t>
                            </m:r>
                            <m:r>
                              <a:rPr lang="vi-VN" sz="2200" i="1" dirty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=</m:t>
                            </m:r>
                            <m:r>
                              <a:rPr lang="vi-VN" sz="2200" i="1" dirty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1</m:t>
                            </m:r>
                          </m:e>
                        </m:eqArr>
                      </m:e>
                    </m:d>
                  </m:oMath>
                </a14:m>
                <a:endParaRPr lang="en-US" sz="2200">
                  <a:solidFill>
                    <a:schemeClr val="tx1"/>
                  </a:solidFill>
                  <a:latin typeface="+mn-lt"/>
                </a:endParaRPr>
              </a:p>
              <a:p>
                <a:pPr marL="800100" lvl="1" indent="-342900" algn="l">
                  <a:buFont typeface="Courier New" charset="0"/>
                  <a:buChar char="o"/>
                </a:pPr>
                <a:r>
                  <a:rPr lang="en-US" sz="2200">
                    <a:solidFill>
                      <a:schemeClr val="tx1"/>
                    </a:solidFill>
                    <a:latin typeface="+mn-lt"/>
                  </a:rPr>
                  <a:t>E(X)=p</a:t>
                </a:r>
              </a:p>
              <a:p>
                <a:pPr marL="800100" lvl="1" indent="-342900" algn="l">
                  <a:buFont typeface="Courier New" charset="0"/>
                  <a:buChar char="o"/>
                </a:pPr>
                <a:r>
                  <a:rPr lang="en-US" sz="2200">
                    <a:solidFill>
                      <a:schemeClr val="tx1"/>
                    </a:solidFill>
                    <a:latin typeface="+mn-lt"/>
                  </a:rPr>
                  <a:t>V(X)=1-p</a:t>
                </a:r>
              </a:p>
              <a:p>
                <a:pPr marL="800100" lvl="1" indent="-342900" algn="l">
                  <a:buFont typeface="Courier New" charset="0"/>
                  <a:buChar char="o"/>
                </a:pPr>
                <a:endParaRPr lang="en-US" i="1">
                  <a:solidFill>
                    <a:srgbClr val="FF0000"/>
                  </a:solidFill>
                  <a:latin typeface="+mn-lt"/>
                </a:endParaRPr>
              </a:p>
              <a:p>
                <a:pPr lvl="1"/>
                <a:endParaRPr lang="en-US" i="1">
                  <a:solidFill>
                    <a:srgbClr val="FF0000"/>
                  </a:solidFill>
                  <a:latin typeface="+mn-lt"/>
                </a:endParaRPr>
              </a:p>
              <a:p>
                <a:pPr marL="800100" lvl="1" indent="-342900" algn="l">
                  <a:buFont typeface="Courier New" charset="0"/>
                  <a:buChar char="o"/>
                </a:pPr>
                <a:endParaRPr lang="en-US" sz="2200" i="1">
                  <a:latin typeface="+mn-lt"/>
                </a:endParaRPr>
              </a:p>
              <a:p>
                <a:pPr marL="800100" lvl="1" indent="-342900" algn="l">
                  <a:buFont typeface="Courier New" charset="0"/>
                  <a:buChar char="o"/>
                </a:pPr>
                <a:endParaRPr lang="en-US">
                  <a:latin typeface="+mn-lt"/>
                </a:endParaRPr>
              </a:p>
              <a:p>
                <a:pPr marL="800100" lvl="1" indent="-342900" algn="l">
                  <a:buFont typeface="Courier New" charset="0"/>
                  <a:buChar char="o"/>
                </a:pPr>
                <a:endParaRPr lang="en-US">
                  <a:latin typeface="+mn-lt"/>
                </a:endParaRPr>
              </a:p>
              <a:p>
                <a:endParaRPr lang="en-US" i="1">
                  <a:solidFill>
                    <a:srgbClr val="FF0000"/>
                  </a:solidFill>
                  <a:latin typeface="+mn-lt"/>
                </a:endParaRPr>
              </a:p>
              <a:p>
                <a:pPr marL="800100" lvl="1" indent="-342900" algn="l">
                  <a:buFont typeface="Courier New" charset="0"/>
                  <a:buChar char="o"/>
                </a:pPr>
                <a:endParaRPr lang="en-US"/>
              </a:p>
              <a:p>
                <a:pPr marL="800100" lvl="1" indent="-342900" algn="l">
                  <a:buFont typeface="Courier New" charset="0"/>
                  <a:buChar char="o"/>
                </a:pPr>
                <a:endParaRPr lang="en-US">
                  <a:latin typeface="+mn-lt"/>
                </a:endParaRPr>
              </a:p>
              <a:p>
                <a:pPr marL="800100" lvl="1" indent="-342900" algn="l">
                  <a:buFont typeface="Courier New" charset="0"/>
                  <a:buChar char="o"/>
                </a:pPr>
                <a:endParaRPr lang="en-US" i="1">
                  <a:latin typeface="+mn-lt"/>
                </a:endParaRPr>
              </a:p>
              <a:p>
                <a:pPr marL="800100" lvl="1" indent="-342900" algn="l">
                  <a:buFont typeface="AppleSDGothicNeo-Regular" charset="-127"/>
                  <a:buChar char="□"/>
                </a:pPr>
                <a:endParaRPr lang="en-US" i="1">
                  <a:solidFill>
                    <a:srgbClr val="FF0000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5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040" y="887895"/>
                <a:ext cx="11728177" cy="4962827"/>
              </a:xfrm>
              <a:prstGeom prst="rect">
                <a:avLst/>
              </a:prstGeom>
              <a:blipFill>
                <a:blip r:embed="rId2"/>
                <a:stretch>
                  <a:fillRect l="-883" t="-269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230378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59026" y="292575"/>
            <a:ext cx="11834191" cy="43788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sz="2800">
                <a:latin typeface="+mn-lt"/>
                <a:ea typeface="Helvetica" charset="0"/>
                <a:cs typeface="Helvetica" charset="0"/>
              </a:rPr>
              <a:t>CHƯƠNG 2: XÁC SUẤT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 txBox="1">
                <a:spLocks/>
              </p:cNvSpPr>
              <p:nvPr/>
            </p:nvSpPr>
            <p:spPr>
              <a:xfrm>
                <a:off x="265040" y="887895"/>
                <a:ext cx="11489637" cy="496282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 algn="l">
                  <a:buFont typeface="AppleSDGothicNeo-Regular" charset="-127"/>
                  <a:buChar char="□"/>
                </a:pPr>
                <a:r>
                  <a:rPr lang="en-US" i="1">
                    <a:solidFill>
                      <a:srgbClr val="FF0000"/>
                    </a:solidFill>
                    <a:latin typeface="+mn-lt"/>
                  </a:rPr>
                  <a:t>PHÂN BỐ NGẪU NHIÊN </a:t>
                </a:r>
                <a:r>
                  <a:rPr lang="mr-IN" i="1">
                    <a:solidFill>
                      <a:srgbClr val="FF0000"/>
                    </a:solidFill>
                    <a:latin typeface="+mn-lt"/>
                  </a:rPr>
                  <a:t>–</a:t>
                </a:r>
                <a:r>
                  <a:rPr lang="en-US" i="1">
                    <a:solidFill>
                      <a:srgbClr val="FF0000"/>
                    </a:solidFill>
                    <a:latin typeface="+mn-lt"/>
                  </a:rPr>
                  <a:t> NHỊ THỨC:</a:t>
                </a:r>
                <a:endParaRPr lang="en-US" sz="2400">
                  <a:latin typeface="+mn-lt"/>
                </a:endParaRPr>
              </a:p>
              <a:p>
                <a:pPr marL="800100" lvl="1" indent="-342900" algn="l">
                  <a:buFont typeface="Courier New" charset="0"/>
                  <a:buChar char="o"/>
                </a:pPr>
                <a:r>
                  <a:rPr lang="en-US">
                    <a:solidFill>
                      <a:schemeClr val="tx1"/>
                    </a:solidFill>
                    <a:latin typeface="+mn-lt"/>
                  </a:rPr>
                  <a:t>Là </a:t>
                </a:r>
                <a:r>
                  <a:rPr lang="en-US" err="1">
                    <a:solidFill>
                      <a:schemeClr val="tx1"/>
                    </a:solidFill>
                    <a:latin typeface="+mn-lt"/>
                  </a:rPr>
                  <a:t>biến</a:t>
                </a:r>
                <a:r>
                  <a:rPr lang="en-US">
                    <a:solidFill>
                      <a:schemeClr val="tx1"/>
                    </a:solidFill>
                    <a:latin typeface="+mn-lt"/>
                  </a:rPr>
                  <a:t> </a:t>
                </a:r>
                <a:r>
                  <a:rPr lang="en-US" err="1">
                    <a:solidFill>
                      <a:schemeClr val="tx1"/>
                    </a:solidFill>
                    <a:latin typeface="+mn-lt"/>
                  </a:rPr>
                  <a:t>ngẫu</a:t>
                </a:r>
                <a:r>
                  <a:rPr lang="en-US">
                    <a:solidFill>
                      <a:schemeClr val="tx1"/>
                    </a:solidFill>
                    <a:latin typeface="+mn-lt"/>
                  </a:rPr>
                  <a:t> </a:t>
                </a:r>
                <a:r>
                  <a:rPr lang="en-US" err="1">
                    <a:solidFill>
                      <a:schemeClr val="tx1"/>
                    </a:solidFill>
                    <a:latin typeface="+mn-lt"/>
                  </a:rPr>
                  <a:t>nhiên</a:t>
                </a:r>
                <a:r>
                  <a:rPr lang="en-US">
                    <a:solidFill>
                      <a:schemeClr val="tx1"/>
                    </a:solidFill>
                    <a:latin typeface="+mn-lt"/>
                  </a:rPr>
                  <a:t> </a:t>
                </a:r>
                <a:r>
                  <a:rPr lang="en-US" err="1">
                    <a:solidFill>
                      <a:schemeClr val="tx1"/>
                    </a:solidFill>
                    <a:latin typeface="+mn-lt"/>
                  </a:rPr>
                  <a:t>rời</a:t>
                </a:r>
                <a:r>
                  <a:rPr lang="en-US">
                    <a:solidFill>
                      <a:schemeClr val="tx1"/>
                    </a:solidFill>
                    <a:latin typeface="+mn-lt"/>
                  </a:rPr>
                  <a:t> </a:t>
                </a:r>
                <a:r>
                  <a:rPr lang="en-US" err="1">
                    <a:solidFill>
                      <a:schemeClr val="tx1"/>
                    </a:solidFill>
                    <a:latin typeface="+mn-lt"/>
                  </a:rPr>
                  <a:t>rạc</a:t>
                </a:r>
                <a:r>
                  <a:rPr lang="en-US">
                    <a:solidFill>
                      <a:schemeClr val="tx1"/>
                    </a:solidFill>
                    <a:latin typeface="+mn-lt"/>
                  </a:rPr>
                  <a:t> </a:t>
                </a:r>
                <a:r>
                  <a:rPr lang="en-US" err="1">
                    <a:solidFill>
                      <a:schemeClr val="tx1"/>
                    </a:solidFill>
                    <a:latin typeface="+mn-lt"/>
                  </a:rPr>
                  <a:t>lấy</a:t>
                </a:r>
                <a:r>
                  <a:rPr lang="en-US">
                    <a:solidFill>
                      <a:schemeClr val="tx1"/>
                    </a:solidFill>
                    <a:latin typeface="+mn-lt"/>
                  </a:rPr>
                  <a:t> </a:t>
                </a:r>
                <a:r>
                  <a:rPr lang="en-US" err="1">
                    <a:solidFill>
                      <a:schemeClr val="tx1"/>
                    </a:solidFill>
                    <a:latin typeface="+mn-lt"/>
                  </a:rPr>
                  <a:t>các</a:t>
                </a:r>
                <a:r>
                  <a:rPr lang="en-US">
                    <a:solidFill>
                      <a:schemeClr val="tx1"/>
                    </a:solidFill>
                    <a:latin typeface="+mn-lt"/>
                  </a:rPr>
                  <a:t> </a:t>
                </a:r>
                <a:r>
                  <a:rPr lang="en-US" err="1">
                    <a:solidFill>
                      <a:schemeClr val="tx1"/>
                    </a:solidFill>
                    <a:latin typeface="+mn-lt"/>
                  </a:rPr>
                  <a:t>giá</a:t>
                </a:r>
                <a:r>
                  <a:rPr lang="en-US">
                    <a:solidFill>
                      <a:schemeClr val="tx1"/>
                    </a:solidFill>
                    <a:latin typeface="+mn-lt"/>
                  </a:rPr>
                  <a:t> </a:t>
                </a:r>
                <a:r>
                  <a:rPr lang="en-US" err="1">
                    <a:solidFill>
                      <a:schemeClr val="tx1"/>
                    </a:solidFill>
                    <a:latin typeface="+mn-lt"/>
                  </a:rPr>
                  <a:t>trị</a:t>
                </a:r>
                <a:r>
                  <a:rPr lang="en-US">
                    <a:solidFill>
                      <a:schemeClr val="tx1"/>
                    </a:solidFill>
                    <a:latin typeface="+mn-lt"/>
                  </a:rPr>
                  <a:t> 0, 1, 2</a:t>
                </a:r>
                <a:r>
                  <a:rPr lang="mr-IN">
                    <a:solidFill>
                      <a:schemeClr val="tx1"/>
                    </a:solidFill>
                    <a:latin typeface="+mn-lt"/>
                  </a:rPr>
                  <a:t>…</a:t>
                </a:r>
                <a:r>
                  <a:rPr lang="vi-VN">
                    <a:solidFill>
                      <a:schemeClr val="tx1"/>
                    </a:solidFill>
                    <a:latin typeface="+mn-lt"/>
                  </a:rPr>
                  <a:t>, n với xác suất như sau:</a:t>
                </a:r>
              </a:p>
              <a:p>
                <a:pPr marL="800100" lvl="1" indent="-342900" algn="l">
                  <a:buFont typeface="Courier New" charset="0"/>
                  <a:buChar char="o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 dirty="0" smtClean="0">
                        <a:solidFill>
                          <a:schemeClr val="tx1"/>
                        </a:solidFill>
                        <a:latin typeface="Cambria Math" charset="0"/>
                      </a:rPr>
                      <m:t>p</m:t>
                    </m:r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charset="0"/>
                      </a:rPr>
                      <m:t>(</m:t>
                    </m:r>
                  </m:oMath>
                </a14:m>
                <a:r>
                  <a:rPr lang="en-US" i="1">
                    <a:solidFill>
                      <a:schemeClr val="tx1"/>
                    </a:solidFill>
                    <a:latin typeface="+mn-lt"/>
                  </a:rPr>
                  <a:t>x)=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i="1" dirty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C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i="1" dirty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n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i="1" dirty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x</m:t>
                        </m:r>
                      </m:sup>
                    </m:sSubSup>
                    <m:sSup>
                      <m:sSupPr>
                        <m:ctrlP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i="1" dirty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p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i="1" dirty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x</m:t>
                        </m:r>
                      </m:sup>
                    </m:sSup>
                    <m:sSup>
                      <m:sSupPr>
                        <m:ctrlP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vi-VN" b="0" i="1" dirty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vi-VN" b="0" i="1" dirty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1</m:t>
                        </m:r>
                        <m:r>
                          <a:rPr lang="vi-VN" b="0" i="1" dirty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vi-VN" i="1" dirty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p</m:t>
                        </m:r>
                        <m:r>
                          <a:rPr lang="vi-VN" b="0" i="1" dirty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)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n</m:t>
                        </m:r>
                        <m: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i="1" dirty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x</m:t>
                        </m:r>
                      </m:sup>
                    </m:sSup>
                  </m:oMath>
                </a14:m>
                <a:r>
                  <a:rPr lang="en-US" i="1">
                    <a:solidFill>
                      <a:srgbClr val="FF0000"/>
                    </a:solidFill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với</a:t>
                </a:r>
                <a:r>
                  <a:rPr lang="en-US">
                    <a:latin typeface="+mn-lt"/>
                  </a:rPr>
                  <a:t> 0&lt;p&lt;1, x=0, 1, 2</a:t>
                </a:r>
                <a:r>
                  <a:rPr lang="mr-IN">
                    <a:latin typeface="+mn-lt"/>
                  </a:rPr>
                  <a:t>…</a:t>
                </a:r>
                <a:r>
                  <a:rPr lang="vi-VN">
                    <a:latin typeface="+mn-lt"/>
                  </a:rPr>
                  <a:t>, n</a:t>
                </a:r>
                <a:endParaRPr lang="en-US">
                  <a:latin typeface="+mn-lt"/>
                </a:endParaRPr>
              </a:p>
              <a:p>
                <a:pPr marL="800100" lvl="1" indent="-342900" algn="l">
                  <a:buFont typeface="Courier New" charset="0"/>
                  <a:buChar char="o"/>
                </a:pPr>
                <a:r>
                  <a:rPr lang="en-US">
                    <a:solidFill>
                      <a:schemeClr val="tx1"/>
                    </a:solidFill>
                    <a:latin typeface="+mn-lt"/>
                  </a:rPr>
                  <a:t>E(X)=n*(1-p)</a:t>
                </a:r>
              </a:p>
              <a:p>
                <a:pPr marL="800100" lvl="1" indent="-342900" algn="l">
                  <a:buFont typeface="Courier New" charset="0"/>
                  <a:buChar char="o"/>
                </a:pPr>
                <a:r>
                  <a:rPr lang="en-US">
                    <a:solidFill>
                      <a:schemeClr val="tx1"/>
                    </a:solidFill>
                    <a:latin typeface="+mn-lt"/>
                  </a:rPr>
                  <a:t>V(X)=n*p*(1-p)</a:t>
                </a:r>
              </a:p>
              <a:p>
                <a:pPr marL="800100" lvl="1" indent="-342900" algn="l">
                  <a:buFont typeface="Courier New" charset="0"/>
                  <a:buChar char="o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dirty="0" smtClean="0">
                        <a:solidFill>
                          <a:schemeClr val="tx1"/>
                        </a:solidFill>
                        <a:latin typeface="Cambria Math" charset="0"/>
                      </a:rPr>
                      <m:t>c</m:t>
                    </m:r>
                    <m:r>
                      <a:rPr lang="en-US" i="0" dirty="0" smtClean="0">
                        <a:solidFill>
                          <a:schemeClr val="tx1"/>
                        </a:solidFill>
                        <a:latin typeface="Cambria Math" charset="0"/>
                      </a:rPr>
                      <m:t>(</m:t>
                    </m:r>
                  </m:oMath>
                </a14:m>
                <a:r>
                  <a:rPr lang="en-US">
                    <a:solidFill>
                      <a:schemeClr val="tx1"/>
                    </a:solidFill>
                    <a:latin typeface="+mn-lt"/>
                  </a:rPr>
                  <a:t>X)=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i="1" dirty="0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𝛿</m:t>
                        </m:r>
                        <m:d>
                          <m:dPr>
                            <m:ctrlPr>
                              <a:rPr lang="vi-VN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vi-VN" i="1" dirty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X</m:t>
                            </m:r>
                          </m:e>
                        </m:d>
                      </m:num>
                      <m:den>
                        <m:r>
                          <m:rPr>
                            <m:sty m:val="p"/>
                          </m:rPr>
                          <a:rPr lang="vi-VN" i="1" dirty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E</m:t>
                        </m:r>
                        <m:r>
                          <a:rPr lang="vi-VN" i="1" dirty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vi-VN" i="1" dirty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X</m:t>
                        </m:r>
                        <m:r>
                          <a:rPr lang="vi-VN" i="1" dirty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)</m:t>
                        </m:r>
                      </m:den>
                    </m:f>
                    <m:r>
                      <a:rPr lang="vi-VN" b="0" i="1" dirty="0" smtClean="0">
                        <a:solidFill>
                          <a:schemeClr val="tx1"/>
                        </a:solidFill>
                        <a:latin typeface="Cambria Math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vi-VN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mr-IN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vi-VN" b="0" i="1" dirty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1</m:t>
                            </m:r>
                            <m:r>
                              <a:rPr lang="vi-VN" b="0" i="1" dirty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vi-VN" i="1" dirty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p</m:t>
                            </m:r>
                          </m:num>
                          <m:den>
                            <m:r>
                              <m:rPr>
                                <m:sty m:val="p"/>
                              </m:rPr>
                              <a:rPr lang="vi-VN" i="1" dirty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n</m:t>
                            </m:r>
                            <m:r>
                              <a:rPr lang="vi-VN" i="1" dirty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∗</m:t>
                            </m:r>
                            <m:r>
                              <m:rPr>
                                <m:sty m:val="p"/>
                              </m:rPr>
                              <a:rPr lang="vi-VN" i="1" dirty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p</m:t>
                            </m:r>
                          </m:den>
                        </m:f>
                      </m:e>
                    </m:rad>
                  </m:oMath>
                </a14:m>
                <a:endParaRPr lang="en-US" i="1">
                  <a:solidFill>
                    <a:schemeClr val="tx1"/>
                  </a:solidFill>
                  <a:latin typeface="+mn-lt"/>
                </a:endParaRPr>
              </a:p>
              <a:p>
                <a:pPr marL="800100" lvl="1" indent="-342900" algn="l">
                  <a:buFont typeface="Courier New" charset="0"/>
                  <a:buChar char="o"/>
                </a:pPr>
                <a:endParaRPr lang="en-US" i="1">
                  <a:solidFill>
                    <a:srgbClr val="FF0000"/>
                  </a:solidFill>
                  <a:latin typeface="+mn-lt"/>
                </a:endParaRPr>
              </a:p>
              <a:p>
                <a:pPr lvl="1"/>
                <a:endParaRPr lang="en-US" i="1">
                  <a:solidFill>
                    <a:srgbClr val="FF0000"/>
                  </a:solidFill>
                  <a:latin typeface="+mn-lt"/>
                </a:endParaRPr>
              </a:p>
              <a:p>
                <a:pPr marL="800100" lvl="1" indent="-342900" algn="l">
                  <a:buFont typeface="Courier New" charset="0"/>
                  <a:buChar char="o"/>
                </a:pPr>
                <a:endParaRPr lang="en-US" sz="2200" i="1">
                  <a:latin typeface="+mn-lt"/>
                </a:endParaRPr>
              </a:p>
              <a:p>
                <a:pPr marL="800100" lvl="1" indent="-342900" algn="l">
                  <a:buFont typeface="Courier New" charset="0"/>
                  <a:buChar char="o"/>
                </a:pPr>
                <a:endParaRPr lang="en-US">
                  <a:latin typeface="+mn-lt"/>
                </a:endParaRPr>
              </a:p>
              <a:p>
                <a:pPr marL="800100" lvl="1" indent="-342900" algn="l">
                  <a:buFont typeface="Courier New" charset="0"/>
                  <a:buChar char="o"/>
                </a:pPr>
                <a:endParaRPr lang="en-US">
                  <a:latin typeface="+mn-lt"/>
                </a:endParaRPr>
              </a:p>
              <a:p>
                <a:endParaRPr lang="en-US" i="1">
                  <a:solidFill>
                    <a:srgbClr val="FF0000"/>
                  </a:solidFill>
                  <a:latin typeface="+mn-lt"/>
                </a:endParaRPr>
              </a:p>
              <a:p>
                <a:pPr marL="800100" lvl="1" indent="-342900" algn="l">
                  <a:buFont typeface="Courier New" charset="0"/>
                  <a:buChar char="o"/>
                </a:pPr>
                <a:endParaRPr lang="en-US"/>
              </a:p>
              <a:p>
                <a:pPr marL="800100" lvl="1" indent="-342900" algn="l">
                  <a:buFont typeface="Courier New" charset="0"/>
                  <a:buChar char="o"/>
                </a:pPr>
                <a:endParaRPr lang="en-US">
                  <a:latin typeface="+mn-lt"/>
                </a:endParaRPr>
              </a:p>
              <a:p>
                <a:pPr marL="800100" lvl="1" indent="-342900" algn="l">
                  <a:buFont typeface="Courier New" charset="0"/>
                  <a:buChar char="o"/>
                </a:pPr>
                <a:endParaRPr lang="en-US" i="1">
                  <a:latin typeface="+mn-lt"/>
                </a:endParaRPr>
              </a:p>
              <a:p>
                <a:pPr marL="800100" lvl="1" indent="-342900" algn="l">
                  <a:buFont typeface="AppleSDGothicNeo-Regular" charset="-127"/>
                  <a:buChar char="□"/>
                </a:pPr>
                <a:endParaRPr lang="en-US" i="1">
                  <a:solidFill>
                    <a:srgbClr val="FF0000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5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040" y="887895"/>
                <a:ext cx="11489637" cy="4962827"/>
              </a:xfrm>
              <a:prstGeom prst="rect">
                <a:avLst/>
              </a:prstGeom>
              <a:blipFill>
                <a:blip r:embed="rId2"/>
                <a:stretch>
                  <a:fillRect l="-901" t="-269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925047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65043" y="292575"/>
            <a:ext cx="11728174" cy="43788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sz="2800">
                <a:latin typeface="+mn-lt"/>
                <a:ea typeface="Helvetica" charset="0"/>
                <a:cs typeface="Helvetica" charset="0"/>
              </a:rPr>
              <a:t>CHƯƠNG 1: TỔNG QUAN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265042" y="887895"/>
            <a:ext cx="11728175" cy="496282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ppleSDGothicNeo-Regular" charset="-127"/>
              <a:buChar char="□"/>
            </a:pPr>
            <a:r>
              <a:rPr lang="en-US" i="1">
                <a:solidFill>
                  <a:srgbClr val="FF0000"/>
                </a:solidFill>
                <a:latin typeface="+mn-lt"/>
              </a:rPr>
              <a:t>TRONG THỰC TẾ, TỒN TẠI NHIỀU HỆ THỐNG TRUYỀN THÔNG VÀ MẠNG MÁY TÍNH KHÁC NHAU</a:t>
            </a:r>
            <a:r>
              <a:rPr lang="en-US" b="1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:</a:t>
            </a:r>
          </a:p>
          <a:p>
            <a:pPr marL="800100" lvl="1" indent="-342900" algn="l">
              <a:buFont typeface="Courier New" charset="0"/>
              <a:buChar char="o"/>
            </a:pPr>
            <a:r>
              <a:rPr lang="en-US" altLang="x-none" sz="2400" err="1">
                <a:latin typeface="+mn-lt"/>
                <a:ea typeface="Helvetica" charset="0"/>
                <a:cs typeface="Helvetica" charset="0"/>
              </a:rPr>
              <a:t>Ví</a:t>
            </a:r>
            <a:r>
              <a:rPr lang="en-US" altLang="x-none" sz="2400">
                <a:latin typeface="+mn-lt"/>
                <a:ea typeface="Helvetica" charset="0"/>
                <a:cs typeface="Helvetica" charset="0"/>
              </a:rPr>
              <a:t> </a:t>
            </a:r>
            <a:r>
              <a:rPr lang="en-US" altLang="x-none" sz="2400" err="1">
                <a:latin typeface="+mn-lt"/>
                <a:ea typeface="Helvetica" charset="0"/>
                <a:cs typeface="Helvetica" charset="0"/>
              </a:rPr>
              <a:t>dụ</a:t>
            </a:r>
            <a:r>
              <a:rPr lang="en-US" altLang="x-none" sz="2400">
                <a:latin typeface="+mn-lt"/>
                <a:ea typeface="Helvetica" charset="0"/>
                <a:cs typeface="Helvetica" charset="0"/>
              </a:rPr>
              <a:t>:</a:t>
            </a:r>
          </a:p>
          <a:p>
            <a:pPr marL="1257300" lvl="2" indent="-342900" algn="l">
              <a:buFont typeface="Courier New" charset="0"/>
              <a:buChar char="o"/>
            </a:pPr>
            <a:r>
              <a:rPr lang="en-US" altLang="x-none" sz="2200" err="1">
                <a:latin typeface="+mn-lt"/>
                <a:ea typeface="Helvetica" charset="0"/>
                <a:cs typeface="Helvetica" charset="0"/>
              </a:rPr>
              <a:t>Mạng</a:t>
            </a:r>
            <a:r>
              <a:rPr lang="en-US" altLang="x-none" sz="2200">
                <a:latin typeface="+mn-lt"/>
                <a:ea typeface="Helvetica" charset="0"/>
                <a:cs typeface="Helvetica" charset="0"/>
              </a:rPr>
              <a:t> </a:t>
            </a:r>
            <a:r>
              <a:rPr lang="en-US" altLang="x-none" sz="2200" err="1">
                <a:latin typeface="+mn-lt"/>
                <a:ea typeface="Helvetica" charset="0"/>
                <a:cs typeface="Helvetica" charset="0"/>
              </a:rPr>
              <a:t>điện</a:t>
            </a:r>
            <a:r>
              <a:rPr lang="en-US" altLang="x-none" sz="2200">
                <a:latin typeface="+mn-lt"/>
                <a:ea typeface="Helvetica" charset="0"/>
                <a:cs typeface="Helvetica" charset="0"/>
              </a:rPr>
              <a:t> </a:t>
            </a:r>
            <a:r>
              <a:rPr lang="en-US" altLang="x-none" sz="2200" err="1">
                <a:latin typeface="+mn-lt"/>
                <a:ea typeface="Helvetica" charset="0"/>
                <a:cs typeface="Helvetica" charset="0"/>
              </a:rPr>
              <a:t>thoại</a:t>
            </a:r>
            <a:r>
              <a:rPr lang="en-US" altLang="x-none" sz="2200">
                <a:latin typeface="+mn-lt"/>
                <a:ea typeface="Helvetica" charset="0"/>
                <a:cs typeface="Helvetica" charset="0"/>
              </a:rPr>
              <a:t> </a:t>
            </a:r>
            <a:r>
              <a:rPr lang="en-US" altLang="x-none" sz="2200" err="1">
                <a:latin typeface="+mn-lt"/>
                <a:ea typeface="Helvetica" charset="0"/>
                <a:cs typeface="Helvetica" charset="0"/>
              </a:rPr>
              <a:t>cố</a:t>
            </a:r>
            <a:r>
              <a:rPr lang="en-US" altLang="x-none" sz="2200">
                <a:latin typeface="+mn-lt"/>
                <a:ea typeface="Helvetica" charset="0"/>
                <a:cs typeface="Helvetica" charset="0"/>
              </a:rPr>
              <a:t> </a:t>
            </a:r>
            <a:r>
              <a:rPr lang="en-US" altLang="x-none" sz="2200" err="1">
                <a:latin typeface="+mn-lt"/>
                <a:ea typeface="Helvetica" charset="0"/>
                <a:cs typeface="Helvetica" charset="0"/>
              </a:rPr>
              <a:t>định</a:t>
            </a:r>
            <a:r>
              <a:rPr lang="en-US" altLang="x-none" sz="2200">
                <a:latin typeface="+mn-lt"/>
                <a:ea typeface="Helvetica" charset="0"/>
                <a:cs typeface="Helvetica" charset="0"/>
              </a:rPr>
              <a:t>, </a:t>
            </a:r>
            <a:r>
              <a:rPr lang="en-US" altLang="x-none" sz="2200" err="1">
                <a:latin typeface="+mn-lt"/>
                <a:ea typeface="Helvetica" charset="0"/>
                <a:cs typeface="Helvetica" charset="0"/>
              </a:rPr>
              <a:t>mạng</a:t>
            </a:r>
            <a:r>
              <a:rPr lang="en-US" altLang="x-none" sz="2200">
                <a:latin typeface="+mn-lt"/>
                <a:ea typeface="Helvetica" charset="0"/>
                <a:cs typeface="Helvetica" charset="0"/>
              </a:rPr>
              <a:t> </a:t>
            </a:r>
            <a:r>
              <a:rPr lang="en-US" altLang="x-none" sz="2200" err="1">
                <a:latin typeface="+mn-lt"/>
                <a:ea typeface="Helvetica" charset="0"/>
                <a:cs typeface="Helvetica" charset="0"/>
              </a:rPr>
              <a:t>điện</a:t>
            </a:r>
            <a:r>
              <a:rPr lang="en-US" altLang="x-none" sz="2200">
                <a:latin typeface="+mn-lt"/>
                <a:ea typeface="Helvetica" charset="0"/>
                <a:cs typeface="Helvetica" charset="0"/>
              </a:rPr>
              <a:t> </a:t>
            </a:r>
            <a:r>
              <a:rPr lang="en-US" altLang="x-none" sz="2200" err="1">
                <a:latin typeface="+mn-lt"/>
                <a:ea typeface="Helvetica" charset="0"/>
                <a:cs typeface="Helvetica" charset="0"/>
              </a:rPr>
              <a:t>thoại</a:t>
            </a:r>
            <a:r>
              <a:rPr lang="en-US" altLang="x-none" sz="2200">
                <a:latin typeface="+mn-lt"/>
                <a:ea typeface="Helvetica" charset="0"/>
                <a:cs typeface="Helvetica" charset="0"/>
              </a:rPr>
              <a:t> di </a:t>
            </a:r>
            <a:r>
              <a:rPr lang="en-US" altLang="x-none" sz="2200" err="1">
                <a:latin typeface="+mn-lt"/>
                <a:ea typeface="Helvetica" charset="0"/>
                <a:cs typeface="Helvetica" charset="0"/>
              </a:rPr>
              <a:t>động</a:t>
            </a:r>
            <a:r>
              <a:rPr lang="en-US" altLang="x-none" sz="2200">
                <a:latin typeface="+mn-lt"/>
                <a:ea typeface="Helvetica" charset="0"/>
                <a:cs typeface="Helvetica" charset="0"/>
              </a:rPr>
              <a:t> 2G, 3G, 4G, 5G</a:t>
            </a:r>
          </a:p>
          <a:p>
            <a:pPr marL="1257300" lvl="2" indent="-342900" algn="l">
              <a:buFont typeface="Courier New" charset="0"/>
              <a:buChar char="o"/>
            </a:pPr>
            <a:r>
              <a:rPr lang="en-US" altLang="x-none" sz="2200" err="1">
                <a:latin typeface="+mn-lt"/>
                <a:ea typeface="Helvetica" charset="0"/>
                <a:cs typeface="Helvetica" charset="0"/>
              </a:rPr>
              <a:t>Mạng</a:t>
            </a:r>
            <a:r>
              <a:rPr lang="en-US" altLang="x-none" sz="2200">
                <a:latin typeface="+mn-lt"/>
                <a:ea typeface="Helvetica" charset="0"/>
                <a:cs typeface="Helvetica" charset="0"/>
              </a:rPr>
              <a:t> Internet</a:t>
            </a:r>
          </a:p>
          <a:p>
            <a:pPr marL="800100" lvl="1" indent="-342900" algn="l">
              <a:buFont typeface="Courier New" charset="0"/>
              <a:buChar char="o"/>
            </a:pPr>
            <a:r>
              <a:rPr lang="en-US" altLang="x-none" sz="2400" err="1">
                <a:latin typeface="+mn-lt"/>
                <a:ea typeface="Helvetica" charset="0"/>
                <a:cs typeface="Helvetica" charset="0"/>
              </a:rPr>
              <a:t>Các</a:t>
            </a:r>
            <a:r>
              <a:rPr lang="en-US" altLang="x-none" sz="2400">
                <a:latin typeface="+mn-lt"/>
                <a:ea typeface="Helvetica" charset="0"/>
                <a:cs typeface="Helvetica" charset="0"/>
              </a:rPr>
              <a:t> </a:t>
            </a:r>
            <a:r>
              <a:rPr lang="en-US" altLang="x-none" sz="2400" err="1">
                <a:latin typeface="+mn-lt"/>
                <a:ea typeface="Helvetica" charset="0"/>
                <a:cs typeface="Helvetica" charset="0"/>
              </a:rPr>
              <a:t>mạng</a:t>
            </a:r>
            <a:r>
              <a:rPr lang="en-US" altLang="x-none" sz="2400">
                <a:latin typeface="+mn-lt"/>
                <a:ea typeface="Helvetica" charset="0"/>
                <a:cs typeface="Helvetica" charset="0"/>
              </a:rPr>
              <a:t> </a:t>
            </a:r>
            <a:r>
              <a:rPr lang="en-US" altLang="x-none" sz="2400" err="1">
                <a:latin typeface="+mn-lt"/>
                <a:ea typeface="Helvetica" charset="0"/>
                <a:cs typeface="Helvetica" charset="0"/>
              </a:rPr>
              <a:t>cục</a:t>
            </a:r>
            <a:r>
              <a:rPr lang="en-US" altLang="x-none" sz="2400">
                <a:latin typeface="+mn-lt"/>
                <a:ea typeface="Helvetica" charset="0"/>
                <a:cs typeface="Helvetica" charset="0"/>
              </a:rPr>
              <a:t> </a:t>
            </a:r>
            <a:r>
              <a:rPr lang="en-US" altLang="x-none" sz="2400" err="1">
                <a:latin typeface="+mn-lt"/>
                <a:ea typeface="Helvetica" charset="0"/>
                <a:cs typeface="Helvetica" charset="0"/>
              </a:rPr>
              <a:t>bộ</a:t>
            </a:r>
            <a:r>
              <a:rPr lang="en-US" altLang="x-none" sz="2400">
                <a:latin typeface="+mn-lt"/>
                <a:ea typeface="Helvetica" charset="0"/>
                <a:cs typeface="Helvetica" charset="0"/>
              </a:rPr>
              <a:t> 802.x: </a:t>
            </a:r>
          </a:p>
          <a:p>
            <a:pPr marL="1257300" lvl="2" indent="-342900" algn="l">
              <a:buFont typeface="Courier New" charset="0"/>
              <a:buChar char="o"/>
            </a:pPr>
            <a:r>
              <a:rPr lang="en-US" altLang="x-none" sz="2200">
                <a:latin typeface="+mn-lt"/>
                <a:ea typeface="Helvetica" charset="0"/>
                <a:cs typeface="Helvetica" charset="0"/>
              </a:rPr>
              <a:t>802.11: </a:t>
            </a:r>
            <a:r>
              <a:rPr lang="en-US" altLang="x-none" sz="2200" err="1">
                <a:latin typeface="+mn-lt"/>
                <a:ea typeface="Helvetica" charset="0"/>
                <a:cs typeface="Helvetica" charset="0"/>
              </a:rPr>
              <a:t>rất</a:t>
            </a:r>
            <a:r>
              <a:rPr lang="en-US" altLang="x-none" sz="2200">
                <a:latin typeface="+mn-lt"/>
                <a:ea typeface="Helvetica" charset="0"/>
                <a:cs typeface="Helvetica" charset="0"/>
              </a:rPr>
              <a:t> </a:t>
            </a:r>
            <a:r>
              <a:rPr lang="en-US" altLang="x-none" sz="2200" err="1">
                <a:latin typeface="+mn-lt"/>
                <a:ea typeface="Helvetica" charset="0"/>
                <a:cs typeface="Helvetica" charset="0"/>
              </a:rPr>
              <a:t>nhiều</a:t>
            </a:r>
            <a:r>
              <a:rPr lang="en-US" altLang="x-none" sz="2200">
                <a:latin typeface="+mn-lt"/>
                <a:ea typeface="Helvetica" charset="0"/>
                <a:cs typeface="Helvetica" charset="0"/>
              </a:rPr>
              <a:t> </a:t>
            </a:r>
            <a:r>
              <a:rPr lang="en-US" altLang="x-none" sz="2200" err="1">
                <a:latin typeface="+mn-lt"/>
                <a:ea typeface="Helvetica" charset="0"/>
                <a:cs typeface="Helvetica" charset="0"/>
              </a:rPr>
              <a:t>phiên</a:t>
            </a:r>
            <a:r>
              <a:rPr lang="en-US" altLang="x-none" sz="2200">
                <a:latin typeface="+mn-lt"/>
                <a:ea typeface="Helvetica" charset="0"/>
                <a:cs typeface="Helvetica" charset="0"/>
              </a:rPr>
              <a:t> </a:t>
            </a:r>
            <a:r>
              <a:rPr lang="en-US" altLang="x-none" sz="2200" err="1">
                <a:latin typeface="+mn-lt"/>
                <a:ea typeface="Helvetica" charset="0"/>
                <a:cs typeface="Helvetica" charset="0"/>
              </a:rPr>
              <a:t>bản</a:t>
            </a:r>
            <a:r>
              <a:rPr lang="en-US" altLang="x-none" sz="2200">
                <a:latin typeface="+mn-lt"/>
                <a:ea typeface="Helvetica" charset="0"/>
                <a:cs typeface="Helvetica" charset="0"/>
              </a:rPr>
              <a:t> </a:t>
            </a:r>
            <a:r>
              <a:rPr lang="en-US" altLang="x-none" sz="2200" err="1">
                <a:latin typeface="+mn-lt"/>
                <a:ea typeface="Helvetica" charset="0"/>
                <a:cs typeface="Helvetica" charset="0"/>
              </a:rPr>
              <a:t>khác</a:t>
            </a:r>
            <a:r>
              <a:rPr lang="en-US" altLang="x-none" sz="2200">
                <a:latin typeface="+mn-lt"/>
                <a:ea typeface="Helvetica" charset="0"/>
                <a:cs typeface="Helvetica" charset="0"/>
              </a:rPr>
              <a:t> </a:t>
            </a:r>
            <a:r>
              <a:rPr lang="en-US" altLang="x-none" sz="2200" err="1">
                <a:latin typeface="+mn-lt"/>
                <a:ea typeface="Helvetica" charset="0"/>
                <a:cs typeface="Helvetica" charset="0"/>
              </a:rPr>
              <a:t>nhau</a:t>
            </a:r>
            <a:endParaRPr lang="en-US" altLang="x-none" sz="2200">
              <a:latin typeface="+mn-lt"/>
              <a:ea typeface="Helvetica" charset="0"/>
              <a:cs typeface="Helvetica" charset="0"/>
            </a:endParaRPr>
          </a:p>
          <a:p>
            <a:pPr marL="1257300" lvl="2" indent="-342900" algn="l">
              <a:buFont typeface="Courier New" charset="0"/>
              <a:buChar char="o"/>
            </a:pPr>
            <a:r>
              <a:rPr lang="en-US" altLang="x-none" sz="2200">
                <a:latin typeface="+mn-lt"/>
                <a:ea typeface="Helvetica" charset="0"/>
                <a:cs typeface="Helvetica" charset="0"/>
              </a:rPr>
              <a:t>802.3: Ethernet, </a:t>
            </a:r>
            <a:r>
              <a:rPr lang="en-US" altLang="x-none" sz="2200" err="1">
                <a:latin typeface="+mn-lt"/>
                <a:ea typeface="Helvetica" charset="0"/>
                <a:cs typeface="Helvetica" charset="0"/>
              </a:rPr>
              <a:t>FastEthernet</a:t>
            </a:r>
            <a:r>
              <a:rPr lang="en-US" altLang="x-none" sz="2200">
                <a:latin typeface="+mn-lt"/>
                <a:ea typeface="Helvetica" charset="0"/>
                <a:cs typeface="Helvetica" charset="0"/>
              </a:rPr>
              <a:t>, </a:t>
            </a:r>
            <a:r>
              <a:rPr lang="en-US" altLang="x-none" sz="2200" err="1">
                <a:latin typeface="+mn-lt"/>
                <a:ea typeface="Helvetica" charset="0"/>
                <a:cs typeface="Helvetica" charset="0"/>
              </a:rPr>
              <a:t>GigabitEthernet</a:t>
            </a:r>
            <a:endParaRPr lang="en-US" altLang="x-none" sz="2200">
              <a:latin typeface="+mn-lt"/>
              <a:ea typeface="Helvetica" charset="0"/>
              <a:cs typeface="Helvetica" charset="0"/>
            </a:endParaRPr>
          </a:p>
          <a:p>
            <a:pPr marL="800100" lvl="1" indent="-342900" algn="l">
              <a:buFont typeface="Courier New" charset="0"/>
              <a:buChar char="o"/>
            </a:pPr>
            <a:r>
              <a:rPr lang="en-US" altLang="x-none" sz="2400" err="1">
                <a:latin typeface="+mn-lt"/>
                <a:ea typeface="Helvetica" charset="0"/>
                <a:cs typeface="Helvetica" charset="0"/>
              </a:rPr>
              <a:t>Các</a:t>
            </a:r>
            <a:r>
              <a:rPr lang="en-US" altLang="x-none" sz="2400">
                <a:latin typeface="+mn-lt"/>
                <a:ea typeface="Helvetica" charset="0"/>
                <a:cs typeface="Helvetica" charset="0"/>
              </a:rPr>
              <a:t> </a:t>
            </a:r>
            <a:r>
              <a:rPr lang="en-US" altLang="x-none" sz="2400" err="1">
                <a:latin typeface="+mn-lt"/>
                <a:ea typeface="Helvetica" charset="0"/>
                <a:cs typeface="Helvetica" charset="0"/>
              </a:rPr>
              <a:t>hệ</a:t>
            </a:r>
            <a:r>
              <a:rPr lang="en-US" altLang="x-none" sz="2400">
                <a:latin typeface="+mn-lt"/>
                <a:ea typeface="Helvetica" charset="0"/>
                <a:cs typeface="Helvetica" charset="0"/>
              </a:rPr>
              <a:t> </a:t>
            </a:r>
            <a:r>
              <a:rPr lang="en-US" altLang="x-none" sz="2400" err="1">
                <a:latin typeface="+mn-lt"/>
                <a:ea typeface="Helvetica" charset="0"/>
                <a:cs typeface="Helvetica" charset="0"/>
              </a:rPr>
              <a:t>thống</a:t>
            </a:r>
            <a:r>
              <a:rPr lang="en-US" altLang="x-none" sz="2400">
                <a:latin typeface="+mn-lt"/>
                <a:ea typeface="Helvetica" charset="0"/>
                <a:cs typeface="Helvetica" charset="0"/>
              </a:rPr>
              <a:t> </a:t>
            </a:r>
            <a:r>
              <a:rPr lang="en-US" altLang="x-none" sz="2400" err="1">
                <a:latin typeface="+mn-lt"/>
                <a:ea typeface="Helvetica" charset="0"/>
                <a:cs typeface="Helvetica" charset="0"/>
              </a:rPr>
              <a:t>điều</a:t>
            </a:r>
            <a:r>
              <a:rPr lang="en-US" altLang="x-none" sz="2400">
                <a:latin typeface="+mn-lt"/>
                <a:ea typeface="Helvetica" charset="0"/>
                <a:cs typeface="Helvetica" charset="0"/>
              </a:rPr>
              <a:t> </a:t>
            </a:r>
            <a:r>
              <a:rPr lang="en-US" altLang="x-none" sz="2400" err="1">
                <a:latin typeface="+mn-lt"/>
                <a:ea typeface="Helvetica" charset="0"/>
                <a:cs typeface="Helvetica" charset="0"/>
              </a:rPr>
              <a:t>khiển</a:t>
            </a:r>
            <a:r>
              <a:rPr lang="en-US" altLang="x-none" sz="2400">
                <a:latin typeface="+mn-lt"/>
                <a:ea typeface="Helvetica" charset="0"/>
                <a:cs typeface="Helvetica" charset="0"/>
              </a:rPr>
              <a:t> </a:t>
            </a:r>
            <a:r>
              <a:rPr lang="en-US" altLang="x-none" sz="2400" err="1">
                <a:latin typeface="+mn-lt"/>
                <a:ea typeface="Helvetica" charset="0"/>
                <a:cs typeface="Helvetica" charset="0"/>
              </a:rPr>
              <a:t>IoT</a:t>
            </a:r>
            <a:r>
              <a:rPr lang="en-US" altLang="x-none" sz="2400">
                <a:latin typeface="+mn-lt"/>
                <a:ea typeface="Helvetica" charset="0"/>
                <a:cs typeface="Helvetica" charset="0"/>
              </a:rPr>
              <a:t>, </a:t>
            </a:r>
            <a:r>
              <a:rPr lang="en-US" altLang="x-none" sz="2400" err="1">
                <a:latin typeface="+mn-lt"/>
                <a:ea typeface="Helvetica" charset="0"/>
                <a:cs typeface="Helvetica" charset="0"/>
              </a:rPr>
              <a:t>BigData</a:t>
            </a:r>
            <a:r>
              <a:rPr lang="en-US" altLang="x-none" sz="2400">
                <a:latin typeface="+mn-lt"/>
                <a:ea typeface="Helvetica" charset="0"/>
                <a:cs typeface="Helvetica" charset="0"/>
              </a:rPr>
              <a:t>, AI</a:t>
            </a:r>
            <a:r>
              <a:rPr lang="mr-IN" altLang="x-none" sz="2400">
                <a:latin typeface="+mn-lt"/>
                <a:ea typeface="Helvetica" charset="0"/>
                <a:cs typeface="Helvetica" charset="0"/>
              </a:rPr>
              <a:t>…</a:t>
            </a:r>
            <a:endParaRPr lang="vi-VN" altLang="x-none" sz="2400">
              <a:latin typeface="+mn-lt"/>
              <a:ea typeface="Helvetica" charset="0"/>
              <a:cs typeface="Helvetica" charset="0"/>
            </a:endParaRPr>
          </a:p>
          <a:p>
            <a:pPr marL="1257300" lvl="2" indent="-342900" algn="l">
              <a:buFont typeface="Courier New" charset="0"/>
              <a:buChar char="o"/>
            </a:pPr>
            <a:r>
              <a:rPr lang="en-US" altLang="x-none" sz="2200" err="1">
                <a:latin typeface="+mn-lt"/>
                <a:ea typeface="Helvetica" charset="0"/>
                <a:cs typeface="Helvetica" charset="0"/>
              </a:rPr>
              <a:t>Tại</a:t>
            </a:r>
            <a:r>
              <a:rPr lang="en-US" altLang="x-none" sz="2200">
                <a:latin typeface="+mn-lt"/>
                <a:ea typeface="Helvetica" charset="0"/>
                <a:cs typeface="Helvetica" charset="0"/>
              </a:rPr>
              <a:t> </a:t>
            </a:r>
            <a:r>
              <a:rPr lang="en-US" altLang="x-none" sz="2200" err="1">
                <a:latin typeface="+mn-lt"/>
                <a:ea typeface="Helvetica" charset="0"/>
                <a:cs typeface="Helvetica" charset="0"/>
              </a:rPr>
              <a:t>các</a:t>
            </a:r>
            <a:r>
              <a:rPr lang="en-US" altLang="x-none" sz="2200">
                <a:latin typeface="+mn-lt"/>
                <a:ea typeface="Helvetica" charset="0"/>
                <a:cs typeface="Helvetica" charset="0"/>
              </a:rPr>
              <a:t> </a:t>
            </a:r>
            <a:r>
              <a:rPr lang="en-US" altLang="x-none" sz="2200" err="1">
                <a:latin typeface="+mn-lt"/>
                <a:ea typeface="Helvetica" charset="0"/>
                <a:cs typeface="Helvetica" charset="0"/>
              </a:rPr>
              <a:t>trang</a:t>
            </a:r>
            <a:r>
              <a:rPr lang="en-US" altLang="x-none" sz="2200">
                <a:latin typeface="+mn-lt"/>
                <a:ea typeface="Helvetica" charset="0"/>
                <a:cs typeface="Helvetica" charset="0"/>
              </a:rPr>
              <a:t> </a:t>
            </a:r>
            <a:r>
              <a:rPr lang="en-US" altLang="x-none" sz="2200" err="1">
                <a:latin typeface="+mn-lt"/>
                <a:ea typeface="Helvetica" charset="0"/>
                <a:cs typeface="Helvetica" charset="0"/>
              </a:rPr>
              <a:t>trại</a:t>
            </a:r>
            <a:r>
              <a:rPr lang="en-US" altLang="x-none" sz="2200">
                <a:latin typeface="+mn-lt"/>
                <a:ea typeface="Helvetica" charset="0"/>
                <a:cs typeface="Helvetica" charset="0"/>
              </a:rPr>
              <a:t> </a:t>
            </a:r>
            <a:r>
              <a:rPr lang="en-US" altLang="x-none" sz="2200" err="1">
                <a:latin typeface="+mn-lt"/>
                <a:ea typeface="Helvetica" charset="0"/>
                <a:cs typeface="Helvetica" charset="0"/>
              </a:rPr>
              <a:t>nông</a:t>
            </a:r>
            <a:r>
              <a:rPr lang="en-US" altLang="x-none" sz="2200">
                <a:latin typeface="+mn-lt"/>
                <a:ea typeface="Helvetica" charset="0"/>
                <a:cs typeface="Helvetica" charset="0"/>
              </a:rPr>
              <a:t> </a:t>
            </a:r>
            <a:r>
              <a:rPr lang="en-US" altLang="x-none" sz="2200" err="1">
                <a:latin typeface="+mn-lt"/>
                <a:ea typeface="Helvetica" charset="0"/>
                <a:cs typeface="Helvetica" charset="0"/>
              </a:rPr>
              <a:t>nghiệp</a:t>
            </a:r>
            <a:endParaRPr lang="en-US" altLang="x-none" sz="2200">
              <a:latin typeface="+mn-lt"/>
              <a:ea typeface="Helvetica" charset="0"/>
              <a:cs typeface="Helvetica" charset="0"/>
            </a:endParaRPr>
          </a:p>
          <a:p>
            <a:pPr marL="1257300" lvl="2" indent="-342900" algn="l">
              <a:buFont typeface="Courier New" charset="0"/>
              <a:buChar char="o"/>
            </a:pPr>
            <a:r>
              <a:rPr lang="en-US" altLang="x-none" sz="2200" err="1">
                <a:latin typeface="+mn-lt"/>
                <a:ea typeface="Helvetica" charset="0"/>
                <a:cs typeface="Helvetica" charset="0"/>
              </a:rPr>
              <a:t>Chăn</a:t>
            </a:r>
            <a:r>
              <a:rPr lang="en-US" altLang="x-none" sz="2200">
                <a:latin typeface="+mn-lt"/>
                <a:ea typeface="Helvetica" charset="0"/>
                <a:cs typeface="Helvetica" charset="0"/>
              </a:rPr>
              <a:t> </a:t>
            </a:r>
            <a:r>
              <a:rPr lang="en-US" altLang="x-none" sz="2200" err="1">
                <a:latin typeface="+mn-lt"/>
                <a:ea typeface="Helvetica" charset="0"/>
                <a:cs typeface="Helvetica" charset="0"/>
              </a:rPr>
              <a:t>nuôi</a:t>
            </a:r>
            <a:endParaRPr lang="en-US" altLang="x-none" sz="2200">
              <a:latin typeface="+mn-lt"/>
              <a:ea typeface="Helvetica" charset="0"/>
              <a:cs typeface="Helvetica" charset="0"/>
            </a:endParaRPr>
          </a:p>
          <a:p>
            <a:pPr marL="1257300" lvl="2" indent="-342900" algn="l">
              <a:buFont typeface="Courier New" charset="0"/>
              <a:buChar char="o"/>
            </a:pPr>
            <a:r>
              <a:rPr lang="en-US" altLang="x-none" sz="2200" err="1">
                <a:latin typeface="+mn-lt"/>
                <a:ea typeface="Helvetica" charset="0"/>
                <a:cs typeface="Helvetica" charset="0"/>
              </a:rPr>
              <a:t>Thuỷ</a:t>
            </a:r>
            <a:r>
              <a:rPr lang="en-US" altLang="x-none" sz="2200">
                <a:latin typeface="+mn-lt"/>
                <a:ea typeface="Helvetica" charset="0"/>
                <a:cs typeface="Helvetica" charset="0"/>
              </a:rPr>
              <a:t> </a:t>
            </a:r>
            <a:r>
              <a:rPr lang="en-US" altLang="x-none" sz="2200" err="1">
                <a:latin typeface="+mn-lt"/>
                <a:ea typeface="Helvetica" charset="0"/>
                <a:cs typeface="Helvetica" charset="0"/>
              </a:rPr>
              <a:t>sản</a:t>
            </a:r>
            <a:endParaRPr lang="en-US" altLang="x-none" sz="2200">
              <a:latin typeface="+mn-lt"/>
              <a:ea typeface="Helvetica" charset="0"/>
              <a:cs typeface="Helvetica" charset="0"/>
            </a:endParaRPr>
          </a:p>
          <a:p>
            <a:pPr marL="800100" lvl="1" indent="-342900" algn="l">
              <a:buFont typeface="Courier New" charset="0"/>
              <a:buChar char="o"/>
            </a:pPr>
            <a:endParaRPr lang="en-US" i="1">
              <a:latin typeface="+mn-lt"/>
            </a:endParaRPr>
          </a:p>
          <a:p>
            <a:pPr marL="800100" lvl="1" indent="-342900" algn="l">
              <a:buFont typeface="AppleSDGothicNeo-Regular" charset="-127"/>
              <a:buChar char="□"/>
            </a:pPr>
            <a:endParaRPr lang="en-US" i="1">
              <a:solidFill>
                <a:srgbClr val="FF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661756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59026" y="292575"/>
            <a:ext cx="11834191" cy="43788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sz="2800">
                <a:latin typeface="+mn-lt"/>
                <a:ea typeface="Helvetica" charset="0"/>
                <a:cs typeface="Helvetica" charset="0"/>
              </a:rPr>
              <a:t>CHƯƠNG 2: XÁC SUẤT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 txBox="1">
                <a:spLocks/>
              </p:cNvSpPr>
              <p:nvPr/>
            </p:nvSpPr>
            <p:spPr>
              <a:xfrm>
                <a:off x="265040" y="887895"/>
                <a:ext cx="11489637" cy="496282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 algn="l">
                  <a:buFont typeface="AppleSDGothicNeo-Regular" charset="-127"/>
                  <a:buChar char="□"/>
                </a:pPr>
                <a:r>
                  <a:rPr lang="en-US" i="1">
                    <a:solidFill>
                      <a:srgbClr val="FF0000"/>
                    </a:solidFill>
                    <a:latin typeface="+mn-lt"/>
                  </a:rPr>
                  <a:t>PHÂN BỐ NGẪU NHIÊN </a:t>
                </a:r>
                <a:r>
                  <a:rPr lang="mr-IN" i="1">
                    <a:solidFill>
                      <a:srgbClr val="FF0000"/>
                    </a:solidFill>
                    <a:latin typeface="+mn-lt"/>
                  </a:rPr>
                  <a:t>–</a:t>
                </a:r>
                <a:r>
                  <a:rPr lang="en-US" i="1">
                    <a:solidFill>
                      <a:srgbClr val="FF0000"/>
                    </a:solidFill>
                    <a:latin typeface="+mn-lt"/>
                  </a:rPr>
                  <a:t> ĐỀU:</a:t>
                </a:r>
              </a:p>
              <a:p>
                <a:pPr marL="800100" lvl="1" indent="-342900" algn="l">
                  <a:buFont typeface="AppleSDGothicNeo-Regular" charset="-127"/>
                  <a:buChar char="□"/>
                </a:pPr>
                <a:r>
                  <a:rPr lang="en-US" sz="2000" err="1">
                    <a:latin typeface="+mn-lt"/>
                  </a:rPr>
                  <a:t>Biến</a:t>
                </a:r>
                <a:r>
                  <a:rPr lang="en-US" sz="2000">
                    <a:latin typeface="+mn-lt"/>
                  </a:rPr>
                  <a:t> </a:t>
                </a:r>
                <a:r>
                  <a:rPr lang="en-US" sz="2000" err="1">
                    <a:latin typeface="+mn-lt"/>
                  </a:rPr>
                  <a:t>ngẫu</a:t>
                </a:r>
                <a:r>
                  <a:rPr lang="en-US" sz="2000">
                    <a:latin typeface="+mn-lt"/>
                  </a:rPr>
                  <a:t> </a:t>
                </a:r>
                <a:r>
                  <a:rPr lang="en-US" sz="2000" err="1">
                    <a:latin typeface="+mn-lt"/>
                  </a:rPr>
                  <a:t>nhiên</a:t>
                </a:r>
                <a:r>
                  <a:rPr lang="en-US" sz="2000">
                    <a:latin typeface="+mn-lt"/>
                  </a:rPr>
                  <a:t> X </a:t>
                </a:r>
                <a:r>
                  <a:rPr lang="en-US" sz="2000" err="1">
                    <a:latin typeface="+mn-lt"/>
                  </a:rPr>
                  <a:t>có</a:t>
                </a:r>
                <a:r>
                  <a:rPr lang="en-US" sz="2000">
                    <a:latin typeface="+mn-lt"/>
                  </a:rPr>
                  <a:t> </a:t>
                </a:r>
                <a:r>
                  <a:rPr lang="en-US" sz="2000" err="1">
                    <a:latin typeface="+mn-lt"/>
                  </a:rPr>
                  <a:t>phân</a:t>
                </a:r>
                <a:r>
                  <a:rPr lang="en-US" sz="2000">
                    <a:latin typeface="+mn-lt"/>
                  </a:rPr>
                  <a:t> </a:t>
                </a:r>
                <a:r>
                  <a:rPr lang="en-US" sz="2000" err="1">
                    <a:latin typeface="+mn-lt"/>
                  </a:rPr>
                  <a:t>bố</a:t>
                </a:r>
                <a:r>
                  <a:rPr lang="en-US" sz="2000">
                    <a:latin typeface="+mn-lt"/>
                  </a:rPr>
                  <a:t> </a:t>
                </a:r>
                <a:r>
                  <a:rPr lang="en-US" sz="2000" err="1">
                    <a:latin typeface="+mn-lt"/>
                  </a:rPr>
                  <a:t>đều</a:t>
                </a:r>
                <a:r>
                  <a:rPr lang="en-US" sz="2000">
                    <a:latin typeface="+mn-lt"/>
                  </a:rPr>
                  <a:t> </a:t>
                </a:r>
                <a:r>
                  <a:rPr lang="en-US" sz="2000" err="1">
                    <a:latin typeface="+mn-lt"/>
                  </a:rPr>
                  <a:t>trong</a:t>
                </a:r>
                <a:r>
                  <a:rPr lang="en-US" sz="2000">
                    <a:latin typeface="+mn-lt"/>
                  </a:rPr>
                  <a:t> </a:t>
                </a:r>
                <a:r>
                  <a:rPr lang="en-US" sz="2000" err="1">
                    <a:latin typeface="+mn-lt"/>
                  </a:rPr>
                  <a:t>khoảng</a:t>
                </a:r>
                <a:r>
                  <a:rPr lang="en-US" sz="2000">
                    <a:latin typeface="+mn-lt"/>
                  </a:rPr>
                  <a:t> (</a:t>
                </a:r>
                <a:r>
                  <a:rPr lang="en-US" sz="2000" err="1">
                    <a:latin typeface="+mn-lt"/>
                  </a:rPr>
                  <a:t>a,b</a:t>
                </a:r>
                <a:r>
                  <a:rPr lang="en-US" sz="2000">
                    <a:latin typeface="+mn-lt"/>
                  </a:rPr>
                  <a:t>) </a:t>
                </a:r>
                <a:r>
                  <a:rPr lang="en-US" sz="2000" err="1">
                    <a:latin typeface="+mn-lt"/>
                  </a:rPr>
                  <a:t>nếu</a:t>
                </a:r>
                <a:r>
                  <a:rPr lang="en-US" sz="2000">
                    <a:latin typeface="+mn-lt"/>
                  </a:rPr>
                  <a:t> </a:t>
                </a:r>
                <a:r>
                  <a:rPr lang="en-US" sz="2000" err="1">
                    <a:latin typeface="+mn-lt"/>
                  </a:rPr>
                  <a:t>hàm</a:t>
                </a:r>
                <a:r>
                  <a:rPr lang="en-US" sz="2000">
                    <a:latin typeface="+mn-lt"/>
                  </a:rPr>
                  <a:t> </a:t>
                </a:r>
                <a:r>
                  <a:rPr lang="en-US" sz="2000" err="1">
                    <a:latin typeface="+mn-lt"/>
                  </a:rPr>
                  <a:t>phân</a:t>
                </a:r>
                <a:r>
                  <a:rPr lang="en-US" sz="2000">
                    <a:latin typeface="+mn-lt"/>
                  </a:rPr>
                  <a:t> </a:t>
                </a:r>
                <a:r>
                  <a:rPr lang="en-US" sz="2000" err="1">
                    <a:latin typeface="+mn-lt"/>
                  </a:rPr>
                  <a:t>bố</a:t>
                </a:r>
                <a:r>
                  <a:rPr lang="en-US" sz="2000">
                    <a:latin typeface="+mn-lt"/>
                  </a:rPr>
                  <a:t> </a:t>
                </a:r>
                <a:r>
                  <a:rPr lang="en-US" sz="2000" err="1">
                    <a:latin typeface="+mn-lt"/>
                  </a:rPr>
                  <a:t>xác</a:t>
                </a:r>
                <a:r>
                  <a:rPr lang="en-US" sz="2000">
                    <a:latin typeface="+mn-lt"/>
                  </a:rPr>
                  <a:t> </a:t>
                </a:r>
                <a:r>
                  <a:rPr lang="en-US" sz="2000" err="1">
                    <a:latin typeface="+mn-lt"/>
                  </a:rPr>
                  <a:t>suất</a:t>
                </a:r>
                <a:r>
                  <a:rPr lang="en-US" sz="2000">
                    <a:latin typeface="+mn-lt"/>
                  </a:rPr>
                  <a:t> </a:t>
                </a:r>
                <a:r>
                  <a:rPr lang="en-US" sz="2000" err="1">
                    <a:latin typeface="+mn-lt"/>
                  </a:rPr>
                  <a:t>là</a:t>
                </a:r>
                <a:r>
                  <a:rPr lang="en-US" sz="2000">
                    <a:latin typeface="+mn-lt"/>
                  </a:rPr>
                  <a:t> </a:t>
                </a:r>
                <a:r>
                  <a:rPr lang="en-US" sz="2000" err="1">
                    <a:latin typeface="+mn-lt"/>
                  </a:rPr>
                  <a:t>hằng</a:t>
                </a:r>
                <a:r>
                  <a:rPr lang="en-US" sz="2000">
                    <a:latin typeface="+mn-lt"/>
                  </a:rPr>
                  <a:t> </a:t>
                </a:r>
                <a:r>
                  <a:rPr lang="en-US" sz="2000" err="1">
                    <a:latin typeface="+mn-lt"/>
                  </a:rPr>
                  <a:t>số</a:t>
                </a:r>
                <a:r>
                  <a:rPr lang="en-US" sz="2000">
                    <a:latin typeface="+mn-lt"/>
                  </a:rPr>
                  <a:t> </a:t>
                </a:r>
                <a:r>
                  <a:rPr lang="en-US" sz="2000" err="1">
                    <a:latin typeface="+mn-lt"/>
                  </a:rPr>
                  <a:t>trong</a:t>
                </a:r>
                <a:r>
                  <a:rPr lang="en-US" sz="2000">
                    <a:latin typeface="+mn-lt"/>
                  </a:rPr>
                  <a:t> </a:t>
                </a:r>
                <a:r>
                  <a:rPr lang="en-US" sz="2000" err="1">
                    <a:latin typeface="+mn-lt"/>
                  </a:rPr>
                  <a:t>khoảng</a:t>
                </a:r>
                <a:r>
                  <a:rPr lang="en-US" sz="2000">
                    <a:latin typeface="+mn-lt"/>
                  </a:rPr>
                  <a:t> (a, b)</a:t>
                </a:r>
              </a:p>
              <a:p>
                <a:pPr marL="800100" lvl="1" indent="-342900" algn="l">
                  <a:buFont typeface="AppleSDGothicNeo-Regular" charset="-127"/>
                  <a:buChar char="□"/>
                </a:pPr>
                <a:r>
                  <a:rPr lang="en-US" sz="2000">
                    <a:solidFill>
                      <a:schemeClr val="tx1"/>
                    </a:solidFill>
                  </a:rPr>
                  <a:t>p(x)</a:t>
                </a:r>
                <a:r>
                  <a:rPr lang="en-US" sz="2000" i="1">
                    <a:solidFill>
                      <a:schemeClr val="tx1"/>
                    </a:solidFill>
                    <a:latin typeface="+mn-lt"/>
                  </a:rPr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vi-VN" b="0" i="1" dirty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vi-VN" i="1" dirty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b</m:t>
                        </m:r>
                        <m:r>
                          <a:rPr lang="vi-VN" i="1" dirty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vi-VN" i="1" dirty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a</m:t>
                        </m:r>
                      </m:den>
                    </m:f>
                    <m:d>
                      <m:dPr>
                        <m:begChr m:val="{"/>
                        <m:endChr m:val=""/>
                        <m:ctrlPr>
                          <a:rPr lang="mr-IN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mr-IN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f>
                              <m:fPr>
                                <m:ctrlPr>
                                  <a:rPr lang="mr-IN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vi-VN" b="0" i="1" dirty="0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m:rPr>
                                    <m:sty m:val="p"/>
                                  </m:rPr>
                                  <a:rPr lang="vi-VN" i="1" dirty="0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b</m:t>
                                </m:r>
                                <m:r>
                                  <a:rPr lang="vi-VN" i="1" dirty="0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−</m:t>
                                </m:r>
                                <m:r>
                                  <m:rPr>
                                    <m:sty m:val="p"/>
                                  </m:rPr>
                                  <a:rPr lang="vi-VN" i="1" dirty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a</m:t>
                                </m:r>
                              </m:den>
                            </m:f>
                            <m:r>
                              <m:rPr>
                                <m:sty m:val="p"/>
                              </m:rPr>
                              <a:rPr lang="vi-VN" i="1" dirty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v</m:t>
                            </m:r>
                            <m:r>
                              <a:rPr lang="vi-VN" i="1" dirty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ớ</m:t>
                            </m:r>
                            <m:r>
                              <m:rPr>
                                <m:sty m:val="p"/>
                              </m:rPr>
                              <a:rPr lang="vi-VN" i="1" dirty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i</m:t>
                            </m:r>
                            <m:r>
                              <a:rPr lang="vi-VN" b="0" i="1" dirty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 </m:t>
                            </m:r>
                            <m:r>
                              <a:rPr lang="vi-VN" i="1" dirty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∀</m:t>
                            </m:r>
                            <m:r>
                              <m:rPr>
                                <m:sty m:val="p"/>
                              </m:rPr>
                              <a:rPr lang="vi-VN" i="1" dirty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x</m:t>
                            </m:r>
                            <m:r>
                              <a:rPr lang="vi-VN" i="1" dirty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∈(</m:t>
                            </m:r>
                            <m:r>
                              <m:rPr>
                                <m:sty m:val="p"/>
                              </m:rPr>
                              <a:rPr lang="vi-VN" i="1" dirty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a</m:t>
                            </m:r>
                            <m:r>
                              <a:rPr lang="vi-VN" i="1" dirty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, </m:t>
                            </m:r>
                            <m:r>
                              <m:rPr>
                                <m:sty m:val="p"/>
                              </m:rPr>
                              <a:rPr lang="vi-VN" i="1" dirty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b</m:t>
                            </m:r>
                            <m:r>
                              <a:rPr lang="vi-VN" i="1" dirty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)</m:t>
                            </m:r>
                          </m:e>
                          <m:e>
                            <m:r>
                              <a:rPr lang="vi-VN" b="0" i="1" dirty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libri" charset="0"/>
                                <a:cs typeface="Calibri" charset="0"/>
                              </a:rPr>
                              <m:t>0 </m:t>
                            </m:r>
                            <m:r>
                              <m:rPr>
                                <m:sty m:val="p"/>
                              </m:rPr>
                              <a:rPr lang="vi-VN" i="1" dirty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libri" charset="0"/>
                                <a:cs typeface="Calibri" charset="0"/>
                              </a:rPr>
                              <m:t>v</m:t>
                            </m:r>
                            <m:r>
                              <a:rPr lang="vi-VN" i="1" dirty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libri" charset="0"/>
                                <a:cs typeface="Calibri" charset="0"/>
                              </a:rPr>
                              <m:t>ớ</m:t>
                            </m:r>
                            <m:r>
                              <m:rPr>
                                <m:sty m:val="p"/>
                              </m:rPr>
                              <a:rPr lang="vi-VN" i="1" dirty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libri" charset="0"/>
                                <a:cs typeface="Calibri" charset="0"/>
                              </a:rPr>
                              <m:t>i</m:t>
                            </m:r>
                            <m:r>
                              <a:rPr lang="vi-VN" i="1" dirty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libri" charset="0"/>
                                <a:cs typeface="Calibri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vi-VN" i="1" dirty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libri" charset="0"/>
                                <a:cs typeface="Calibri" charset="0"/>
                              </a:rPr>
                              <m:t>x</m:t>
                            </m:r>
                            <m:acc>
                              <m:accPr>
                                <m:chr m:val="̅"/>
                                <m:ctrlPr>
                                  <a:rPr lang="vi-VN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libri" charset="0"/>
                                    <a:cs typeface="Calibri" charset="0"/>
                                  </a:rPr>
                                </m:ctrlPr>
                              </m:accPr>
                              <m:e>
                                <m:r>
                                  <a:rPr lang="vi-VN" i="1" dirty="0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Calibri" charset="0"/>
                                    <a:cs typeface="Calibri" charset="0"/>
                                  </a:rPr>
                                  <m:t>∈</m:t>
                                </m:r>
                              </m:e>
                            </m:acc>
                            <m:r>
                              <a:rPr lang="vi-VN" b="0" i="1" dirty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libri" charset="0"/>
                                <a:cs typeface="Calibri" charset="0"/>
                              </a:rPr>
                              <m:t> (</m:t>
                            </m:r>
                            <m:r>
                              <m:rPr>
                                <m:sty m:val="p"/>
                              </m:rPr>
                              <a:rPr lang="vi-VN" i="1" dirty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libri" charset="0"/>
                                <a:cs typeface="Calibri" charset="0"/>
                              </a:rPr>
                              <m:t>a</m:t>
                            </m:r>
                            <m:r>
                              <a:rPr lang="vi-VN" i="1" dirty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libri" charset="0"/>
                                <a:cs typeface="Calibri" charset="0"/>
                              </a:rPr>
                              <m:t>, </m:t>
                            </m:r>
                            <m:r>
                              <m:rPr>
                                <m:sty m:val="p"/>
                              </m:rPr>
                              <a:rPr lang="vi-VN" i="1" dirty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libri" charset="0"/>
                                <a:cs typeface="Calibri" charset="0"/>
                              </a:rPr>
                              <m:t>b</m:t>
                            </m:r>
                            <m:r>
                              <a:rPr lang="vi-VN" i="1" dirty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libri" charset="0"/>
                                <a:cs typeface="Calibri" charset="0"/>
                              </a:rPr>
                              <m:t>)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sz="2000" i="1">
                    <a:solidFill>
                      <a:schemeClr val="tx1"/>
                    </a:solidFill>
                    <a:latin typeface="+mn-lt"/>
                  </a:rPr>
                  <a:t> </a:t>
                </a:r>
              </a:p>
              <a:p>
                <a:pPr marL="800100" lvl="1" indent="-342900" algn="l">
                  <a:buFont typeface="AppleSDGothicNeo-Regular" charset="-127"/>
                  <a:buChar char="□"/>
                </a:pPr>
                <a:r>
                  <a:rPr lang="en-US">
                    <a:solidFill>
                      <a:schemeClr val="tx1"/>
                    </a:solidFill>
                    <a:latin typeface="+mn-lt"/>
                  </a:rPr>
                  <a:t>E(X)=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vi-VN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a</m:t>
                        </m:r>
                        <m:r>
                          <a:rPr lang="vi-VN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vi-VN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b</m:t>
                        </m:r>
                      </m:num>
                      <m:den>
                        <m:r>
                          <a:rPr lang="vi-VN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</m:oMath>
                </a14:m>
                <a:endParaRPr lang="en-US" sz="2000">
                  <a:latin typeface="+mn-lt"/>
                </a:endParaRPr>
              </a:p>
              <a:p>
                <a:pPr marL="800100" lvl="1" indent="-342900" algn="l">
                  <a:buFont typeface="AppleSDGothicNeo-Regular" charset="-127"/>
                  <a:buChar char="□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 dirty="0" smtClean="0">
                        <a:solidFill>
                          <a:schemeClr val="tx1"/>
                        </a:solidFill>
                        <a:latin typeface="Cambria Math" charset="0"/>
                      </a:rPr>
                      <m:t>V</m:t>
                    </m:r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charset="0"/>
                      </a:rPr>
                      <m:t>(</m:t>
                    </m:r>
                  </m:oMath>
                </a14:m>
                <a:r>
                  <a:rPr lang="en-US" sz="2000">
                    <a:solidFill>
                      <a:schemeClr val="tx1"/>
                    </a:solidFill>
                    <a:latin typeface="+mn-lt"/>
                  </a:rPr>
                  <a:t>X)=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sz="20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mr-IN" sz="20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vi-VN" sz="2000" b="0" i="1" dirty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(</m:t>
                            </m:r>
                            <m:r>
                              <m:rPr>
                                <m:sty m:val="p"/>
                              </m:rPr>
                              <a:rPr lang="vi-VN" i="1" dirty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b</m:t>
                            </m:r>
                            <m:r>
                              <a:rPr lang="vi-VN" i="1" dirty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vi-VN" i="1" dirty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a</m:t>
                            </m:r>
                            <m:r>
                              <a:rPr lang="vi-VN" i="1" dirty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  <m:sup>
                            <m:r>
                              <a:rPr lang="vi-VN" sz="2000" b="0" i="1" dirty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vi-VN" sz="2000" b="0" i="1" dirty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12</m:t>
                        </m:r>
                      </m:den>
                    </m:f>
                  </m:oMath>
                </a14:m>
                <a:endParaRPr lang="en-US" sz="2000">
                  <a:solidFill>
                    <a:schemeClr val="tx1"/>
                  </a:solidFill>
                  <a:latin typeface="+mn-lt"/>
                </a:endParaRPr>
              </a:p>
              <a:p>
                <a:pPr marL="800100" lvl="1" indent="-342900" algn="l">
                  <a:buFont typeface="AppleSDGothicNeo-Regular" charset="-127"/>
                  <a:buChar char="□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 dirty="0">
                        <a:solidFill>
                          <a:schemeClr val="tx1"/>
                        </a:solidFill>
                        <a:latin typeface="Cambria Math" charset="0"/>
                      </a:rPr>
                      <m:t>c</m:t>
                    </m:r>
                    <m:r>
                      <a:rPr lang="en-US" i="1" dirty="0">
                        <a:solidFill>
                          <a:schemeClr val="tx1"/>
                        </a:solidFill>
                        <a:latin typeface="Cambria Math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i="1" dirty="0" smtClean="0">
                        <a:solidFill>
                          <a:schemeClr val="tx1"/>
                        </a:solidFill>
                        <a:latin typeface="Cambria Math" charset="0"/>
                      </a:rPr>
                      <m:t>X</m:t>
                    </m:r>
                    <m:r>
                      <a:rPr lang="vi-VN" b="0" i="1" dirty="0" smtClean="0">
                        <a:solidFill>
                          <a:schemeClr val="tx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400" i="1">
                    <a:solidFill>
                      <a:schemeClr val="tx1"/>
                    </a:solidFill>
                  </a:rPr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i="1" dirty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𝛿</m:t>
                        </m:r>
                        <m:d>
                          <m:dPr>
                            <m:ctrlPr>
                              <a:rPr lang="vi-VN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vi-VN" i="1" dirty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X</m:t>
                            </m:r>
                          </m:e>
                        </m:d>
                      </m:num>
                      <m:den>
                        <m:r>
                          <m:rPr>
                            <m:sty m:val="p"/>
                          </m:rPr>
                          <a:rPr lang="vi-VN" i="1" dirty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E</m:t>
                        </m:r>
                        <m:r>
                          <a:rPr lang="vi-VN" i="1" dirty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vi-VN" i="1" dirty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X</m:t>
                        </m:r>
                        <m:r>
                          <a:rPr lang="vi-VN" i="1" dirty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)</m:t>
                        </m:r>
                      </m:den>
                    </m:f>
                    <m:r>
                      <a:rPr lang="vi-VN" i="1" dirty="0">
                        <a:solidFill>
                          <a:schemeClr val="tx1"/>
                        </a:solidFill>
                        <a:latin typeface="Cambria Math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vi-V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mr-IN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mr-IN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vi-VN" b="0" i="1" dirty="0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(</m:t>
                                </m:r>
                                <m:r>
                                  <m:rPr>
                                    <m:sty m:val="p"/>
                                  </m:rPr>
                                  <a:rPr lang="vi-VN" i="1" dirty="0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b</m:t>
                                </m:r>
                                <m:r>
                                  <a:rPr lang="vi-VN" i="1" dirty="0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−</m:t>
                                </m:r>
                                <m:r>
                                  <m:rPr>
                                    <m:sty m:val="p"/>
                                  </m:rPr>
                                  <a:rPr lang="vi-VN" i="1" dirty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a</m:t>
                                </m:r>
                                <m:r>
                                  <a:rPr lang="vi-VN" b="0" i="1" dirty="0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vi-VN" b="0" i="1" dirty="0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vi-VN" b="0" i="1" dirty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3∗</m:t>
                            </m:r>
                            <m:d>
                              <m:dPr>
                                <m:ctrlPr>
                                  <a:rPr lang="vi-VN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vi-VN" i="1" dirty="0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a</m:t>
                                </m:r>
                                <m:r>
                                  <a:rPr lang="vi-VN" i="1" dirty="0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+</m:t>
                                </m:r>
                                <m:r>
                                  <m:rPr>
                                    <m:sty m:val="p"/>
                                  </m:rPr>
                                  <a:rPr lang="vi-VN" i="1" dirty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b</m:t>
                                </m:r>
                              </m:e>
                            </m:d>
                            <m:r>
                              <a:rPr lang="vi-VN" b="0" i="1" baseline="30000" dirty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2</m:t>
                            </m:r>
                          </m:den>
                        </m:f>
                      </m:e>
                    </m:rad>
                  </m:oMath>
                </a14:m>
                <a:endParaRPr lang="en-US" sz="2000">
                  <a:latin typeface="+mn-lt"/>
                </a:endParaRPr>
              </a:p>
              <a:p>
                <a:pPr marL="800100" lvl="1" indent="-342900" algn="l">
                  <a:buFont typeface="AppleSDGothicNeo-Regular" charset="-127"/>
                  <a:buChar char="□"/>
                </a:pPr>
                <a:endParaRPr lang="en-US" sz="2000">
                  <a:latin typeface="+mn-lt"/>
                </a:endParaRPr>
              </a:p>
              <a:p>
                <a:pPr marL="800100" lvl="1" indent="-342900" algn="l">
                  <a:buFont typeface="Courier New" charset="0"/>
                  <a:buChar char="o"/>
                </a:pPr>
                <a:endParaRPr lang="en-US" i="1">
                  <a:solidFill>
                    <a:srgbClr val="FF0000"/>
                  </a:solidFill>
                  <a:latin typeface="+mn-lt"/>
                </a:endParaRPr>
              </a:p>
              <a:p>
                <a:pPr lvl="1"/>
                <a:endParaRPr lang="en-US" i="1">
                  <a:solidFill>
                    <a:srgbClr val="FF0000"/>
                  </a:solidFill>
                  <a:latin typeface="+mn-lt"/>
                </a:endParaRPr>
              </a:p>
              <a:p>
                <a:pPr marL="800100" lvl="1" indent="-342900" algn="l">
                  <a:buFont typeface="Courier New" charset="0"/>
                  <a:buChar char="o"/>
                </a:pPr>
                <a:endParaRPr lang="en-US" sz="2200" i="1">
                  <a:latin typeface="+mn-lt"/>
                </a:endParaRPr>
              </a:p>
              <a:p>
                <a:pPr marL="800100" lvl="1" indent="-342900" algn="l">
                  <a:buFont typeface="Courier New" charset="0"/>
                  <a:buChar char="o"/>
                </a:pPr>
                <a:endParaRPr lang="en-US">
                  <a:latin typeface="+mn-lt"/>
                </a:endParaRPr>
              </a:p>
              <a:p>
                <a:pPr marL="800100" lvl="1" indent="-342900" algn="l">
                  <a:buFont typeface="Courier New" charset="0"/>
                  <a:buChar char="o"/>
                </a:pPr>
                <a:endParaRPr lang="en-US">
                  <a:latin typeface="+mn-lt"/>
                </a:endParaRPr>
              </a:p>
              <a:p>
                <a:endParaRPr lang="en-US" i="1">
                  <a:solidFill>
                    <a:srgbClr val="FF0000"/>
                  </a:solidFill>
                  <a:latin typeface="+mn-lt"/>
                </a:endParaRPr>
              </a:p>
              <a:p>
                <a:pPr marL="800100" lvl="1" indent="-342900" algn="l">
                  <a:buFont typeface="Courier New" charset="0"/>
                  <a:buChar char="o"/>
                </a:pPr>
                <a:endParaRPr lang="en-US"/>
              </a:p>
              <a:p>
                <a:pPr marL="800100" lvl="1" indent="-342900" algn="l">
                  <a:buFont typeface="Courier New" charset="0"/>
                  <a:buChar char="o"/>
                </a:pPr>
                <a:endParaRPr lang="en-US">
                  <a:latin typeface="+mn-lt"/>
                </a:endParaRPr>
              </a:p>
              <a:p>
                <a:pPr marL="800100" lvl="1" indent="-342900" algn="l">
                  <a:buFont typeface="Courier New" charset="0"/>
                  <a:buChar char="o"/>
                </a:pPr>
                <a:endParaRPr lang="en-US" i="1">
                  <a:latin typeface="+mn-lt"/>
                </a:endParaRPr>
              </a:p>
              <a:p>
                <a:pPr marL="800100" lvl="1" indent="-342900" algn="l">
                  <a:buFont typeface="AppleSDGothicNeo-Regular" charset="-127"/>
                  <a:buChar char="□"/>
                </a:pPr>
                <a:endParaRPr lang="en-US" i="1">
                  <a:solidFill>
                    <a:srgbClr val="FF0000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5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040" y="887895"/>
                <a:ext cx="11489637" cy="4962827"/>
              </a:xfrm>
              <a:prstGeom prst="rect">
                <a:avLst/>
              </a:prstGeom>
              <a:blipFill>
                <a:blip r:embed="rId2"/>
                <a:stretch>
                  <a:fillRect l="-901" t="-269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489924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59026" y="292575"/>
            <a:ext cx="11834191" cy="43788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sz="2800">
                <a:latin typeface="+mn-lt"/>
                <a:ea typeface="Helvetica" charset="0"/>
                <a:cs typeface="Helvetica" charset="0"/>
              </a:rPr>
              <a:t>CHƯƠNG 2: XÁC SUẤT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 txBox="1">
                <a:spLocks/>
              </p:cNvSpPr>
              <p:nvPr/>
            </p:nvSpPr>
            <p:spPr>
              <a:xfrm>
                <a:off x="265040" y="887895"/>
                <a:ext cx="11489637" cy="496282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 algn="l">
                  <a:buFont typeface="AppleSDGothicNeo-Regular" charset="-127"/>
                  <a:buChar char="□"/>
                </a:pPr>
                <a:r>
                  <a:rPr lang="en-US" i="1">
                    <a:solidFill>
                      <a:srgbClr val="FF0000"/>
                    </a:solidFill>
                    <a:latin typeface="+mn-lt"/>
                  </a:rPr>
                  <a:t>PHÂN BỐ NGẪU NHIÊN </a:t>
                </a:r>
                <a:r>
                  <a:rPr lang="mr-IN" i="1">
                    <a:solidFill>
                      <a:srgbClr val="FF0000"/>
                    </a:solidFill>
                    <a:latin typeface="+mn-lt"/>
                  </a:rPr>
                  <a:t>–</a:t>
                </a:r>
                <a:r>
                  <a:rPr lang="en-US" i="1">
                    <a:solidFill>
                      <a:srgbClr val="FF0000"/>
                    </a:solidFill>
                    <a:latin typeface="+mn-lt"/>
                  </a:rPr>
                  <a:t> CHUẨN:</a:t>
                </a:r>
              </a:p>
              <a:p>
                <a:pPr marL="800100" lvl="1" indent="-342900" algn="l">
                  <a:buFont typeface="AppleSDGothicNeo-Regular" charset="-127"/>
                  <a:buChar char="□"/>
                </a:pPr>
                <a:r>
                  <a:rPr lang="en-US" err="1">
                    <a:latin typeface="+mn-lt"/>
                  </a:rPr>
                  <a:t>Là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phân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bố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của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biến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ngẫu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nhiên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liên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tục</a:t>
                </a:r>
                <a:r>
                  <a:rPr lang="en-US">
                    <a:latin typeface="+mn-lt"/>
                  </a:rPr>
                  <a:t>, </a:t>
                </a:r>
                <a:r>
                  <a:rPr lang="en-US" err="1">
                    <a:latin typeface="+mn-lt"/>
                  </a:rPr>
                  <a:t>có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ứng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dụng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rộng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rãi</a:t>
                </a:r>
                <a:endParaRPr lang="en-US">
                  <a:latin typeface="+mn-lt"/>
                </a:endParaRPr>
              </a:p>
              <a:p>
                <a:pPr marL="800100" lvl="1" indent="-342900" algn="l">
                  <a:buFont typeface="AppleSDGothicNeo-Regular" charset="-127"/>
                  <a:buChar char="□"/>
                </a:pPr>
                <a:r>
                  <a:rPr lang="en-US" err="1">
                    <a:latin typeface="+mn-lt"/>
                  </a:rPr>
                  <a:t>Một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biến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ngẫu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nhiên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i="1">
                    <a:latin typeface="+mn-lt"/>
                  </a:rPr>
                  <a:t>X </a:t>
                </a:r>
                <a:r>
                  <a:rPr lang="en-US" err="1">
                    <a:latin typeface="+mn-lt"/>
                  </a:rPr>
                  <a:t>tuân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theo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phân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bô</a:t>
                </a:r>
                <a:r>
                  <a:rPr lang="en-US">
                    <a:latin typeface="+mn-lt"/>
                  </a:rPr>
                  <a:t>́ </a:t>
                </a:r>
                <a:r>
                  <a:rPr lang="en-US" err="1">
                    <a:latin typeface="+mn-lt"/>
                  </a:rPr>
                  <a:t>chuẩn</a:t>
                </a:r>
                <a:r>
                  <a:rPr lang="en-US">
                    <a:latin typeface="+mn-lt"/>
                  </a:rPr>
                  <a:t> (hay </a:t>
                </a:r>
                <a:r>
                  <a:rPr lang="en-US" err="1">
                    <a:latin typeface="+mn-lt"/>
                  </a:rPr>
                  <a:t>còn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được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gọi</a:t>
                </a:r>
                <a:r>
                  <a:rPr lang="en-US">
                    <a:latin typeface="+mn-lt"/>
                  </a:rPr>
                  <a:t> là </a:t>
                </a:r>
                <a:r>
                  <a:rPr lang="en-US" err="1">
                    <a:latin typeface="+mn-lt"/>
                  </a:rPr>
                  <a:t>phân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bố</a:t>
                </a:r>
                <a:r>
                  <a:rPr lang="en-US">
                    <a:latin typeface="+mn-lt"/>
                  </a:rPr>
                  <a:t> Gauss) </a:t>
                </a:r>
                <a:r>
                  <a:rPr lang="en-US" err="1">
                    <a:latin typeface="+mn-lt"/>
                  </a:rPr>
                  <a:t>nếu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hàm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mật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đọ</a:t>
                </a:r>
                <a:r>
                  <a:rPr lang="en-US">
                    <a:latin typeface="+mn-lt"/>
                  </a:rPr>
                  <a:t>̂ </a:t>
                </a:r>
                <a:r>
                  <a:rPr lang="en-US" err="1">
                    <a:latin typeface="+mn-lt"/>
                  </a:rPr>
                  <a:t>xác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suất</a:t>
                </a:r>
                <a:r>
                  <a:rPr lang="en-US">
                    <a:latin typeface="+mn-lt"/>
                  </a:rPr>
                  <a:t> có </a:t>
                </a:r>
                <a:r>
                  <a:rPr lang="en-US" err="1">
                    <a:latin typeface="+mn-lt"/>
                  </a:rPr>
                  <a:t>dạng</a:t>
                </a:r>
                <a:r>
                  <a:rPr lang="en-US">
                    <a:latin typeface="+mn-lt"/>
                  </a:rPr>
                  <a:t>: </a:t>
                </a:r>
              </a:p>
              <a:p>
                <a:pPr marL="800100" lvl="1" indent="-342900" algn="l">
                  <a:buFont typeface="AppleSDGothicNeo-Regular" charset="-127"/>
                  <a:buChar char="□"/>
                </a:pPr>
                <a:endParaRPr lang="en-US">
                  <a:latin typeface="+mn-lt"/>
                </a:endParaRPr>
              </a:p>
              <a:p>
                <a:pPr marL="800100" lvl="1" indent="-342900" algn="l">
                  <a:buFont typeface="AppleSDGothicNeo-Regular" charset="-127"/>
                  <a:buChar char="□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 dirty="0" smtClean="0">
                        <a:latin typeface="Cambria Math" charset="0"/>
                      </a:rPr>
                      <m:t>F</m:t>
                    </m:r>
                    <m:r>
                      <a:rPr lang="en-US" i="1" dirty="0" smtClean="0">
                        <a:latin typeface="Cambria Math" charset="0"/>
                      </a:rPr>
                      <m:t>(</m:t>
                    </m:r>
                  </m:oMath>
                </a14:m>
                <a:r>
                  <a:rPr lang="en-US">
                    <a:latin typeface="+mn-lt"/>
                  </a:rPr>
                  <a:t>x)=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vi-VN" b="0" i="1" dirty="0" smtClean="0">
                            <a:latin typeface="Cambria Math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mr-IN" i="1" dirty="0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vi-VN" b="0" i="1" dirty="0" smtClean="0">
                                <a:latin typeface="Cambria Math" charset="0"/>
                              </a:rPr>
                              <m:t>2</m:t>
                            </m:r>
                            <m:r>
                              <a:rPr lang="mr-IN" i="1" dirty="0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𝜋𝜎</m:t>
                            </m:r>
                          </m:e>
                        </m:rad>
                      </m:den>
                    </m:f>
                    <m:sSup>
                      <m:sSupPr>
                        <m:ctrlPr>
                          <a:rPr lang="mr-IN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vi-VN" i="1" dirty="0">
                            <a:latin typeface="Cambria Math" charset="0"/>
                          </a:rPr>
                          <m:t>e</m:t>
                        </m:r>
                      </m:e>
                      <m:sup>
                        <m:f>
                          <m:fPr>
                            <m:ctrlPr>
                              <a:rPr lang="mr-IN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mr-IN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vi-VN" b="0" i="1" dirty="0" smtClean="0">
                                    <a:latin typeface="Cambria Math" charset="0"/>
                                  </a:rPr>
                                  <m:t>(</m:t>
                                </m:r>
                                <m:r>
                                  <m:rPr>
                                    <m:sty m:val="p"/>
                                  </m:rPr>
                                  <a:rPr lang="vi-VN" i="1" dirty="0" smtClean="0">
                                    <a:latin typeface="Cambria Math" charset="0"/>
                                  </a:rPr>
                                  <m:t>x</m:t>
                                </m:r>
                                <m:r>
                                  <a:rPr lang="vi-VN" i="1" dirty="0" smtClean="0">
                                    <a:latin typeface="Cambria Math" charset="0"/>
                                  </a:rPr>
                                  <m:t>−</m:t>
                                </m:r>
                                <m:r>
                                  <m:rPr>
                                    <m:sty m:val="p"/>
                                  </m:rPr>
                                  <a:rPr lang="vi-VN" i="1" dirty="0" smtClean="0">
                                    <a:latin typeface="Cambria Math" charset="0"/>
                                  </a:rPr>
                                  <m:t>a</m:t>
                                </m:r>
                                <m:r>
                                  <a:rPr lang="vi-VN" i="1" dirty="0" smtClean="0">
                                    <a:latin typeface="Cambria Math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vi-VN" b="0" i="1" dirty="0" smtClean="0">
                                    <a:latin typeface="Cambria Math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vi-VN" b="0" i="1" dirty="0" smtClean="0">
                                <a:latin typeface="Cambria Math" charset="0"/>
                              </a:rPr>
                              <m:t>2</m:t>
                            </m:r>
                            <m:r>
                              <a:rPr lang="vi-VN" b="0" i="1" dirty="0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𝜎</m:t>
                            </m:r>
                          </m:den>
                        </m:f>
                      </m:sup>
                    </m:sSup>
                  </m:oMath>
                </a14:m>
                <a:endParaRPr lang="en-US" sz="2000" i="1">
                  <a:solidFill>
                    <a:srgbClr val="FF0000"/>
                  </a:solidFill>
                  <a:latin typeface="+mn-lt"/>
                </a:endParaRPr>
              </a:p>
              <a:p>
                <a:pPr marL="800100" lvl="1" indent="-342900" algn="l">
                  <a:buFont typeface="AppleSDGothicNeo-Regular" charset="-127"/>
                  <a:buChar char="□"/>
                </a:pPr>
                <a:endParaRPr lang="en-US" sz="2000" i="1">
                  <a:solidFill>
                    <a:srgbClr val="FF0000"/>
                  </a:solidFill>
                  <a:latin typeface="+mn-lt"/>
                </a:endParaRPr>
              </a:p>
              <a:p>
                <a:pPr marL="342900" indent="-342900" algn="l">
                  <a:buFont typeface="AppleSDGothicNeo-Regular" charset="-127"/>
                  <a:buChar char="□"/>
                </a:pPr>
                <a:endParaRPr lang="en-US" sz="2400">
                  <a:latin typeface="+mn-lt"/>
                </a:endParaRPr>
              </a:p>
              <a:p>
                <a:pPr marL="800100" lvl="1" indent="-342900" algn="l">
                  <a:buFont typeface="Courier New" charset="0"/>
                  <a:buChar char="o"/>
                </a:pPr>
                <a:endParaRPr lang="en-US" i="1">
                  <a:solidFill>
                    <a:srgbClr val="FF0000"/>
                  </a:solidFill>
                  <a:latin typeface="+mn-lt"/>
                </a:endParaRPr>
              </a:p>
              <a:p>
                <a:pPr lvl="1"/>
                <a:endParaRPr lang="en-US" i="1">
                  <a:solidFill>
                    <a:srgbClr val="FF0000"/>
                  </a:solidFill>
                  <a:latin typeface="+mn-lt"/>
                </a:endParaRPr>
              </a:p>
              <a:p>
                <a:pPr marL="800100" lvl="1" indent="-342900" algn="l">
                  <a:buFont typeface="Courier New" charset="0"/>
                  <a:buChar char="o"/>
                </a:pPr>
                <a:endParaRPr lang="en-US" sz="2200" i="1">
                  <a:latin typeface="+mn-lt"/>
                </a:endParaRPr>
              </a:p>
              <a:p>
                <a:pPr marL="800100" lvl="1" indent="-342900" algn="l">
                  <a:buFont typeface="Courier New" charset="0"/>
                  <a:buChar char="o"/>
                </a:pPr>
                <a:endParaRPr lang="en-US">
                  <a:latin typeface="+mn-lt"/>
                </a:endParaRPr>
              </a:p>
              <a:p>
                <a:pPr marL="800100" lvl="1" indent="-342900" algn="l">
                  <a:buFont typeface="Courier New" charset="0"/>
                  <a:buChar char="o"/>
                </a:pPr>
                <a:endParaRPr lang="en-US">
                  <a:latin typeface="+mn-lt"/>
                </a:endParaRPr>
              </a:p>
              <a:p>
                <a:endParaRPr lang="en-US" i="1">
                  <a:solidFill>
                    <a:srgbClr val="FF0000"/>
                  </a:solidFill>
                  <a:latin typeface="+mn-lt"/>
                </a:endParaRPr>
              </a:p>
              <a:p>
                <a:pPr marL="800100" lvl="1" indent="-342900" algn="l">
                  <a:buFont typeface="Courier New" charset="0"/>
                  <a:buChar char="o"/>
                </a:pPr>
                <a:endParaRPr lang="en-US"/>
              </a:p>
              <a:p>
                <a:pPr marL="800100" lvl="1" indent="-342900" algn="l">
                  <a:buFont typeface="Courier New" charset="0"/>
                  <a:buChar char="o"/>
                </a:pPr>
                <a:endParaRPr lang="en-US">
                  <a:latin typeface="+mn-lt"/>
                </a:endParaRPr>
              </a:p>
              <a:p>
                <a:pPr marL="800100" lvl="1" indent="-342900" algn="l">
                  <a:buFont typeface="Courier New" charset="0"/>
                  <a:buChar char="o"/>
                </a:pPr>
                <a:endParaRPr lang="en-US" i="1">
                  <a:latin typeface="+mn-lt"/>
                </a:endParaRPr>
              </a:p>
              <a:p>
                <a:pPr marL="800100" lvl="1" indent="-342900" algn="l">
                  <a:buFont typeface="AppleSDGothicNeo-Regular" charset="-127"/>
                  <a:buChar char="□"/>
                </a:pPr>
                <a:endParaRPr lang="en-US" i="1">
                  <a:solidFill>
                    <a:srgbClr val="FF0000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5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040" y="887895"/>
                <a:ext cx="11489637" cy="4962827"/>
              </a:xfrm>
              <a:prstGeom prst="rect">
                <a:avLst/>
              </a:prstGeom>
              <a:blipFill>
                <a:blip r:embed="rId2"/>
                <a:stretch>
                  <a:fillRect l="-901" t="-269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740570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59026" y="292575"/>
            <a:ext cx="11834191" cy="43788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sz="2800">
                <a:latin typeface="+mn-lt"/>
                <a:ea typeface="Helvetica" charset="0"/>
                <a:cs typeface="Helvetica" charset="0"/>
              </a:rPr>
              <a:t>CHƯƠNG 2: XÁC SUẤT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 txBox="1">
                <a:spLocks/>
              </p:cNvSpPr>
              <p:nvPr/>
            </p:nvSpPr>
            <p:spPr>
              <a:xfrm>
                <a:off x="265040" y="887895"/>
                <a:ext cx="11489637" cy="496282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 algn="l">
                  <a:buFont typeface="AppleSDGothicNeo-Regular" charset="-127"/>
                  <a:buChar char="□"/>
                </a:pPr>
                <a:r>
                  <a:rPr lang="en-US" i="1">
                    <a:solidFill>
                      <a:srgbClr val="FF0000"/>
                    </a:solidFill>
                    <a:latin typeface="+mn-lt"/>
                  </a:rPr>
                  <a:t>PHÂN BỐ NGẪU NHIÊN </a:t>
                </a:r>
                <a:r>
                  <a:rPr lang="mr-IN" i="1">
                    <a:solidFill>
                      <a:srgbClr val="FF0000"/>
                    </a:solidFill>
                    <a:latin typeface="+mn-lt"/>
                  </a:rPr>
                  <a:t>–</a:t>
                </a:r>
                <a:r>
                  <a:rPr lang="en-US" i="1">
                    <a:solidFill>
                      <a:srgbClr val="FF0000"/>
                    </a:solidFill>
                    <a:latin typeface="+mn-lt"/>
                  </a:rPr>
                  <a:t> MŨ:</a:t>
                </a:r>
              </a:p>
              <a:p>
                <a:pPr marL="800100" lvl="1" indent="-342900" algn="l">
                  <a:buFont typeface="Courier New" charset="0"/>
                  <a:buChar char="o"/>
                </a:pPr>
                <a:r>
                  <a:rPr lang="en-US" sz="2000">
                    <a:solidFill>
                      <a:schemeClr val="tx1"/>
                    </a:solidFill>
                    <a:latin typeface="+mn-lt"/>
                  </a:rPr>
                  <a:t>Là </a:t>
                </a:r>
                <a:r>
                  <a:rPr lang="en-US" sz="2000" err="1">
                    <a:solidFill>
                      <a:schemeClr val="tx1"/>
                    </a:solidFill>
                    <a:latin typeface="+mn-lt"/>
                  </a:rPr>
                  <a:t>phân</a:t>
                </a:r>
                <a:r>
                  <a:rPr lang="en-US" sz="2000">
                    <a:solidFill>
                      <a:schemeClr val="tx1"/>
                    </a:solidFill>
                    <a:latin typeface="+mn-lt"/>
                  </a:rPr>
                  <a:t> </a:t>
                </a:r>
                <a:r>
                  <a:rPr lang="en-US" sz="2000" err="1">
                    <a:solidFill>
                      <a:schemeClr val="tx1"/>
                    </a:solidFill>
                    <a:latin typeface="+mn-lt"/>
                  </a:rPr>
                  <a:t>bố</a:t>
                </a:r>
                <a:r>
                  <a:rPr lang="en-US" sz="2000">
                    <a:solidFill>
                      <a:schemeClr val="tx1"/>
                    </a:solidFill>
                    <a:latin typeface="+mn-lt"/>
                  </a:rPr>
                  <a:t> </a:t>
                </a:r>
                <a:r>
                  <a:rPr lang="en-US" sz="2000" err="1">
                    <a:solidFill>
                      <a:schemeClr val="tx1"/>
                    </a:solidFill>
                    <a:latin typeface="+mn-lt"/>
                  </a:rPr>
                  <a:t>của</a:t>
                </a:r>
                <a:r>
                  <a:rPr lang="en-US" sz="2000">
                    <a:solidFill>
                      <a:schemeClr val="tx1"/>
                    </a:solidFill>
                    <a:latin typeface="+mn-lt"/>
                  </a:rPr>
                  <a:t> </a:t>
                </a:r>
                <a:r>
                  <a:rPr lang="en-US" sz="2000" err="1">
                    <a:solidFill>
                      <a:schemeClr val="tx1"/>
                    </a:solidFill>
                    <a:latin typeface="+mn-lt"/>
                  </a:rPr>
                  <a:t>biến</a:t>
                </a:r>
                <a:r>
                  <a:rPr lang="en-US" sz="2000">
                    <a:solidFill>
                      <a:schemeClr val="tx1"/>
                    </a:solidFill>
                    <a:latin typeface="+mn-lt"/>
                  </a:rPr>
                  <a:t> </a:t>
                </a:r>
                <a:r>
                  <a:rPr lang="en-US" sz="2000" err="1">
                    <a:solidFill>
                      <a:schemeClr val="tx1"/>
                    </a:solidFill>
                    <a:latin typeface="+mn-lt"/>
                  </a:rPr>
                  <a:t>ngẫu</a:t>
                </a:r>
                <a:r>
                  <a:rPr lang="en-US" sz="2000">
                    <a:solidFill>
                      <a:schemeClr val="tx1"/>
                    </a:solidFill>
                    <a:latin typeface="+mn-lt"/>
                  </a:rPr>
                  <a:t> </a:t>
                </a:r>
                <a:r>
                  <a:rPr lang="en-US" sz="2000" err="1">
                    <a:solidFill>
                      <a:schemeClr val="tx1"/>
                    </a:solidFill>
                    <a:latin typeface="+mn-lt"/>
                  </a:rPr>
                  <a:t>nhiên</a:t>
                </a:r>
                <a:r>
                  <a:rPr lang="en-US" sz="2000">
                    <a:solidFill>
                      <a:schemeClr val="tx1"/>
                    </a:solidFill>
                    <a:latin typeface="+mn-lt"/>
                  </a:rPr>
                  <a:t> </a:t>
                </a:r>
                <a:r>
                  <a:rPr lang="en-US" sz="2000" err="1">
                    <a:solidFill>
                      <a:schemeClr val="tx1"/>
                    </a:solidFill>
                    <a:latin typeface="+mn-lt"/>
                  </a:rPr>
                  <a:t>liên</a:t>
                </a:r>
                <a:r>
                  <a:rPr lang="en-US" sz="2000">
                    <a:solidFill>
                      <a:schemeClr val="tx1"/>
                    </a:solidFill>
                    <a:latin typeface="+mn-lt"/>
                  </a:rPr>
                  <a:t> </a:t>
                </a:r>
                <a:r>
                  <a:rPr lang="en-US" sz="2000" err="1">
                    <a:solidFill>
                      <a:schemeClr val="tx1"/>
                    </a:solidFill>
                    <a:latin typeface="+mn-lt"/>
                  </a:rPr>
                  <a:t>tục</a:t>
                </a:r>
                <a:r>
                  <a:rPr lang="en-US" sz="2000">
                    <a:solidFill>
                      <a:schemeClr val="tx1"/>
                    </a:solidFill>
                    <a:latin typeface="+mn-lt"/>
                  </a:rPr>
                  <a:t> </a:t>
                </a:r>
                <a:r>
                  <a:rPr lang="en-US" sz="2000" err="1">
                    <a:solidFill>
                      <a:schemeClr val="tx1"/>
                    </a:solidFill>
                    <a:latin typeface="+mn-lt"/>
                  </a:rPr>
                  <a:t>có</a:t>
                </a:r>
                <a:r>
                  <a:rPr lang="en-US" sz="2000">
                    <a:solidFill>
                      <a:schemeClr val="tx1"/>
                    </a:solidFill>
                    <a:latin typeface="+mn-lt"/>
                  </a:rPr>
                  <a:t> </a:t>
                </a:r>
                <a:r>
                  <a:rPr lang="en-US" sz="2000" err="1">
                    <a:solidFill>
                      <a:schemeClr val="tx1"/>
                    </a:solidFill>
                    <a:latin typeface="+mn-lt"/>
                  </a:rPr>
                  <a:t>hàm</a:t>
                </a:r>
                <a:r>
                  <a:rPr lang="en-US" sz="2000">
                    <a:solidFill>
                      <a:schemeClr val="tx1"/>
                    </a:solidFill>
                    <a:latin typeface="+mn-lt"/>
                  </a:rPr>
                  <a:t> </a:t>
                </a:r>
                <a:r>
                  <a:rPr lang="en-US" sz="2000" err="1">
                    <a:solidFill>
                      <a:schemeClr val="tx1"/>
                    </a:solidFill>
                    <a:latin typeface="+mn-lt"/>
                  </a:rPr>
                  <a:t>mật</a:t>
                </a:r>
                <a:r>
                  <a:rPr lang="en-US" sz="2000">
                    <a:solidFill>
                      <a:schemeClr val="tx1"/>
                    </a:solidFill>
                    <a:latin typeface="+mn-lt"/>
                  </a:rPr>
                  <a:t> </a:t>
                </a:r>
                <a:r>
                  <a:rPr lang="en-US" sz="2000" err="1">
                    <a:solidFill>
                      <a:schemeClr val="tx1"/>
                    </a:solidFill>
                    <a:latin typeface="+mn-lt"/>
                  </a:rPr>
                  <a:t>độ</a:t>
                </a:r>
                <a:r>
                  <a:rPr lang="en-US" sz="2000">
                    <a:solidFill>
                      <a:schemeClr val="tx1"/>
                    </a:solidFill>
                    <a:latin typeface="+mn-lt"/>
                  </a:rPr>
                  <a:t> </a:t>
                </a:r>
                <a:r>
                  <a:rPr lang="en-US" sz="2000" err="1">
                    <a:solidFill>
                      <a:schemeClr val="tx1"/>
                    </a:solidFill>
                    <a:latin typeface="+mn-lt"/>
                  </a:rPr>
                  <a:t>xác</a:t>
                </a:r>
                <a:r>
                  <a:rPr lang="en-US" sz="2000">
                    <a:solidFill>
                      <a:schemeClr val="tx1"/>
                    </a:solidFill>
                    <a:latin typeface="+mn-lt"/>
                  </a:rPr>
                  <a:t> </a:t>
                </a:r>
                <a:r>
                  <a:rPr lang="en-US" sz="2000" err="1">
                    <a:solidFill>
                      <a:schemeClr val="tx1"/>
                    </a:solidFill>
                    <a:latin typeface="+mn-lt"/>
                  </a:rPr>
                  <a:t>suất</a:t>
                </a:r>
                <a:r>
                  <a:rPr lang="en-US" sz="2000">
                    <a:solidFill>
                      <a:schemeClr val="tx1"/>
                    </a:solidFill>
                    <a:latin typeface="+mn-lt"/>
                  </a:rPr>
                  <a:t>:</a:t>
                </a:r>
              </a:p>
              <a:p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tx1"/>
                        </a:solidFill>
                        <a:latin typeface="Cambria Math" charset="0"/>
                      </a:rPr>
                      <m:t>𝑓</m:t>
                    </m:r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charset="0"/>
                      </a:rPr>
                      <m:t>(</m:t>
                    </m:r>
                  </m:oMath>
                </a14:m>
                <a:r>
                  <a:rPr lang="en-US" sz="2400" i="1">
                    <a:solidFill>
                      <a:schemeClr val="tx1"/>
                    </a:solidFill>
                    <a:latin typeface="+mn-lt"/>
                  </a:rPr>
                  <a:t>x)=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𝜆</m:t>
                    </m:r>
                    <m:sSup>
                      <m:sSupPr>
                        <m:ctrlPr>
                          <a:rPr lang="en-US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𝑒</m:t>
                        </m:r>
                      </m:e>
                      <m:sup>
                        <m:r>
                          <a:rPr lang="vi-VN" sz="2400" b="0" i="1" dirty="0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</m:t>
                        </m:r>
                        <m:r>
                          <a:rPr lang="vi-VN" sz="2400" b="0" i="1" dirty="0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𝜆</m:t>
                        </m:r>
                        <m:r>
                          <a:rPr lang="vi-VN" i="1" dirty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𝑥</m:t>
                        </m:r>
                      </m:sup>
                    </m:sSup>
                  </m:oMath>
                </a14:m>
                <a:endParaRPr lang="en-US" sz="2400" i="1">
                  <a:solidFill>
                    <a:schemeClr val="tx1"/>
                  </a:solidFill>
                  <a:latin typeface="+mn-lt"/>
                </a:endParaRPr>
              </a:p>
              <a:p>
                <a:pPr marL="800100" lvl="1" indent="-342900" algn="l">
                  <a:buFont typeface="Courier New" charset="0"/>
                  <a:buChar char="o"/>
                </a:pPr>
                <a:r>
                  <a:rPr lang="en-US" err="1">
                    <a:solidFill>
                      <a:schemeClr val="tx1"/>
                    </a:solidFill>
                    <a:latin typeface="+mn-lt"/>
                  </a:rPr>
                  <a:t>Hàm</a:t>
                </a:r>
                <a:r>
                  <a:rPr lang="en-US">
                    <a:solidFill>
                      <a:schemeClr val="tx1"/>
                    </a:solidFill>
                    <a:latin typeface="+mn-lt"/>
                  </a:rPr>
                  <a:t> </a:t>
                </a:r>
                <a:r>
                  <a:rPr lang="en-US" err="1">
                    <a:solidFill>
                      <a:schemeClr val="tx1"/>
                    </a:solidFill>
                    <a:latin typeface="+mn-lt"/>
                  </a:rPr>
                  <a:t>phân</a:t>
                </a:r>
                <a:r>
                  <a:rPr lang="en-US">
                    <a:solidFill>
                      <a:schemeClr val="tx1"/>
                    </a:solidFill>
                    <a:latin typeface="+mn-lt"/>
                  </a:rPr>
                  <a:t> </a:t>
                </a:r>
                <a:r>
                  <a:rPr lang="en-US" err="1">
                    <a:solidFill>
                      <a:schemeClr val="tx1"/>
                    </a:solidFill>
                    <a:latin typeface="+mn-lt"/>
                  </a:rPr>
                  <a:t>bố</a:t>
                </a:r>
                <a:r>
                  <a:rPr lang="en-US">
                    <a:solidFill>
                      <a:schemeClr val="tx1"/>
                    </a:solidFill>
                    <a:latin typeface="+mn-lt"/>
                  </a:rPr>
                  <a:t> </a:t>
                </a:r>
                <a:r>
                  <a:rPr lang="en-US" err="1">
                    <a:solidFill>
                      <a:schemeClr val="tx1"/>
                    </a:solidFill>
                    <a:latin typeface="+mn-lt"/>
                  </a:rPr>
                  <a:t>xác</a:t>
                </a:r>
                <a:r>
                  <a:rPr lang="en-US">
                    <a:solidFill>
                      <a:schemeClr val="tx1"/>
                    </a:solidFill>
                    <a:latin typeface="+mn-lt"/>
                  </a:rPr>
                  <a:t> </a:t>
                </a:r>
                <a:r>
                  <a:rPr lang="en-US" err="1">
                    <a:solidFill>
                      <a:schemeClr val="tx1"/>
                    </a:solidFill>
                    <a:latin typeface="+mn-lt"/>
                  </a:rPr>
                  <a:t>suất</a:t>
                </a:r>
                <a:r>
                  <a:rPr lang="en-US">
                    <a:solidFill>
                      <a:schemeClr val="tx1"/>
                    </a:solidFill>
                    <a:latin typeface="+mn-lt"/>
                  </a:rPr>
                  <a:t>: </a:t>
                </a:r>
              </a:p>
              <a:p>
                <a:pPr lvl="1"/>
                <a:r>
                  <a:rPr lang="en-US" i="1">
                    <a:solidFill>
                      <a:schemeClr val="tx1"/>
                    </a:solidFill>
                    <a:latin typeface="+mn-lt"/>
                  </a:rPr>
                  <a:t>F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charset="0"/>
                      </a:rPr>
                      <m:t>(</m:t>
                    </m:r>
                  </m:oMath>
                </a14:m>
                <a:r>
                  <a:rPr lang="en-US" i="1"/>
                  <a:t>x)=</a:t>
                </a:r>
                <a14:m>
                  <m:oMath xmlns:m="http://schemas.openxmlformats.org/officeDocument/2006/math">
                    <m:r>
                      <a:rPr lang="vi-VN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1</m:t>
                    </m:r>
                    <m:r>
                      <a:rPr lang="vi-VN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−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𝑒</m:t>
                        </m:r>
                      </m:e>
                      <m:sup>
                        <m:r>
                          <a:rPr lang="vi-VN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</m:t>
                        </m:r>
                        <m:r>
                          <a:rPr lang="vi-VN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𝜆</m:t>
                        </m:r>
                        <m:r>
                          <a:rPr lang="vi-VN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𝑥</m:t>
                        </m:r>
                      </m:sup>
                    </m:sSup>
                  </m:oMath>
                </a14:m>
                <a:r>
                  <a:rPr lang="en-US" i="1">
                    <a:solidFill>
                      <a:schemeClr val="tx1"/>
                    </a:solidFill>
                    <a:latin typeface="+mn-lt"/>
                  </a:rPr>
                  <a:t> </a:t>
                </a:r>
              </a:p>
              <a:p>
                <a:pPr lvl="1"/>
                <a:r>
                  <a:rPr lang="en-US" sz="2000" i="1">
                    <a:solidFill>
                      <a:schemeClr val="tx1"/>
                    </a:solidFill>
                    <a:latin typeface="+mn-lt"/>
                  </a:rPr>
                  <a:t>E(X)=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vi-VN" sz="20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mr-IN" sz="200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𝜆</m:t>
                        </m:r>
                      </m:den>
                    </m:f>
                  </m:oMath>
                </a14:m>
                <a:r>
                  <a:rPr lang="en-US" sz="2000" i="1">
                    <a:solidFill>
                      <a:schemeClr val="tx1"/>
                    </a:solidFill>
                    <a:latin typeface="+mn-lt"/>
                  </a:rPr>
                  <a:t> 	V(X)=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vi-VN" sz="20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mr-IN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mr-IN" sz="200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𝜆</m:t>
                            </m:r>
                          </m:e>
                          <m:sup>
                            <m:r>
                              <a:rPr lang="vi-VN" sz="2000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000" i="1">
                    <a:solidFill>
                      <a:schemeClr val="tx1"/>
                    </a:solidFill>
                    <a:latin typeface="+mn-lt"/>
                  </a:rPr>
                  <a:t> 		c(X)=1</a:t>
                </a:r>
              </a:p>
              <a:p>
                <a:pPr marL="800100" lvl="1" indent="-342900" algn="l">
                  <a:buFont typeface="Courier New" charset="0"/>
                  <a:buChar char="o"/>
                </a:pPr>
                <a14:m>
                  <m:oMath xmlns:m="http://schemas.openxmlformats.org/officeDocument/2006/math"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𝜆</m:t>
                    </m:r>
                    <m:r>
                      <a:rPr lang="vi-VN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&gt;</m:t>
                    </m:r>
                    <m:r>
                      <a:rPr lang="vi-VN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0</m:t>
                    </m:r>
                  </m:oMath>
                </a14:m>
                <a:r>
                  <a:rPr lang="en-US" sz="2000">
                    <a:latin typeface="+mn-lt"/>
                  </a:rPr>
                  <a:t> </a:t>
                </a:r>
                <a:r>
                  <a:rPr lang="en-US" sz="2000" err="1">
                    <a:latin typeface="+mn-lt"/>
                  </a:rPr>
                  <a:t>là</a:t>
                </a:r>
                <a:r>
                  <a:rPr lang="en-US" sz="2000">
                    <a:latin typeface="+mn-lt"/>
                  </a:rPr>
                  <a:t> </a:t>
                </a:r>
                <a:r>
                  <a:rPr lang="en-US" sz="2000" err="1">
                    <a:latin typeface="+mn-lt"/>
                  </a:rPr>
                  <a:t>tham</a:t>
                </a:r>
                <a:r>
                  <a:rPr lang="en-US" sz="2000">
                    <a:latin typeface="+mn-lt"/>
                  </a:rPr>
                  <a:t> </a:t>
                </a:r>
                <a:r>
                  <a:rPr lang="en-US" sz="2000" err="1">
                    <a:latin typeface="+mn-lt"/>
                  </a:rPr>
                  <a:t>số</a:t>
                </a:r>
                <a:r>
                  <a:rPr lang="en-US" sz="2000">
                    <a:latin typeface="+mn-lt"/>
                  </a:rPr>
                  <a:t> </a:t>
                </a:r>
                <a:r>
                  <a:rPr lang="en-US" sz="2000" err="1">
                    <a:latin typeface="+mn-lt"/>
                  </a:rPr>
                  <a:t>tốc</a:t>
                </a:r>
                <a:r>
                  <a:rPr lang="en-US" sz="2000">
                    <a:latin typeface="+mn-lt"/>
                  </a:rPr>
                  <a:t> </a:t>
                </a:r>
                <a:r>
                  <a:rPr lang="en-US" sz="2000" err="1">
                    <a:latin typeface="+mn-lt"/>
                  </a:rPr>
                  <a:t>độ</a:t>
                </a:r>
                <a:endParaRPr lang="en-US" sz="2000">
                  <a:latin typeface="+mn-lt"/>
                </a:endParaRPr>
              </a:p>
              <a:p>
                <a:pPr marL="800100" lvl="1" indent="-342900" algn="l">
                  <a:buFont typeface="Courier New" charset="0"/>
                  <a:buChar char="o"/>
                </a:pPr>
                <a:r>
                  <a:rPr lang="en-US" err="1">
                    <a:latin typeface="+mn-lt"/>
                  </a:rPr>
                  <a:t>Là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phân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bố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quan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trọng</a:t>
                </a:r>
                <a:r>
                  <a:rPr lang="en-US">
                    <a:latin typeface="+mn-lt"/>
                  </a:rPr>
                  <a:t>, </a:t>
                </a:r>
                <a:r>
                  <a:rPr lang="en-US" err="1">
                    <a:latin typeface="+mn-lt"/>
                  </a:rPr>
                  <a:t>thường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được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sử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dụng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trong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lý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thuyết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hàng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đợi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để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mô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tả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các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phân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bố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ngẫu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nhiên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xảy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ra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trong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các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hệ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thống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Truyền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thông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và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Mạng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máy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tính</a:t>
                </a:r>
                <a:r>
                  <a:rPr lang="en-US">
                    <a:latin typeface="+mn-lt"/>
                  </a:rPr>
                  <a:t>. </a:t>
                </a:r>
              </a:p>
              <a:p>
                <a:pPr marL="800100" lvl="1" indent="-342900" algn="l">
                  <a:buFont typeface="Courier New" charset="0"/>
                  <a:buChar char="o"/>
                </a:pPr>
                <a:r>
                  <a:rPr lang="en-US" err="1">
                    <a:latin typeface="+mn-lt"/>
                  </a:rPr>
                  <a:t>Ví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dụ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như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sự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phân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bố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của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khoảng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thời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gian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đến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của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các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cuộc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gọi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cũng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như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thời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gian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phục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vụ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của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các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tổng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đài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điện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thoại</a:t>
                </a:r>
                <a:endParaRPr lang="en-US">
                  <a:latin typeface="+mn-lt"/>
                </a:endParaRPr>
              </a:p>
              <a:p>
                <a:pPr marL="800100" lvl="1" indent="-342900" algn="l">
                  <a:buFont typeface="Courier New" charset="0"/>
                  <a:buChar char="o"/>
                </a:pPr>
                <a:r>
                  <a:rPr lang="en-US" sz="2000" err="1">
                    <a:latin typeface="+mn-lt"/>
                  </a:rPr>
                  <a:t>Tính</a:t>
                </a:r>
                <a:r>
                  <a:rPr lang="en-US" sz="2000">
                    <a:latin typeface="+mn-lt"/>
                  </a:rPr>
                  <a:t> </a:t>
                </a:r>
                <a:r>
                  <a:rPr lang="en-US" sz="2000" err="1">
                    <a:latin typeface="+mn-lt"/>
                  </a:rPr>
                  <a:t>chất</a:t>
                </a:r>
                <a:r>
                  <a:rPr lang="en-US" sz="2000">
                    <a:latin typeface="+mn-lt"/>
                  </a:rPr>
                  <a:t> </a:t>
                </a:r>
                <a:r>
                  <a:rPr lang="en-US" sz="2000" err="1">
                    <a:latin typeface="+mn-lt"/>
                  </a:rPr>
                  <a:t>của</a:t>
                </a:r>
                <a:r>
                  <a:rPr lang="en-US" sz="2000">
                    <a:latin typeface="+mn-lt"/>
                  </a:rPr>
                  <a:t> </a:t>
                </a:r>
                <a:r>
                  <a:rPr lang="en-US" sz="2000" err="1">
                    <a:latin typeface="+mn-lt"/>
                  </a:rPr>
                  <a:t>phân</a:t>
                </a:r>
                <a:r>
                  <a:rPr lang="en-US" sz="2000">
                    <a:latin typeface="+mn-lt"/>
                  </a:rPr>
                  <a:t> </a:t>
                </a:r>
                <a:r>
                  <a:rPr lang="en-US" sz="2000" err="1">
                    <a:latin typeface="+mn-lt"/>
                  </a:rPr>
                  <a:t>bố</a:t>
                </a:r>
                <a:r>
                  <a:rPr lang="en-US" sz="2000">
                    <a:latin typeface="+mn-lt"/>
                  </a:rPr>
                  <a:t> </a:t>
                </a:r>
                <a:r>
                  <a:rPr lang="en-US" sz="2000" err="1">
                    <a:latin typeface="+mn-lt"/>
                  </a:rPr>
                  <a:t>mũ</a:t>
                </a:r>
                <a:r>
                  <a:rPr lang="en-US" sz="2000">
                    <a:latin typeface="+mn-lt"/>
                  </a:rPr>
                  <a:t>:</a:t>
                </a:r>
              </a:p>
              <a:p>
                <a:pPr lvl="1"/>
                <a:r>
                  <a:rPr lang="en-US">
                    <a:latin typeface="+mn-lt"/>
                  </a:rPr>
                  <a:t>P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mr-IN" sz="20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vi-VN" i="1" dirty="0">
                            <a:latin typeface="Cambria Math" charset="0"/>
                          </a:rPr>
                          <m:t>X</m:t>
                        </m:r>
                        <m:r>
                          <a:rPr lang="vi-VN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≤</m:t>
                        </m:r>
                        <m:r>
                          <m:rPr>
                            <m:sty m:val="p"/>
                          </m:rPr>
                          <a:rPr lang="vi-VN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u</m:t>
                        </m:r>
                        <m:r>
                          <a:rPr lang="vi-VN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vi-VN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t</m:t>
                        </m:r>
                      </m:e>
                      <m:e>
                        <m:r>
                          <m:rPr>
                            <m:sty m:val="p"/>
                          </m:rPr>
                          <a:rPr lang="vi-VN" i="1" dirty="0">
                            <a:latin typeface="Cambria Math" charset="0"/>
                          </a:rPr>
                          <m:t>X</m:t>
                        </m:r>
                        <m:r>
                          <a:rPr lang="mr-IN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&gt;</m:t>
                        </m:r>
                        <m:r>
                          <m:rPr>
                            <m:sty m:val="p"/>
                          </m:rPr>
                          <a:rPr lang="vi-VN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u</m:t>
                        </m:r>
                      </m:e>
                    </m:d>
                  </m:oMath>
                </a14:m>
                <a:r>
                  <a:rPr lang="en-US" sz="2000">
                    <a:latin typeface="+mn-lt"/>
                  </a:rPr>
                  <a:t>=1-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i="1">
                            <a:latin typeface="Cambria Math" charset="0"/>
                          </a:rPr>
                          <m:t>e</m:t>
                        </m:r>
                      </m:e>
                      <m:sup>
                        <m:r>
                          <a:rPr lang="vi-VN" sz="2000" b="0" i="1" smtClean="0">
                            <a:latin typeface="Cambria Math" charset="0"/>
                          </a:rPr>
                          <m:t>−</m:t>
                        </m:r>
                        <m:r>
                          <a:rPr lang="vi-VN" sz="2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𝜆</m:t>
                        </m:r>
                        <m:r>
                          <m:rPr>
                            <m:sty m:val="p"/>
                          </m:rPr>
                          <a:rPr lang="vi-V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t</m:t>
                        </m:r>
                      </m:sup>
                    </m:sSup>
                  </m:oMath>
                </a14:m>
                <a:r>
                  <a:rPr lang="en-US" sz="2000">
                    <a:latin typeface="+mn-lt"/>
                  </a:rPr>
                  <a:t>=P(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X</m:t>
                    </m:r>
                    <m:r>
                      <a:rPr lang="en-US" sz="200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≤</m:t>
                    </m:r>
                  </m:oMath>
                </a14:m>
                <a:r>
                  <a:rPr lang="en-US" sz="2000">
                    <a:latin typeface="+mn-lt"/>
                  </a:rPr>
                  <a:t>t)</a:t>
                </a:r>
              </a:p>
              <a:p>
                <a:pPr marL="800100" lvl="1" indent="-342900" algn="l">
                  <a:buFont typeface="AppleSDGothicNeo-Regular" charset="-127"/>
                  <a:buChar char="□"/>
                </a:pPr>
                <a:r>
                  <a:rPr lang="en-US" sz="2000" err="1">
                    <a:latin typeface="+mn-lt"/>
                  </a:rPr>
                  <a:t>Hàm</a:t>
                </a:r>
                <a:r>
                  <a:rPr lang="en-US" sz="2000">
                    <a:latin typeface="+mn-lt"/>
                  </a:rPr>
                  <a:t> </a:t>
                </a:r>
                <a:r>
                  <a:rPr lang="en-US" sz="2000" err="1">
                    <a:latin typeface="+mn-lt"/>
                  </a:rPr>
                  <a:t>phân</a:t>
                </a:r>
                <a:r>
                  <a:rPr lang="en-US" sz="2000">
                    <a:latin typeface="+mn-lt"/>
                  </a:rPr>
                  <a:t> </a:t>
                </a:r>
                <a:r>
                  <a:rPr lang="en-US" sz="2000" err="1">
                    <a:latin typeface="+mn-lt"/>
                  </a:rPr>
                  <a:t>bố</a:t>
                </a:r>
                <a:r>
                  <a:rPr lang="en-US" sz="2000">
                    <a:latin typeface="+mn-lt"/>
                  </a:rPr>
                  <a:t> </a:t>
                </a:r>
                <a:r>
                  <a:rPr lang="en-US" sz="2000" err="1">
                    <a:latin typeface="+mn-lt"/>
                  </a:rPr>
                  <a:t>xác</a:t>
                </a:r>
                <a:r>
                  <a:rPr lang="en-US" sz="2000">
                    <a:latin typeface="+mn-lt"/>
                  </a:rPr>
                  <a:t> </a:t>
                </a:r>
                <a:r>
                  <a:rPr lang="en-US" sz="2000" err="1">
                    <a:latin typeface="+mn-lt"/>
                  </a:rPr>
                  <a:t>suất</a:t>
                </a:r>
                <a:r>
                  <a:rPr lang="en-US" sz="2000">
                    <a:latin typeface="+mn-lt"/>
                  </a:rPr>
                  <a:t> </a:t>
                </a:r>
                <a:r>
                  <a:rPr lang="en-US" sz="2000" err="1">
                    <a:latin typeface="+mn-lt"/>
                  </a:rPr>
                  <a:t>của</a:t>
                </a:r>
                <a:r>
                  <a:rPr lang="en-US" sz="2000">
                    <a:latin typeface="+mn-lt"/>
                  </a:rPr>
                  <a:t> </a:t>
                </a:r>
                <a:r>
                  <a:rPr lang="en-US" sz="2000" err="1">
                    <a:latin typeface="+mn-lt"/>
                  </a:rPr>
                  <a:t>biến</a:t>
                </a:r>
                <a:r>
                  <a:rPr lang="en-US" sz="2000">
                    <a:latin typeface="+mn-lt"/>
                  </a:rPr>
                  <a:t> </a:t>
                </a:r>
                <a:r>
                  <a:rPr lang="en-US" sz="2000" err="1">
                    <a:latin typeface="+mn-lt"/>
                  </a:rPr>
                  <a:t>ngẫu</a:t>
                </a:r>
                <a:r>
                  <a:rPr lang="en-US" sz="2000">
                    <a:latin typeface="+mn-lt"/>
                  </a:rPr>
                  <a:t> </a:t>
                </a:r>
                <a:r>
                  <a:rPr lang="en-US" sz="2000" err="1">
                    <a:latin typeface="+mn-lt"/>
                  </a:rPr>
                  <a:t>nhiên</a:t>
                </a:r>
                <a:r>
                  <a:rPr lang="en-US" sz="2000">
                    <a:latin typeface="+mn-lt"/>
                  </a:rPr>
                  <a:t> X </a:t>
                </a:r>
                <a:r>
                  <a:rPr lang="en-US" sz="2000" err="1">
                    <a:latin typeface="+mn-lt"/>
                  </a:rPr>
                  <a:t>trong</a:t>
                </a:r>
                <a:r>
                  <a:rPr lang="en-US" sz="2000">
                    <a:latin typeface="+mn-lt"/>
                  </a:rPr>
                  <a:t> </a:t>
                </a:r>
                <a:r>
                  <a:rPr lang="en-US" sz="2000" err="1">
                    <a:latin typeface="+mn-lt"/>
                  </a:rPr>
                  <a:t>khoảng</a:t>
                </a:r>
                <a:r>
                  <a:rPr lang="en-US" sz="2000">
                    <a:latin typeface="+mn-lt"/>
                  </a:rPr>
                  <a:t> </a:t>
                </a:r>
                <a:r>
                  <a:rPr lang="en-US" sz="2000" err="1">
                    <a:latin typeface="+mn-lt"/>
                  </a:rPr>
                  <a:t>thời</a:t>
                </a:r>
                <a:r>
                  <a:rPr lang="en-US" sz="2000">
                    <a:latin typeface="+mn-lt"/>
                  </a:rPr>
                  <a:t> </a:t>
                </a:r>
                <a:r>
                  <a:rPr lang="en-US" sz="2000" err="1">
                    <a:latin typeface="+mn-lt"/>
                  </a:rPr>
                  <a:t>gian</a:t>
                </a:r>
                <a:r>
                  <a:rPr lang="en-US" sz="2000">
                    <a:latin typeface="+mn-lt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mr-IN" sz="2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vi-VN" i="1" smtClean="0">
                            <a:latin typeface="Cambria Math" charset="0"/>
                          </a:rPr>
                          <m:t>u</m:t>
                        </m:r>
                        <m:r>
                          <a:rPr lang="vi-VN" i="1" smtClean="0">
                            <a:latin typeface="Cambria Math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vi-VN" i="1" smtClean="0">
                            <a:latin typeface="Cambria Math" charset="0"/>
                          </a:rPr>
                          <m:t>u</m:t>
                        </m:r>
                        <m:r>
                          <a:rPr lang="vi-VN" i="1" smtClean="0">
                            <a:latin typeface="Cambria Math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vi-VN" i="1">
                            <a:latin typeface="Cambria Math" charset="0"/>
                          </a:rPr>
                          <m:t>t</m:t>
                        </m:r>
                      </m:e>
                    </m:d>
                  </m:oMath>
                </a14:m>
                <a:r>
                  <a:rPr lang="en-US" sz="2000">
                    <a:latin typeface="+mn-lt"/>
                  </a:rPr>
                  <a:t> </a:t>
                </a:r>
                <a:r>
                  <a:rPr lang="en-US" sz="2000" err="1">
                    <a:latin typeface="+mn-lt"/>
                  </a:rPr>
                  <a:t>không</a:t>
                </a:r>
                <a:r>
                  <a:rPr lang="en-US" sz="2000">
                    <a:latin typeface="+mn-lt"/>
                  </a:rPr>
                  <a:t> </a:t>
                </a:r>
                <a:r>
                  <a:rPr lang="en-US" sz="2000" err="1">
                    <a:latin typeface="+mn-lt"/>
                  </a:rPr>
                  <a:t>phụ</a:t>
                </a:r>
                <a:r>
                  <a:rPr lang="en-US" sz="2000">
                    <a:latin typeface="+mn-lt"/>
                  </a:rPr>
                  <a:t> </a:t>
                </a:r>
                <a:r>
                  <a:rPr lang="en-US" sz="2000" err="1">
                    <a:latin typeface="+mn-lt"/>
                  </a:rPr>
                  <a:t>thuộc</a:t>
                </a:r>
                <a:r>
                  <a:rPr lang="en-US" sz="2000">
                    <a:latin typeface="+mn-lt"/>
                  </a:rPr>
                  <a:t> </a:t>
                </a:r>
                <a:r>
                  <a:rPr lang="en-US" sz="2000" err="1">
                    <a:latin typeface="+mn-lt"/>
                  </a:rPr>
                  <a:t>vào</a:t>
                </a:r>
                <a:r>
                  <a:rPr lang="en-US" sz="2000">
                    <a:latin typeface="+mn-lt"/>
                  </a:rPr>
                  <a:t> </a:t>
                </a:r>
                <a:r>
                  <a:rPr lang="en-US" sz="2000" err="1">
                    <a:latin typeface="+mn-lt"/>
                  </a:rPr>
                  <a:t>giá</a:t>
                </a:r>
                <a:r>
                  <a:rPr lang="en-US" sz="2000">
                    <a:latin typeface="+mn-lt"/>
                  </a:rPr>
                  <a:t> </a:t>
                </a:r>
                <a:r>
                  <a:rPr lang="en-US" sz="2000" err="1">
                    <a:latin typeface="+mn-lt"/>
                  </a:rPr>
                  <a:t>trị</a:t>
                </a:r>
                <a:r>
                  <a:rPr lang="en-US" sz="2000">
                    <a:latin typeface="+mn-lt"/>
                  </a:rPr>
                  <a:t> </a:t>
                </a:r>
                <a:r>
                  <a:rPr lang="en-US" sz="2000" err="1">
                    <a:latin typeface="+mn-lt"/>
                  </a:rPr>
                  <a:t>khởi</a:t>
                </a:r>
                <a:r>
                  <a:rPr lang="en-US" sz="2000">
                    <a:latin typeface="+mn-lt"/>
                  </a:rPr>
                  <a:t> </a:t>
                </a:r>
                <a:r>
                  <a:rPr lang="en-US" sz="2000" err="1">
                    <a:latin typeface="+mn-lt"/>
                  </a:rPr>
                  <a:t>đầu</a:t>
                </a:r>
                <a:r>
                  <a:rPr lang="en-US" sz="2000">
                    <a:latin typeface="+mn-lt"/>
                  </a:rPr>
                  <a:t> u </a:t>
                </a:r>
                <a:r>
                  <a:rPr lang="en-US" sz="2000" err="1">
                    <a:latin typeface="+mn-lt"/>
                  </a:rPr>
                  <a:t>mà</a:t>
                </a:r>
                <a:r>
                  <a:rPr lang="en-US" sz="2000">
                    <a:latin typeface="+mn-lt"/>
                  </a:rPr>
                  <a:t> </a:t>
                </a:r>
                <a:r>
                  <a:rPr lang="en-US" sz="2000" err="1">
                    <a:latin typeface="+mn-lt"/>
                  </a:rPr>
                  <a:t>chỉ</a:t>
                </a:r>
                <a:r>
                  <a:rPr lang="en-US" sz="2000">
                    <a:latin typeface="+mn-lt"/>
                  </a:rPr>
                  <a:t> </a:t>
                </a:r>
                <a:r>
                  <a:rPr lang="en-US" sz="2000" err="1">
                    <a:latin typeface="+mn-lt"/>
                  </a:rPr>
                  <a:t>phụ</a:t>
                </a:r>
                <a:r>
                  <a:rPr lang="en-US" sz="2000">
                    <a:latin typeface="+mn-lt"/>
                  </a:rPr>
                  <a:t> </a:t>
                </a:r>
                <a:r>
                  <a:rPr lang="en-US" sz="2000" err="1">
                    <a:latin typeface="+mn-lt"/>
                  </a:rPr>
                  <a:t>thuộc</a:t>
                </a:r>
                <a:r>
                  <a:rPr lang="en-US" sz="2000">
                    <a:latin typeface="+mn-lt"/>
                  </a:rPr>
                  <a:t> </a:t>
                </a:r>
                <a:r>
                  <a:rPr lang="en-US" sz="2000" err="1">
                    <a:latin typeface="+mn-lt"/>
                  </a:rPr>
                  <a:t>vào</a:t>
                </a:r>
                <a:r>
                  <a:rPr lang="en-US" sz="2000">
                    <a:latin typeface="+mn-lt"/>
                  </a:rPr>
                  <a:t> </a:t>
                </a:r>
                <a:r>
                  <a:rPr lang="en-US" sz="2000" err="1">
                    <a:latin typeface="+mn-lt"/>
                  </a:rPr>
                  <a:t>độ</a:t>
                </a:r>
                <a:r>
                  <a:rPr lang="en-US" sz="2000">
                    <a:latin typeface="+mn-lt"/>
                  </a:rPr>
                  <a:t> </a:t>
                </a:r>
                <a:r>
                  <a:rPr lang="en-US" sz="2000" err="1">
                    <a:latin typeface="+mn-lt"/>
                  </a:rPr>
                  <a:t>rộng</a:t>
                </a:r>
                <a:r>
                  <a:rPr lang="en-US" sz="2000">
                    <a:latin typeface="+mn-lt"/>
                  </a:rPr>
                  <a:t> </a:t>
                </a:r>
                <a:r>
                  <a:rPr lang="en-US" sz="2000" err="1">
                    <a:latin typeface="+mn-lt"/>
                  </a:rPr>
                  <a:t>của</a:t>
                </a:r>
                <a:r>
                  <a:rPr lang="en-US" sz="2000">
                    <a:latin typeface="+mn-lt"/>
                  </a:rPr>
                  <a:t> </a:t>
                </a:r>
                <a:r>
                  <a:rPr lang="en-US" sz="2000" err="1">
                    <a:latin typeface="+mn-lt"/>
                  </a:rPr>
                  <a:t>khoảng</a:t>
                </a:r>
                <a:r>
                  <a:rPr lang="en-US" sz="2000">
                    <a:latin typeface="+mn-lt"/>
                  </a:rPr>
                  <a:t> </a:t>
                </a:r>
                <a:r>
                  <a:rPr lang="en-US" sz="2000" err="1">
                    <a:latin typeface="+mn-lt"/>
                  </a:rPr>
                  <a:t>giá</a:t>
                </a:r>
                <a:r>
                  <a:rPr lang="en-US" sz="2000">
                    <a:latin typeface="+mn-lt"/>
                  </a:rPr>
                  <a:t> </a:t>
                </a:r>
                <a:r>
                  <a:rPr lang="en-US" sz="2000" err="1">
                    <a:latin typeface="+mn-lt"/>
                  </a:rPr>
                  <a:t>trị</a:t>
                </a:r>
                <a:r>
                  <a:rPr lang="en-US" sz="2000">
                    <a:latin typeface="+mn-lt"/>
                  </a:rPr>
                  <a:t> t </a:t>
                </a:r>
              </a:p>
              <a:p>
                <a:pPr marL="800100" lvl="1" indent="-342900" algn="l">
                  <a:buFont typeface="Courier New" charset="0"/>
                  <a:buChar char="o"/>
                </a:pPr>
                <a:endParaRPr lang="en-US" i="1">
                  <a:solidFill>
                    <a:srgbClr val="FF0000"/>
                  </a:solidFill>
                  <a:latin typeface="+mn-lt"/>
                </a:endParaRPr>
              </a:p>
              <a:p>
                <a:pPr lvl="1"/>
                <a:endParaRPr lang="en-US" i="1">
                  <a:solidFill>
                    <a:srgbClr val="FF0000"/>
                  </a:solidFill>
                  <a:latin typeface="+mn-lt"/>
                </a:endParaRPr>
              </a:p>
              <a:p>
                <a:pPr marL="800100" lvl="1" indent="-342900" algn="l">
                  <a:buFont typeface="Courier New" charset="0"/>
                  <a:buChar char="o"/>
                </a:pPr>
                <a:endParaRPr lang="en-US" sz="2200" i="1">
                  <a:latin typeface="+mn-lt"/>
                </a:endParaRPr>
              </a:p>
              <a:p>
                <a:pPr marL="800100" lvl="1" indent="-342900" algn="l">
                  <a:buFont typeface="Courier New" charset="0"/>
                  <a:buChar char="o"/>
                </a:pPr>
                <a:endParaRPr lang="en-US">
                  <a:latin typeface="+mn-lt"/>
                </a:endParaRPr>
              </a:p>
              <a:p>
                <a:pPr marL="800100" lvl="1" indent="-342900" algn="l">
                  <a:buFont typeface="Courier New" charset="0"/>
                  <a:buChar char="o"/>
                </a:pPr>
                <a:endParaRPr lang="en-US">
                  <a:latin typeface="+mn-lt"/>
                </a:endParaRPr>
              </a:p>
              <a:p>
                <a:endParaRPr lang="en-US" i="1">
                  <a:solidFill>
                    <a:srgbClr val="FF0000"/>
                  </a:solidFill>
                  <a:latin typeface="+mn-lt"/>
                </a:endParaRPr>
              </a:p>
              <a:p>
                <a:pPr marL="800100" lvl="1" indent="-342900" algn="l">
                  <a:buFont typeface="Courier New" charset="0"/>
                  <a:buChar char="o"/>
                </a:pPr>
                <a:endParaRPr lang="en-US"/>
              </a:p>
              <a:p>
                <a:pPr marL="800100" lvl="1" indent="-342900" algn="l">
                  <a:buFont typeface="Courier New" charset="0"/>
                  <a:buChar char="o"/>
                </a:pPr>
                <a:endParaRPr lang="en-US">
                  <a:latin typeface="+mn-lt"/>
                </a:endParaRPr>
              </a:p>
              <a:p>
                <a:pPr marL="800100" lvl="1" indent="-342900" algn="l">
                  <a:buFont typeface="Courier New" charset="0"/>
                  <a:buChar char="o"/>
                </a:pPr>
                <a:endParaRPr lang="en-US" i="1">
                  <a:latin typeface="+mn-lt"/>
                </a:endParaRPr>
              </a:p>
              <a:p>
                <a:pPr marL="800100" lvl="1" indent="-342900" algn="l">
                  <a:buFont typeface="AppleSDGothicNeo-Regular" charset="-127"/>
                  <a:buChar char="□"/>
                </a:pPr>
                <a:endParaRPr lang="en-US" i="1">
                  <a:solidFill>
                    <a:srgbClr val="FF0000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5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040" y="887895"/>
                <a:ext cx="11489637" cy="4962827"/>
              </a:xfrm>
              <a:prstGeom prst="rect">
                <a:avLst/>
              </a:prstGeom>
              <a:blipFill>
                <a:blip r:embed="rId2"/>
                <a:stretch>
                  <a:fillRect l="-901" t="-3309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186880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59026" y="292575"/>
            <a:ext cx="11834191" cy="43788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sz="2800">
                <a:latin typeface="+mn-lt"/>
                <a:ea typeface="Helvetica" charset="0"/>
                <a:cs typeface="Helvetica" charset="0"/>
              </a:rPr>
              <a:t>CHƯƠNG 2: XÁC SUẤT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 txBox="1">
                <a:spLocks/>
              </p:cNvSpPr>
              <p:nvPr/>
            </p:nvSpPr>
            <p:spPr>
              <a:xfrm>
                <a:off x="265040" y="887895"/>
                <a:ext cx="11489637" cy="496282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 algn="l">
                  <a:buFont typeface="AppleSDGothicNeo-Regular" charset="-127"/>
                  <a:buChar char="□"/>
                </a:pPr>
                <a:r>
                  <a:rPr lang="en-US" i="1">
                    <a:solidFill>
                      <a:srgbClr val="FF0000"/>
                    </a:solidFill>
                    <a:latin typeface="+mn-lt"/>
                  </a:rPr>
                  <a:t>PHÂN BỐ NGẪU NHIÊN </a:t>
                </a:r>
                <a:r>
                  <a:rPr lang="mr-IN" i="1">
                    <a:solidFill>
                      <a:srgbClr val="FF0000"/>
                    </a:solidFill>
                    <a:latin typeface="+mn-lt"/>
                  </a:rPr>
                  <a:t>–</a:t>
                </a:r>
                <a:r>
                  <a:rPr lang="en-US" i="1">
                    <a:solidFill>
                      <a:srgbClr val="FF0000"/>
                    </a:solidFill>
                    <a:latin typeface="+mn-lt"/>
                  </a:rPr>
                  <a:t> POISSON:</a:t>
                </a:r>
                <a:endParaRPr lang="en-US" sz="2400">
                  <a:latin typeface="+mn-lt"/>
                </a:endParaRPr>
              </a:p>
              <a:p>
                <a:pPr marL="800100" lvl="1" indent="-342900" algn="l">
                  <a:buFont typeface="Courier New" charset="0"/>
                  <a:buChar char="o"/>
                </a:pPr>
                <a:r>
                  <a:rPr lang="en-US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rPr>
                  <a:t>Là </a:t>
                </a:r>
                <a:r>
                  <a:rPr lang="en-US" err="1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rPr>
                  <a:t>phân</a:t>
                </a:r>
                <a:r>
                  <a:rPr lang="en-US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rPr>
                  <a:t> </a:t>
                </a:r>
                <a:r>
                  <a:rPr lang="en-US" err="1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rPr>
                  <a:t>bố</a:t>
                </a:r>
                <a:r>
                  <a:rPr lang="en-US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rPr>
                  <a:t> </a:t>
                </a:r>
                <a:r>
                  <a:rPr lang="en-US" err="1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rPr>
                  <a:t>của</a:t>
                </a:r>
                <a:r>
                  <a:rPr lang="en-US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rPr>
                  <a:t> </a:t>
                </a:r>
                <a:r>
                  <a:rPr lang="en-US" err="1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rPr>
                  <a:t>biến</a:t>
                </a:r>
                <a:r>
                  <a:rPr lang="en-US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rPr>
                  <a:t> </a:t>
                </a:r>
                <a:r>
                  <a:rPr lang="en-US" err="1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rPr>
                  <a:t>ngẫu</a:t>
                </a:r>
                <a:r>
                  <a:rPr lang="en-US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rPr>
                  <a:t> </a:t>
                </a:r>
                <a:r>
                  <a:rPr lang="en-US" err="1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rPr>
                  <a:t>nhiên</a:t>
                </a:r>
                <a:r>
                  <a:rPr lang="en-US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rPr>
                  <a:t> </a:t>
                </a:r>
                <a:r>
                  <a:rPr lang="en-US" err="1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rPr>
                  <a:t>rời</a:t>
                </a:r>
                <a:r>
                  <a:rPr lang="en-US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rPr>
                  <a:t> </a:t>
                </a:r>
                <a:r>
                  <a:rPr lang="en-US" err="1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rPr>
                  <a:t>rạc</a:t>
                </a:r>
                <a:r>
                  <a:rPr lang="en-US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rPr>
                  <a:t> X, </a:t>
                </a:r>
                <a:r>
                  <a:rPr lang="en-US" err="1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rPr>
                  <a:t>với</a:t>
                </a:r>
                <a:r>
                  <a:rPr lang="en-US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rPr>
                  <a:t> </a:t>
                </a:r>
                <a:r>
                  <a:rPr lang="en-US" err="1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rPr>
                  <a:t>tham</a:t>
                </a:r>
                <a:r>
                  <a:rPr lang="en-US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rPr>
                  <a:t> </a:t>
                </a:r>
                <a:r>
                  <a:rPr lang="en-US" err="1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rPr>
                  <a:t>số</a:t>
                </a:r>
                <a:r>
                  <a:rPr lang="en-US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dirty="0">
                        <a:solidFill>
                          <a:schemeClr val="tx1"/>
                        </a:solidFill>
                        <a:latin typeface="Cambria Math" charset="0"/>
                        <a:ea typeface="Calibri" charset="0"/>
                        <a:cs typeface="Calibri" charset="0"/>
                      </a:rPr>
                      <m:t>λ</m:t>
                    </m:r>
                  </m:oMath>
                </a14:m>
                <a:endParaRPr lang="vi-VN"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</a:endParaRPr>
              </a:p>
              <a:p>
                <a:pPr marL="800100" lvl="1" indent="-342900" algn="l">
                  <a:buFont typeface="Courier New" charset="0"/>
                  <a:buChar char="o"/>
                </a:pPr>
                <a:r>
                  <a:rPr lang="en-US" err="1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rPr>
                  <a:t>Nếu</a:t>
                </a:r>
                <a:r>
                  <a:rPr lang="en-US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rPr>
                  <a:t> </a:t>
                </a:r>
                <a:r>
                  <a:rPr lang="en-US" err="1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rPr>
                  <a:t>biến</a:t>
                </a:r>
                <a:r>
                  <a:rPr lang="en-US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rPr>
                  <a:t> </a:t>
                </a:r>
                <a:r>
                  <a:rPr lang="en-US" err="1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rPr>
                  <a:t>ngẫu</a:t>
                </a:r>
                <a:r>
                  <a:rPr lang="en-US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rPr>
                  <a:t> </a:t>
                </a:r>
                <a:r>
                  <a:rPr lang="en-US" err="1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rPr>
                  <a:t>nhiên</a:t>
                </a:r>
                <a:r>
                  <a:rPr lang="en-US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rPr>
                  <a:t> </a:t>
                </a:r>
                <a:r>
                  <a:rPr lang="en-US" err="1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rPr>
                  <a:t>rời</a:t>
                </a:r>
                <a:r>
                  <a:rPr lang="en-US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rPr>
                  <a:t> </a:t>
                </a:r>
                <a:r>
                  <a:rPr lang="en-US" err="1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rPr>
                  <a:t>rạc</a:t>
                </a:r>
                <a:r>
                  <a:rPr lang="en-US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rPr>
                  <a:t> X </a:t>
                </a:r>
                <a:r>
                  <a:rPr lang="en-US" err="1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rPr>
                  <a:t>lấy</a:t>
                </a:r>
                <a:r>
                  <a:rPr lang="en-US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rPr>
                  <a:t> </a:t>
                </a:r>
                <a:r>
                  <a:rPr lang="en-US" err="1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rPr>
                  <a:t>giá</a:t>
                </a:r>
                <a:r>
                  <a:rPr lang="en-US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rPr>
                  <a:t> </a:t>
                </a:r>
                <a:r>
                  <a:rPr lang="en-US" err="1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rPr>
                  <a:t>trị</a:t>
                </a:r>
                <a:r>
                  <a:rPr lang="en-US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rPr>
                  <a:t> 0, 1, 2</a:t>
                </a:r>
                <a:r>
                  <a:rPr lang="mr-IN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rPr>
                  <a:t>…</a:t>
                </a:r>
                <a:r>
                  <a:rPr lang="vi-VN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rPr>
                  <a:t>n với xác suất</a:t>
                </a:r>
                <a:r>
                  <a:rPr lang="vi-VN">
                    <a:solidFill>
                      <a:srgbClr val="FF0000"/>
                    </a:solidFill>
                    <a:latin typeface="+mn-lt"/>
                  </a:rPr>
                  <a:t>:</a:t>
                </a:r>
              </a:p>
              <a:p>
                <a:pPr marL="800100" lvl="1" indent="-342900" algn="l">
                  <a:buFont typeface="Courier New" charset="0"/>
                  <a:buChar char="o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 dirty="0" smtClean="0">
                        <a:solidFill>
                          <a:schemeClr val="tx1"/>
                        </a:solidFill>
                        <a:latin typeface="Cambria Math" charset="0"/>
                      </a:rPr>
                      <m:t>p</m:t>
                    </m:r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charset="0"/>
                      </a:rPr>
                      <m:t>(</m:t>
                    </m:r>
                  </m:oMath>
                </a14:m>
                <a:r>
                  <a:rPr lang="en-US" i="1">
                    <a:solidFill>
                      <a:schemeClr val="tx1"/>
                    </a:solidFill>
                    <a:latin typeface="+mn-lt"/>
                  </a:rPr>
                  <a:t>x)=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mr-IN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mr-IN" i="1" dirty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𝜆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vi-VN" i="1" dirty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x</m:t>
                            </m:r>
                          </m:sup>
                        </m:sSup>
                        <m:sSup>
                          <m:sSupPr>
                            <m:ctrlPr>
                              <a:rPr lang="mr-IN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vi-VN" i="1" dirty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e</m:t>
                            </m:r>
                          </m:e>
                          <m:sup>
                            <m:r>
                              <a:rPr lang="vi-VN" b="0" i="1" dirty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−</m:t>
                            </m:r>
                            <m:r>
                              <a:rPr lang="vi-VN" b="0" i="1" dirty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𝜆</m:t>
                            </m:r>
                          </m:sup>
                        </m:sSup>
                      </m:num>
                      <m:den>
                        <m:r>
                          <m:rPr>
                            <m:sty m:val="p"/>
                          </m:rPr>
                          <a:rPr lang="vi-VN" i="1" dirty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x</m:t>
                        </m:r>
                        <m:r>
                          <a:rPr lang="mr-IN" i="1" dirty="0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!</m:t>
                        </m:r>
                      </m:den>
                    </m:f>
                  </m:oMath>
                </a14:m>
                <a:endParaRPr lang="en-US" i="1">
                  <a:solidFill>
                    <a:srgbClr val="FF0000"/>
                  </a:solidFill>
                  <a:latin typeface="+mn-lt"/>
                </a:endParaRPr>
              </a:p>
              <a:p>
                <a:pPr marL="800100" lvl="1" indent="-342900" algn="l">
                  <a:buFont typeface="Courier New" charset="0"/>
                  <a:buChar char="o"/>
                </a:pPr>
                <a:r>
                  <a:rPr lang="en-US" i="1">
                    <a:solidFill>
                      <a:schemeClr val="tx1"/>
                    </a:solidFill>
                    <a:latin typeface="+mn-lt"/>
                  </a:rPr>
                  <a:t>E(X)=V(X)=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𝜆</m:t>
                    </m:r>
                  </m:oMath>
                </a14:m>
                <a:endParaRPr lang="vi-VN" i="1">
                  <a:solidFill>
                    <a:schemeClr val="tx1"/>
                  </a:solidFill>
                  <a:latin typeface="+mn-lt"/>
                  <a:ea typeface="Cambria Math" charset="0"/>
                  <a:cs typeface="Cambria Math" charset="0"/>
                </a:endParaRPr>
              </a:p>
              <a:p>
                <a:pPr marL="800100" lvl="1" indent="-342900" algn="l">
                  <a:buFont typeface="Courier New" charset="0"/>
                  <a:buChar char="o"/>
                </a:pPr>
                <a:r>
                  <a:rPr lang="en-US" i="1">
                    <a:solidFill>
                      <a:schemeClr val="tx1"/>
                    </a:solidFill>
                    <a:latin typeface="+mn-lt"/>
                  </a:rPr>
                  <a:t>C(X)=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𝛿</m:t>
                        </m:r>
                        <m:r>
                          <a:rPr lang="vi-VN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vi-VN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X</m:t>
                        </m:r>
                        <m:r>
                          <a:rPr lang="vi-VN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)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vi-VN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E</m:t>
                        </m:r>
                        <m:r>
                          <a:rPr lang="vi-VN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vi-VN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X</m:t>
                        </m:r>
                        <m:r>
                          <a:rPr lang="vi-VN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i="1">
                    <a:solidFill>
                      <a:schemeClr val="tx1"/>
                    </a:solidFill>
                    <a:latin typeface="+mn-lt"/>
                  </a:rPr>
                  <a:t>=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mr-IN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vi-VN" b="0" i="1" dirty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1</m:t>
                            </m:r>
                          </m:num>
                          <m:den>
                            <m:r>
                              <a:rPr lang="mr-IN" i="1" dirty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𝜆</m:t>
                            </m:r>
                          </m:den>
                        </m:f>
                      </m:e>
                    </m:rad>
                  </m:oMath>
                </a14:m>
                <a:endParaRPr lang="en-US" i="1">
                  <a:solidFill>
                    <a:srgbClr val="FF0000"/>
                  </a:solidFill>
                  <a:latin typeface="+mn-lt"/>
                </a:endParaRPr>
              </a:p>
              <a:p>
                <a:pPr marL="800100" lvl="1" indent="-342900" algn="l">
                  <a:buFont typeface="Courier New" charset="0"/>
                  <a:buChar char="o"/>
                </a:pPr>
                <a:endParaRPr lang="en-US" i="1">
                  <a:solidFill>
                    <a:srgbClr val="FF0000"/>
                  </a:solidFill>
                  <a:latin typeface="+mn-lt"/>
                </a:endParaRPr>
              </a:p>
              <a:p>
                <a:pPr lvl="1"/>
                <a:endParaRPr lang="en-US" i="1">
                  <a:solidFill>
                    <a:srgbClr val="FF0000"/>
                  </a:solidFill>
                  <a:latin typeface="+mn-lt"/>
                </a:endParaRPr>
              </a:p>
              <a:p>
                <a:pPr marL="800100" lvl="1" indent="-342900" algn="l">
                  <a:buFont typeface="Courier New" charset="0"/>
                  <a:buChar char="o"/>
                </a:pPr>
                <a:endParaRPr lang="en-US" sz="2200" i="1">
                  <a:latin typeface="+mn-lt"/>
                </a:endParaRPr>
              </a:p>
              <a:p>
                <a:pPr marL="800100" lvl="1" indent="-342900" algn="l">
                  <a:buFont typeface="Courier New" charset="0"/>
                  <a:buChar char="o"/>
                </a:pPr>
                <a:endParaRPr lang="en-US">
                  <a:latin typeface="+mn-lt"/>
                </a:endParaRPr>
              </a:p>
              <a:p>
                <a:pPr marL="800100" lvl="1" indent="-342900" algn="l">
                  <a:buFont typeface="Courier New" charset="0"/>
                  <a:buChar char="o"/>
                </a:pPr>
                <a:endParaRPr lang="en-US">
                  <a:latin typeface="+mn-lt"/>
                </a:endParaRPr>
              </a:p>
              <a:p>
                <a:endParaRPr lang="en-US" i="1">
                  <a:solidFill>
                    <a:srgbClr val="FF0000"/>
                  </a:solidFill>
                  <a:latin typeface="+mn-lt"/>
                </a:endParaRPr>
              </a:p>
              <a:p>
                <a:pPr marL="800100" lvl="1" indent="-342900" algn="l">
                  <a:buFont typeface="Courier New" charset="0"/>
                  <a:buChar char="o"/>
                </a:pPr>
                <a:endParaRPr lang="en-US"/>
              </a:p>
              <a:p>
                <a:pPr marL="800100" lvl="1" indent="-342900" algn="l">
                  <a:buFont typeface="Courier New" charset="0"/>
                  <a:buChar char="o"/>
                </a:pPr>
                <a:endParaRPr lang="en-US">
                  <a:latin typeface="+mn-lt"/>
                </a:endParaRPr>
              </a:p>
              <a:p>
                <a:pPr marL="800100" lvl="1" indent="-342900" algn="l">
                  <a:buFont typeface="Courier New" charset="0"/>
                  <a:buChar char="o"/>
                </a:pPr>
                <a:endParaRPr lang="en-US" i="1">
                  <a:latin typeface="+mn-lt"/>
                </a:endParaRPr>
              </a:p>
              <a:p>
                <a:pPr marL="800100" lvl="1" indent="-342900" algn="l">
                  <a:buFont typeface="AppleSDGothicNeo-Regular" charset="-127"/>
                  <a:buChar char="□"/>
                </a:pPr>
                <a:endParaRPr lang="en-US" i="1">
                  <a:solidFill>
                    <a:srgbClr val="FF0000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5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040" y="887895"/>
                <a:ext cx="11489637" cy="4962827"/>
              </a:xfrm>
              <a:prstGeom prst="rect">
                <a:avLst/>
              </a:prstGeom>
              <a:blipFill>
                <a:blip r:embed="rId2"/>
                <a:stretch>
                  <a:fillRect l="-901" t="-269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85015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59026" y="292575"/>
            <a:ext cx="11834191" cy="43788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sz="2800">
                <a:latin typeface="+mn-lt"/>
                <a:ea typeface="Helvetica" charset="0"/>
                <a:cs typeface="Helvetica" charset="0"/>
              </a:rPr>
              <a:t>CHƯƠNG 2: TIẾN TRÌNH NGẪU NHIÊN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 txBox="1">
                <a:spLocks/>
              </p:cNvSpPr>
              <p:nvPr/>
            </p:nvSpPr>
            <p:spPr>
              <a:xfrm>
                <a:off x="265040" y="887895"/>
                <a:ext cx="11489637" cy="496282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 algn="l">
                  <a:buFont typeface="AppleSDGothicNeo-Regular" charset="-127"/>
                  <a:buChar char="□"/>
                </a:pPr>
                <a:r>
                  <a:rPr lang="en-US" i="1" dirty="0">
                    <a:solidFill>
                      <a:srgbClr val="FF0000"/>
                    </a:solidFill>
                    <a:latin typeface="+mn-lt"/>
                  </a:rPr>
                  <a:t>TIẾN TRÌNH NGẪU NHIÊN:</a:t>
                </a:r>
              </a:p>
              <a:p>
                <a:pPr marL="800100" lvl="1" indent="-342900" algn="l">
                  <a:buFont typeface="Courier New" charset="0"/>
                  <a:buChar char="o"/>
                </a:pPr>
                <a:r>
                  <a:rPr lang="en-US" dirty="0" err="1">
                    <a:solidFill>
                      <a:schemeClr val="tx1"/>
                    </a:solidFill>
                    <a:latin typeface="+mn-lt"/>
                  </a:rPr>
                  <a:t>Giả</a:t>
                </a:r>
                <a:r>
                  <a:rPr lang="en-US" dirty="0">
                    <a:solidFill>
                      <a:schemeClr val="tx1"/>
                    </a:solidFill>
                    <a:latin typeface="+mn-lt"/>
                  </a:rPr>
                  <a:t> </a:t>
                </a:r>
                <a:r>
                  <a:rPr lang="en-US" dirty="0" err="1">
                    <a:solidFill>
                      <a:schemeClr val="tx1"/>
                    </a:solidFill>
                    <a:latin typeface="+mn-lt"/>
                  </a:rPr>
                  <a:t>sử</a:t>
                </a:r>
                <a:r>
                  <a:rPr lang="en-US" dirty="0">
                    <a:solidFill>
                      <a:schemeClr val="tx1"/>
                    </a:solidFill>
                    <a:latin typeface="+mn-lt"/>
                  </a:rPr>
                  <a:t> X </a:t>
                </a:r>
                <a:r>
                  <a:rPr lang="en-US" dirty="0" err="1">
                    <a:solidFill>
                      <a:schemeClr val="tx1"/>
                    </a:solidFill>
                    <a:latin typeface="+mn-lt"/>
                  </a:rPr>
                  <a:t>là</a:t>
                </a:r>
                <a:r>
                  <a:rPr lang="en-US" dirty="0">
                    <a:solidFill>
                      <a:schemeClr val="tx1"/>
                    </a:solidFill>
                    <a:latin typeface="+mn-lt"/>
                  </a:rPr>
                  <a:t> </a:t>
                </a:r>
                <a:r>
                  <a:rPr lang="en-US" dirty="0" err="1">
                    <a:solidFill>
                      <a:schemeClr val="tx1"/>
                    </a:solidFill>
                    <a:latin typeface="+mn-lt"/>
                  </a:rPr>
                  <a:t>biến</a:t>
                </a:r>
                <a:r>
                  <a:rPr lang="en-US" dirty="0">
                    <a:solidFill>
                      <a:schemeClr val="tx1"/>
                    </a:solidFill>
                    <a:latin typeface="+mn-lt"/>
                  </a:rPr>
                  <a:t> </a:t>
                </a:r>
                <a:r>
                  <a:rPr lang="en-US" dirty="0" err="1">
                    <a:solidFill>
                      <a:schemeClr val="tx1"/>
                    </a:solidFill>
                    <a:latin typeface="+mn-lt"/>
                  </a:rPr>
                  <a:t>ngẫu</a:t>
                </a:r>
                <a:r>
                  <a:rPr lang="en-US" dirty="0">
                    <a:solidFill>
                      <a:schemeClr val="tx1"/>
                    </a:solidFill>
                    <a:latin typeface="+mn-lt"/>
                  </a:rPr>
                  <a:t> </a:t>
                </a:r>
                <a:r>
                  <a:rPr lang="en-US" dirty="0" err="1">
                    <a:solidFill>
                      <a:schemeClr val="tx1"/>
                    </a:solidFill>
                    <a:latin typeface="+mn-lt"/>
                  </a:rPr>
                  <a:t>nhiên</a:t>
                </a:r>
                <a:r>
                  <a:rPr lang="en-US" dirty="0">
                    <a:solidFill>
                      <a:schemeClr val="tx1"/>
                    </a:solidFill>
                    <a:latin typeface="+mn-lt"/>
                  </a:rPr>
                  <a:t> </a:t>
                </a:r>
                <a:r>
                  <a:rPr lang="en-US" dirty="0" err="1">
                    <a:solidFill>
                      <a:schemeClr val="tx1"/>
                    </a:solidFill>
                    <a:latin typeface="+mn-lt"/>
                  </a:rPr>
                  <a:t>thay</a:t>
                </a:r>
                <a:r>
                  <a:rPr lang="en-US" dirty="0">
                    <a:solidFill>
                      <a:schemeClr val="tx1"/>
                    </a:solidFill>
                    <a:latin typeface="+mn-lt"/>
                  </a:rPr>
                  <a:t> </a:t>
                </a:r>
                <a:r>
                  <a:rPr lang="en-US" dirty="0" err="1">
                    <a:solidFill>
                      <a:schemeClr val="tx1"/>
                    </a:solidFill>
                    <a:latin typeface="+mn-lt"/>
                  </a:rPr>
                  <a:t>đổi</a:t>
                </a:r>
                <a:r>
                  <a:rPr lang="en-US" dirty="0">
                    <a:solidFill>
                      <a:schemeClr val="tx1"/>
                    </a:solidFill>
                    <a:latin typeface="+mn-lt"/>
                  </a:rPr>
                  <a:t> </a:t>
                </a:r>
                <a:r>
                  <a:rPr lang="en-US" dirty="0" err="1">
                    <a:solidFill>
                      <a:schemeClr val="tx1"/>
                    </a:solidFill>
                    <a:latin typeface="+mn-lt"/>
                  </a:rPr>
                  <a:t>thay</a:t>
                </a:r>
                <a:r>
                  <a:rPr lang="en-US" dirty="0">
                    <a:solidFill>
                      <a:schemeClr val="tx1"/>
                    </a:solidFill>
                    <a:latin typeface="+mn-lt"/>
                  </a:rPr>
                  <a:t> </a:t>
                </a:r>
                <a:r>
                  <a:rPr lang="en-US" dirty="0" err="1">
                    <a:solidFill>
                      <a:schemeClr val="tx1"/>
                    </a:solidFill>
                    <a:latin typeface="+mn-lt"/>
                  </a:rPr>
                  <a:t>thời</a:t>
                </a:r>
                <a:r>
                  <a:rPr lang="en-US" dirty="0">
                    <a:solidFill>
                      <a:schemeClr val="tx1"/>
                    </a:solidFill>
                    <a:latin typeface="+mn-lt"/>
                  </a:rPr>
                  <a:t> </a:t>
                </a:r>
                <a:r>
                  <a:rPr lang="en-US" dirty="0" err="1">
                    <a:solidFill>
                      <a:schemeClr val="tx1"/>
                    </a:solidFill>
                    <a:latin typeface="+mn-lt"/>
                  </a:rPr>
                  <a:t>gian</a:t>
                </a:r>
                <a:r>
                  <a:rPr lang="en-US" dirty="0">
                    <a:solidFill>
                      <a:schemeClr val="tx1"/>
                    </a:solidFill>
                    <a:latin typeface="+mn-lt"/>
                  </a:rPr>
                  <a:t>. </a:t>
                </a:r>
                <a:r>
                  <a:rPr lang="en-US" dirty="0" err="1">
                    <a:solidFill>
                      <a:schemeClr val="tx1"/>
                    </a:solidFill>
                    <a:latin typeface="+mn-lt"/>
                  </a:rPr>
                  <a:t>Tập</a:t>
                </a:r>
                <a:r>
                  <a:rPr lang="en-US" dirty="0">
                    <a:solidFill>
                      <a:schemeClr val="tx1"/>
                    </a:solidFill>
                    <a:latin typeface="+mn-lt"/>
                  </a:rPr>
                  <a:t> </a:t>
                </a:r>
                <a:r>
                  <a:rPr lang="en-US" dirty="0" err="1">
                    <a:solidFill>
                      <a:schemeClr val="tx1"/>
                    </a:solidFill>
                    <a:latin typeface="+mn-lt"/>
                  </a:rPr>
                  <a:t>hợp</a:t>
                </a:r>
                <a:r>
                  <a:rPr lang="en-US" dirty="0">
                    <a:solidFill>
                      <a:schemeClr val="tx1"/>
                    </a:solidFill>
                    <a:latin typeface="+mn-lt"/>
                  </a:rPr>
                  <a:t> </a:t>
                </a:r>
                <a:r>
                  <a:rPr lang="en-US" dirty="0" err="1">
                    <a:solidFill>
                      <a:schemeClr val="tx1"/>
                    </a:solidFill>
                    <a:latin typeface="+mn-lt"/>
                  </a:rPr>
                  <a:t>các</a:t>
                </a:r>
                <a:r>
                  <a:rPr lang="en-US" dirty="0">
                    <a:solidFill>
                      <a:schemeClr val="tx1"/>
                    </a:solidFill>
                    <a:latin typeface="+mn-lt"/>
                  </a:rPr>
                  <a:t> </a:t>
                </a:r>
                <a:r>
                  <a:rPr lang="en-US" dirty="0" err="1">
                    <a:solidFill>
                      <a:schemeClr val="tx1"/>
                    </a:solidFill>
                    <a:latin typeface="+mn-lt"/>
                  </a:rPr>
                  <a:t>giá</a:t>
                </a:r>
                <a:r>
                  <a:rPr lang="en-US" dirty="0">
                    <a:solidFill>
                      <a:schemeClr val="tx1"/>
                    </a:solidFill>
                    <a:latin typeface="+mn-lt"/>
                  </a:rPr>
                  <a:t> </a:t>
                </a:r>
                <a:r>
                  <a:rPr lang="en-US" dirty="0" err="1">
                    <a:solidFill>
                      <a:schemeClr val="tx1"/>
                    </a:solidFill>
                    <a:latin typeface="+mn-lt"/>
                  </a:rPr>
                  <a:t>trị</a:t>
                </a:r>
                <a:r>
                  <a:rPr lang="en-US" dirty="0">
                    <a:solidFill>
                      <a:schemeClr val="tx1"/>
                    </a:solidFill>
                    <a:latin typeface="+mn-lt"/>
                  </a:rPr>
                  <a:t> X(t) </a:t>
                </a:r>
                <a:r>
                  <a:rPr lang="en-US" dirty="0" err="1">
                    <a:solidFill>
                      <a:schemeClr val="tx1"/>
                    </a:solidFill>
                    <a:latin typeface="+mn-lt"/>
                  </a:rPr>
                  <a:t>của</a:t>
                </a:r>
                <a:r>
                  <a:rPr lang="en-US" dirty="0">
                    <a:solidFill>
                      <a:schemeClr val="tx1"/>
                    </a:solidFill>
                    <a:latin typeface="+mn-lt"/>
                  </a:rPr>
                  <a:t> </a:t>
                </a:r>
                <a:r>
                  <a:rPr lang="en-US" dirty="0" err="1">
                    <a:solidFill>
                      <a:schemeClr val="tx1"/>
                    </a:solidFill>
                    <a:latin typeface="+mn-lt"/>
                  </a:rPr>
                  <a:t>biến</a:t>
                </a:r>
                <a:r>
                  <a:rPr lang="en-US" dirty="0">
                    <a:solidFill>
                      <a:schemeClr val="tx1"/>
                    </a:solidFill>
                    <a:latin typeface="+mn-lt"/>
                  </a:rPr>
                  <a:t> </a:t>
                </a:r>
                <a:r>
                  <a:rPr lang="en-US" dirty="0" err="1">
                    <a:solidFill>
                      <a:schemeClr val="tx1"/>
                    </a:solidFill>
                    <a:latin typeface="+mn-lt"/>
                  </a:rPr>
                  <a:t>ngẫu</a:t>
                </a:r>
                <a:r>
                  <a:rPr lang="en-US" dirty="0">
                    <a:solidFill>
                      <a:schemeClr val="tx1"/>
                    </a:solidFill>
                    <a:latin typeface="+mn-lt"/>
                  </a:rPr>
                  <a:t> </a:t>
                </a:r>
                <a:r>
                  <a:rPr lang="en-US" dirty="0" err="1">
                    <a:solidFill>
                      <a:schemeClr val="tx1"/>
                    </a:solidFill>
                    <a:latin typeface="+mn-lt"/>
                  </a:rPr>
                  <a:t>nhiên</a:t>
                </a:r>
                <a:r>
                  <a:rPr lang="en-US" dirty="0">
                    <a:solidFill>
                      <a:schemeClr val="tx1"/>
                    </a:solidFill>
                    <a:latin typeface="+mn-lt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X</m:t>
                        </m:r>
                        <m:r>
                          <a:rPr lang="en-US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t</m:t>
                        </m:r>
                        <m:r>
                          <a:rPr lang="en-US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d>
                    <m:r>
                      <a:rPr lang="vi-VN" b="0" i="0" smtClean="0">
                        <a:solidFill>
                          <a:schemeClr val="tx1"/>
                        </a:solidFill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dirty="0" err="1">
                    <a:solidFill>
                      <a:schemeClr val="tx1"/>
                    </a:solidFill>
                    <a:latin typeface="+mn-lt"/>
                  </a:rPr>
                  <a:t>thay</a:t>
                </a:r>
                <a:r>
                  <a:rPr lang="en-US" dirty="0">
                    <a:solidFill>
                      <a:schemeClr val="tx1"/>
                    </a:solidFill>
                    <a:latin typeface="+mn-lt"/>
                  </a:rPr>
                  <a:t> </a:t>
                </a:r>
                <a:r>
                  <a:rPr lang="en-US" dirty="0" err="1">
                    <a:solidFill>
                      <a:schemeClr val="tx1"/>
                    </a:solidFill>
                    <a:latin typeface="+mn-lt"/>
                  </a:rPr>
                  <a:t>đổi</a:t>
                </a:r>
                <a:r>
                  <a:rPr lang="en-US" dirty="0">
                    <a:solidFill>
                      <a:schemeClr val="tx1"/>
                    </a:solidFill>
                    <a:latin typeface="+mn-lt"/>
                  </a:rPr>
                  <a:t> </a:t>
                </a:r>
                <a:r>
                  <a:rPr lang="en-US" dirty="0" err="1">
                    <a:solidFill>
                      <a:schemeClr val="tx1"/>
                    </a:solidFill>
                    <a:latin typeface="+mn-lt"/>
                  </a:rPr>
                  <a:t>theo</a:t>
                </a:r>
                <a:r>
                  <a:rPr lang="en-US" dirty="0">
                    <a:solidFill>
                      <a:schemeClr val="tx1"/>
                    </a:solidFill>
                    <a:latin typeface="+mn-lt"/>
                  </a:rPr>
                  <a:t> </a:t>
                </a:r>
                <a:r>
                  <a:rPr lang="en-US" dirty="0" err="1">
                    <a:solidFill>
                      <a:schemeClr val="tx1"/>
                    </a:solidFill>
                    <a:latin typeface="+mn-lt"/>
                  </a:rPr>
                  <a:t>thời</a:t>
                </a:r>
                <a:r>
                  <a:rPr lang="en-US" dirty="0">
                    <a:solidFill>
                      <a:schemeClr val="tx1"/>
                    </a:solidFill>
                    <a:latin typeface="+mn-lt"/>
                  </a:rPr>
                  <a:t> </a:t>
                </a:r>
                <a:r>
                  <a:rPr lang="en-US" dirty="0" err="1">
                    <a:solidFill>
                      <a:schemeClr val="tx1"/>
                    </a:solidFill>
                    <a:latin typeface="+mn-lt"/>
                  </a:rPr>
                  <a:t>gian</a:t>
                </a:r>
                <a:r>
                  <a:rPr lang="en-US" dirty="0">
                    <a:solidFill>
                      <a:schemeClr val="tx1"/>
                    </a:solidFill>
                    <a:latin typeface="+mn-lt"/>
                  </a:rPr>
                  <a:t> t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dirty="0">
                        <a:solidFill>
                          <a:schemeClr val="tx1"/>
                        </a:solidFill>
                        <a:latin typeface="Cambria Math" charset="0"/>
                      </a:rPr>
                      <m:t>t</m:t>
                    </m:r>
                    <m:r>
                      <a:rPr lang="en-US" i="0" dirty="0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≥</m:t>
                    </m:r>
                    <m:r>
                      <a:rPr lang="vi-VN" b="0" i="0" dirty="0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0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+mn-lt"/>
                  </a:rPr>
                  <a:t>) </a:t>
                </a:r>
                <a:r>
                  <a:rPr lang="en-US" dirty="0" err="1">
                    <a:solidFill>
                      <a:schemeClr val="tx1"/>
                    </a:solidFill>
                    <a:latin typeface="+mn-lt"/>
                  </a:rPr>
                  <a:t>được</a:t>
                </a:r>
                <a:r>
                  <a:rPr lang="en-US" dirty="0">
                    <a:solidFill>
                      <a:schemeClr val="tx1"/>
                    </a:solidFill>
                    <a:latin typeface="+mn-lt"/>
                  </a:rPr>
                  <a:t> </a:t>
                </a:r>
                <a:r>
                  <a:rPr lang="en-US" dirty="0" err="1">
                    <a:solidFill>
                      <a:schemeClr val="tx1"/>
                    </a:solidFill>
                    <a:latin typeface="+mn-lt"/>
                  </a:rPr>
                  <a:t>gọi</a:t>
                </a:r>
                <a:r>
                  <a:rPr lang="en-US" dirty="0">
                    <a:solidFill>
                      <a:schemeClr val="tx1"/>
                    </a:solidFill>
                    <a:latin typeface="+mn-lt"/>
                  </a:rPr>
                  <a:t> </a:t>
                </a:r>
                <a:r>
                  <a:rPr lang="en-US" dirty="0" err="1">
                    <a:solidFill>
                      <a:schemeClr val="tx1"/>
                    </a:solidFill>
                    <a:latin typeface="+mn-lt"/>
                  </a:rPr>
                  <a:t>là</a:t>
                </a:r>
                <a:r>
                  <a:rPr lang="en-US" dirty="0">
                    <a:solidFill>
                      <a:schemeClr val="tx1"/>
                    </a:solidFill>
                    <a:latin typeface="+mn-lt"/>
                  </a:rPr>
                  <a:t> </a:t>
                </a:r>
                <a:r>
                  <a:rPr lang="en-US" dirty="0" err="1">
                    <a:solidFill>
                      <a:schemeClr val="tx1"/>
                    </a:solidFill>
                    <a:latin typeface="+mn-lt"/>
                  </a:rPr>
                  <a:t>tiến</a:t>
                </a:r>
                <a:r>
                  <a:rPr lang="en-US" dirty="0">
                    <a:solidFill>
                      <a:schemeClr val="tx1"/>
                    </a:solidFill>
                    <a:latin typeface="+mn-lt"/>
                  </a:rPr>
                  <a:t> </a:t>
                </a:r>
                <a:r>
                  <a:rPr lang="en-US" dirty="0" err="1">
                    <a:solidFill>
                      <a:schemeClr val="tx1"/>
                    </a:solidFill>
                    <a:latin typeface="+mn-lt"/>
                  </a:rPr>
                  <a:t>trình</a:t>
                </a:r>
                <a:r>
                  <a:rPr lang="en-US" dirty="0">
                    <a:solidFill>
                      <a:schemeClr val="tx1"/>
                    </a:solidFill>
                    <a:latin typeface="+mn-lt"/>
                  </a:rPr>
                  <a:t> </a:t>
                </a:r>
                <a:r>
                  <a:rPr lang="en-US" dirty="0" err="1">
                    <a:solidFill>
                      <a:schemeClr val="tx1"/>
                    </a:solidFill>
                    <a:latin typeface="+mn-lt"/>
                  </a:rPr>
                  <a:t>ngẫu</a:t>
                </a:r>
                <a:r>
                  <a:rPr lang="en-US" dirty="0">
                    <a:solidFill>
                      <a:schemeClr val="tx1"/>
                    </a:solidFill>
                    <a:latin typeface="+mn-lt"/>
                  </a:rPr>
                  <a:t> </a:t>
                </a:r>
                <a:r>
                  <a:rPr lang="en-US" dirty="0" err="1">
                    <a:solidFill>
                      <a:schemeClr val="tx1"/>
                    </a:solidFill>
                    <a:latin typeface="+mn-lt"/>
                  </a:rPr>
                  <a:t>nhiên</a:t>
                </a:r>
                <a:endParaRPr lang="en-US" dirty="0">
                  <a:solidFill>
                    <a:schemeClr val="tx1"/>
                  </a:solidFill>
                  <a:latin typeface="+mn-lt"/>
                </a:endParaRPr>
              </a:p>
              <a:p>
                <a:pPr marL="800100" lvl="1" indent="-342900" algn="l">
                  <a:buFont typeface="Courier New" charset="0"/>
                  <a:buChar char="o"/>
                </a:pPr>
                <a:r>
                  <a:rPr lang="en-US" dirty="0">
                    <a:solidFill>
                      <a:schemeClr val="tx1"/>
                    </a:solidFill>
                    <a:latin typeface="+mn-lt"/>
                  </a:rPr>
                  <a:t>Ta </a:t>
                </a:r>
                <a:r>
                  <a:rPr lang="en-US" dirty="0" err="1">
                    <a:solidFill>
                      <a:schemeClr val="tx1"/>
                    </a:solidFill>
                    <a:latin typeface="+mn-lt"/>
                  </a:rPr>
                  <a:t>có</a:t>
                </a:r>
                <a:r>
                  <a:rPr lang="en-US" dirty="0">
                    <a:solidFill>
                      <a:schemeClr val="tx1"/>
                    </a:solidFill>
                    <a:latin typeface="+mn-lt"/>
                  </a:rPr>
                  <a:t> </a:t>
                </a:r>
                <a:r>
                  <a:rPr lang="en-US" dirty="0" err="1">
                    <a:solidFill>
                      <a:schemeClr val="tx1"/>
                    </a:solidFill>
                    <a:latin typeface="+mn-lt"/>
                  </a:rPr>
                  <a:t>thể</a:t>
                </a:r>
                <a:r>
                  <a:rPr lang="en-US" dirty="0">
                    <a:solidFill>
                      <a:schemeClr val="tx1"/>
                    </a:solidFill>
                    <a:latin typeface="+mn-lt"/>
                  </a:rPr>
                  <a:t> </a:t>
                </a:r>
                <a:r>
                  <a:rPr lang="en-US" dirty="0" err="1">
                    <a:solidFill>
                      <a:schemeClr val="tx1"/>
                    </a:solidFill>
                    <a:latin typeface="+mn-lt"/>
                  </a:rPr>
                  <a:t>viết</a:t>
                </a:r>
                <a:r>
                  <a:rPr lang="en-US" dirty="0">
                    <a:solidFill>
                      <a:schemeClr val="tx1"/>
                    </a:solidFill>
                    <a:latin typeface="+mn-lt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dirty="0">
                        <a:solidFill>
                          <a:schemeClr val="tx1"/>
                        </a:solidFill>
                        <a:latin typeface="Cambria Math" charset="0"/>
                      </a:rPr>
                      <m:t>X</m:t>
                    </m:r>
                    <m:r>
                      <a:rPr lang="en-US" i="0" dirty="0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i="0" dirty="0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X</m:t>
                        </m:r>
                        <m:d>
                          <m:dPr>
                            <m:ctrlPr>
                              <a:rPr lang="en-US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i="0" dirty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t</m:t>
                            </m:r>
                          </m:e>
                        </m:d>
                      </m:e>
                    </m:d>
                  </m:oMath>
                </a14:m>
                <a:endParaRPr lang="vi-VN" dirty="0">
                  <a:solidFill>
                    <a:schemeClr val="tx1"/>
                  </a:solidFill>
                  <a:latin typeface="+mn-lt"/>
                  <a:ea typeface="Cambria Math" charset="0"/>
                  <a:cs typeface="Cambria Math" charset="0"/>
                </a:endParaRPr>
              </a:p>
              <a:p>
                <a:pPr marL="800100" lvl="1" indent="-342900" algn="l">
                  <a:buFont typeface="Courier New" charset="0"/>
                  <a:buChar char="o"/>
                </a:pPr>
                <a:r>
                  <a:rPr lang="en-US" dirty="0" err="1">
                    <a:solidFill>
                      <a:schemeClr val="tx1"/>
                    </a:solidFill>
                    <a:latin typeface="+mn-lt"/>
                  </a:rPr>
                  <a:t>Tiến</a:t>
                </a:r>
                <a:r>
                  <a:rPr lang="en-US" dirty="0">
                    <a:solidFill>
                      <a:schemeClr val="tx1"/>
                    </a:solidFill>
                    <a:latin typeface="+mn-lt"/>
                  </a:rPr>
                  <a:t> </a:t>
                </a:r>
                <a:r>
                  <a:rPr lang="en-US" dirty="0" err="1">
                    <a:solidFill>
                      <a:schemeClr val="tx1"/>
                    </a:solidFill>
                    <a:latin typeface="+mn-lt"/>
                  </a:rPr>
                  <a:t>trình</a:t>
                </a:r>
                <a:r>
                  <a:rPr lang="en-US" dirty="0">
                    <a:solidFill>
                      <a:schemeClr val="tx1"/>
                    </a:solidFill>
                    <a:latin typeface="+mn-lt"/>
                  </a:rPr>
                  <a:t> </a:t>
                </a:r>
                <a:r>
                  <a:rPr lang="en-US" dirty="0" err="1">
                    <a:solidFill>
                      <a:schemeClr val="tx1"/>
                    </a:solidFill>
                    <a:latin typeface="+mn-lt"/>
                  </a:rPr>
                  <a:t>ngẫu</a:t>
                </a:r>
                <a:r>
                  <a:rPr lang="en-US" dirty="0">
                    <a:solidFill>
                      <a:schemeClr val="tx1"/>
                    </a:solidFill>
                    <a:latin typeface="+mn-lt"/>
                  </a:rPr>
                  <a:t> </a:t>
                </a:r>
                <a:r>
                  <a:rPr lang="en-US" dirty="0" err="1">
                    <a:solidFill>
                      <a:schemeClr val="tx1"/>
                    </a:solidFill>
                    <a:latin typeface="+mn-lt"/>
                  </a:rPr>
                  <a:t>nhiên</a:t>
                </a:r>
                <a:r>
                  <a:rPr lang="en-US" dirty="0">
                    <a:solidFill>
                      <a:schemeClr val="tx1"/>
                    </a:solidFill>
                    <a:latin typeface="+mn-lt"/>
                  </a:rPr>
                  <a:t> </a:t>
                </a:r>
                <a:r>
                  <a:rPr lang="en-US" dirty="0" err="1">
                    <a:solidFill>
                      <a:schemeClr val="tx1"/>
                    </a:solidFill>
                    <a:latin typeface="+mn-lt"/>
                  </a:rPr>
                  <a:t>này</a:t>
                </a:r>
                <a:r>
                  <a:rPr lang="en-US" dirty="0">
                    <a:solidFill>
                      <a:schemeClr val="tx1"/>
                    </a:solidFill>
                    <a:latin typeface="+mn-lt"/>
                  </a:rPr>
                  <a:t> </a:t>
                </a:r>
                <a:r>
                  <a:rPr lang="en-US" dirty="0" err="1">
                    <a:solidFill>
                      <a:schemeClr val="tx1"/>
                    </a:solidFill>
                    <a:latin typeface="+mn-lt"/>
                  </a:rPr>
                  <a:t>có</a:t>
                </a:r>
                <a:r>
                  <a:rPr lang="en-US" dirty="0">
                    <a:solidFill>
                      <a:schemeClr val="tx1"/>
                    </a:solidFill>
                    <a:latin typeface="+mn-lt"/>
                  </a:rPr>
                  <a:t> </a:t>
                </a:r>
                <a:r>
                  <a:rPr lang="en-US" dirty="0" err="1">
                    <a:solidFill>
                      <a:schemeClr val="tx1"/>
                    </a:solidFill>
                    <a:latin typeface="+mn-lt"/>
                  </a:rPr>
                  <a:t>kết</a:t>
                </a:r>
                <a:r>
                  <a:rPr lang="en-US" dirty="0">
                    <a:solidFill>
                      <a:schemeClr val="tx1"/>
                    </a:solidFill>
                    <a:latin typeface="+mn-lt"/>
                  </a:rPr>
                  <a:t> </a:t>
                </a:r>
                <a:r>
                  <a:rPr lang="en-US" dirty="0" err="1">
                    <a:solidFill>
                      <a:schemeClr val="tx1"/>
                    </a:solidFill>
                    <a:latin typeface="+mn-lt"/>
                  </a:rPr>
                  <a:t>quả</a:t>
                </a:r>
                <a:r>
                  <a:rPr lang="en-US" dirty="0">
                    <a:solidFill>
                      <a:schemeClr val="tx1"/>
                    </a:solidFill>
                    <a:latin typeface="+mn-lt"/>
                  </a:rPr>
                  <a:t> </a:t>
                </a:r>
                <a:r>
                  <a:rPr lang="en-US" dirty="0" err="1">
                    <a:solidFill>
                      <a:schemeClr val="tx1"/>
                    </a:solidFill>
                    <a:latin typeface="+mn-lt"/>
                  </a:rPr>
                  <a:t>của</a:t>
                </a:r>
                <a:r>
                  <a:rPr lang="en-US" dirty="0">
                    <a:solidFill>
                      <a:schemeClr val="tx1"/>
                    </a:solidFill>
                    <a:latin typeface="+mn-lt"/>
                  </a:rPr>
                  <a:t> </a:t>
                </a:r>
                <a:r>
                  <a:rPr lang="en-US" dirty="0" err="1">
                    <a:solidFill>
                      <a:schemeClr val="tx1"/>
                    </a:solidFill>
                    <a:latin typeface="+mn-lt"/>
                  </a:rPr>
                  <a:t>phép</a:t>
                </a:r>
                <a:r>
                  <a:rPr lang="en-US" dirty="0">
                    <a:solidFill>
                      <a:schemeClr val="tx1"/>
                    </a:solidFill>
                    <a:latin typeface="+mn-lt"/>
                  </a:rPr>
                  <a:t> </a:t>
                </a:r>
                <a:r>
                  <a:rPr lang="en-US" dirty="0" err="1">
                    <a:solidFill>
                      <a:schemeClr val="tx1"/>
                    </a:solidFill>
                    <a:latin typeface="+mn-lt"/>
                  </a:rPr>
                  <a:t>thử</a:t>
                </a:r>
                <a:r>
                  <a:rPr lang="en-US" dirty="0">
                    <a:solidFill>
                      <a:schemeClr val="tx1"/>
                    </a:solidFill>
                    <a:latin typeface="+mn-lt"/>
                  </a:rPr>
                  <a:t> </a:t>
                </a:r>
                <a:r>
                  <a:rPr lang="en-US" dirty="0" err="1">
                    <a:solidFill>
                      <a:schemeClr val="tx1"/>
                    </a:solidFill>
                    <a:latin typeface="+mn-lt"/>
                  </a:rPr>
                  <a:t>ngẫu</a:t>
                </a:r>
                <a:r>
                  <a:rPr lang="en-US" dirty="0">
                    <a:solidFill>
                      <a:schemeClr val="tx1"/>
                    </a:solidFill>
                    <a:latin typeface="+mn-lt"/>
                  </a:rPr>
                  <a:t> </a:t>
                </a:r>
                <a:r>
                  <a:rPr lang="en-US" dirty="0" err="1">
                    <a:solidFill>
                      <a:schemeClr val="tx1"/>
                    </a:solidFill>
                    <a:latin typeface="+mn-lt"/>
                  </a:rPr>
                  <a:t>nhiên</a:t>
                </a:r>
                <a:r>
                  <a:rPr lang="en-US" dirty="0">
                    <a:solidFill>
                      <a:schemeClr val="tx1"/>
                    </a:solidFill>
                    <a:latin typeface="+mn-lt"/>
                  </a:rPr>
                  <a:t> </a:t>
                </a:r>
                <a:r>
                  <a:rPr lang="en-US" dirty="0" err="1">
                    <a:solidFill>
                      <a:schemeClr val="tx1"/>
                    </a:solidFill>
                    <a:latin typeface="+mn-lt"/>
                  </a:rPr>
                  <a:t>tại</a:t>
                </a:r>
                <a:r>
                  <a:rPr lang="en-US" dirty="0">
                    <a:solidFill>
                      <a:schemeClr val="tx1"/>
                    </a:solidFill>
                    <a:latin typeface="+mn-lt"/>
                  </a:rPr>
                  <a:t> </a:t>
                </a:r>
                <a:r>
                  <a:rPr lang="en-US" dirty="0" err="1">
                    <a:solidFill>
                      <a:schemeClr val="tx1"/>
                    </a:solidFill>
                    <a:latin typeface="+mn-lt"/>
                  </a:rPr>
                  <a:t>các</a:t>
                </a:r>
                <a:r>
                  <a:rPr lang="en-US" dirty="0">
                    <a:solidFill>
                      <a:schemeClr val="tx1"/>
                    </a:solidFill>
                    <a:latin typeface="+mn-lt"/>
                  </a:rPr>
                  <a:t> </a:t>
                </a:r>
                <a:r>
                  <a:rPr lang="en-US" dirty="0" err="1">
                    <a:solidFill>
                      <a:schemeClr val="tx1"/>
                    </a:solidFill>
                    <a:latin typeface="+mn-lt"/>
                  </a:rPr>
                  <a:t>thời</a:t>
                </a:r>
                <a:r>
                  <a:rPr lang="en-US" dirty="0">
                    <a:solidFill>
                      <a:schemeClr val="tx1"/>
                    </a:solidFill>
                    <a:latin typeface="+mn-lt"/>
                  </a:rPr>
                  <a:t> </a:t>
                </a:r>
                <a:r>
                  <a:rPr lang="en-US" dirty="0" err="1">
                    <a:solidFill>
                      <a:schemeClr val="tx1"/>
                    </a:solidFill>
                    <a:latin typeface="+mn-lt"/>
                  </a:rPr>
                  <a:t>điểm</a:t>
                </a:r>
                <a:r>
                  <a:rPr lang="en-US" dirty="0">
                    <a:solidFill>
                      <a:schemeClr val="tx1"/>
                    </a:solidFill>
                    <a:latin typeface="+mn-lt"/>
                  </a:rPr>
                  <a:t> </a:t>
                </a:r>
                <a:r>
                  <a:rPr lang="en-US" dirty="0" err="1">
                    <a:solidFill>
                      <a:schemeClr val="tx1"/>
                    </a:solidFill>
                    <a:latin typeface="+mn-lt"/>
                  </a:rPr>
                  <a:t>khác</a:t>
                </a:r>
                <a:r>
                  <a:rPr lang="en-US" dirty="0">
                    <a:solidFill>
                      <a:schemeClr val="tx1"/>
                    </a:solidFill>
                    <a:latin typeface="+mn-lt"/>
                  </a:rPr>
                  <a:t> </a:t>
                </a:r>
                <a:r>
                  <a:rPr lang="en-US" dirty="0" err="1">
                    <a:solidFill>
                      <a:schemeClr val="tx1"/>
                    </a:solidFill>
                    <a:latin typeface="+mn-lt"/>
                  </a:rPr>
                  <a:t>nhau</a:t>
                </a:r>
                <a:endParaRPr lang="en-US" dirty="0">
                  <a:solidFill>
                    <a:schemeClr val="tx1"/>
                  </a:solidFill>
                  <a:latin typeface="+mn-lt"/>
                </a:endParaRPr>
              </a:p>
              <a:p>
                <a:pPr marL="342900" indent="-342900" algn="l">
                  <a:buFont typeface="AppleSDGothicNeo-Regular" charset="-127"/>
                  <a:buChar char="□"/>
                </a:pPr>
                <a:r>
                  <a:rPr lang="en-US" i="1" dirty="0" err="1">
                    <a:solidFill>
                      <a:srgbClr val="FF0000"/>
                    </a:solidFill>
                    <a:latin typeface="+mn-lt"/>
                  </a:rPr>
                  <a:t>Phân</a:t>
                </a:r>
                <a:r>
                  <a:rPr lang="en-US" i="1" dirty="0">
                    <a:solidFill>
                      <a:srgbClr val="FF0000"/>
                    </a:solidFill>
                    <a:latin typeface="+mn-lt"/>
                  </a:rPr>
                  <a:t> </a:t>
                </a:r>
                <a:r>
                  <a:rPr lang="en-US" i="1" dirty="0" err="1">
                    <a:solidFill>
                      <a:srgbClr val="FF0000"/>
                    </a:solidFill>
                    <a:latin typeface="+mn-lt"/>
                  </a:rPr>
                  <a:t>loại</a:t>
                </a:r>
                <a:r>
                  <a:rPr lang="en-US" i="1" dirty="0">
                    <a:solidFill>
                      <a:srgbClr val="FF0000"/>
                    </a:solidFill>
                    <a:latin typeface="+mn-lt"/>
                  </a:rPr>
                  <a:t>:</a:t>
                </a:r>
              </a:p>
              <a:p>
                <a:pPr marL="800100" lvl="1" indent="-342900" algn="l">
                  <a:buFont typeface="Courier New" charset="0"/>
                  <a:buChar char="o"/>
                </a:pPr>
                <a:r>
                  <a:rPr lang="en-US" dirty="0" err="1">
                    <a:latin typeface="+mn-lt"/>
                  </a:rPr>
                  <a:t>Rời</a:t>
                </a:r>
                <a:r>
                  <a:rPr lang="en-US" dirty="0">
                    <a:latin typeface="+mn-lt"/>
                  </a:rPr>
                  <a:t> </a:t>
                </a:r>
                <a:r>
                  <a:rPr lang="en-US" dirty="0" err="1">
                    <a:latin typeface="+mn-lt"/>
                  </a:rPr>
                  <a:t>rạc</a:t>
                </a:r>
                <a:endParaRPr lang="en-US" dirty="0">
                  <a:latin typeface="+mn-lt"/>
                </a:endParaRPr>
              </a:p>
              <a:p>
                <a:pPr marL="800100" lvl="1" indent="-342900" algn="l">
                  <a:buFont typeface="Courier New" charset="0"/>
                  <a:buChar char="o"/>
                </a:pPr>
                <a:r>
                  <a:rPr lang="en-US" dirty="0" err="1">
                    <a:latin typeface="+mn-lt"/>
                  </a:rPr>
                  <a:t>Liên</a:t>
                </a:r>
                <a:r>
                  <a:rPr lang="en-US" dirty="0">
                    <a:latin typeface="+mn-lt"/>
                  </a:rPr>
                  <a:t> </a:t>
                </a:r>
                <a:r>
                  <a:rPr lang="en-US" dirty="0" err="1">
                    <a:latin typeface="+mn-lt"/>
                  </a:rPr>
                  <a:t>tục</a:t>
                </a:r>
                <a:endParaRPr lang="en-US" dirty="0">
                  <a:latin typeface="+mn-lt"/>
                </a:endParaRPr>
              </a:p>
              <a:p>
                <a:pPr marL="342900" indent="-342900" algn="l">
                  <a:buFont typeface="AppleSDGothicNeo-Regular" charset="-127"/>
                  <a:buChar char="□"/>
                </a:pPr>
                <a:r>
                  <a:rPr lang="en-US" i="1" dirty="0" err="1">
                    <a:solidFill>
                      <a:srgbClr val="FF0000"/>
                    </a:solidFill>
                    <a:latin typeface="+mn-lt"/>
                  </a:rPr>
                  <a:t>Tiến</a:t>
                </a:r>
                <a:r>
                  <a:rPr lang="en-US" i="1" dirty="0">
                    <a:solidFill>
                      <a:srgbClr val="FF0000"/>
                    </a:solidFill>
                    <a:latin typeface="+mn-lt"/>
                  </a:rPr>
                  <a:t> </a:t>
                </a:r>
                <a:r>
                  <a:rPr lang="en-US" i="1" dirty="0" err="1">
                    <a:solidFill>
                      <a:srgbClr val="FF0000"/>
                    </a:solidFill>
                    <a:latin typeface="+mn-lt"/>
                  </a:rPr>
                  <a:t>trình</a:t>
                </a:r>
                <a:r>
                  <a:rPr lang="en-US" i="1" dirty="0">
                    <a:solidFill>
                      <a:srgbClr val="FF0000"/>
                    </a:solidFill>
                    <a:latin typeface="+mn-lt"/>
                  </a:rPr>
                  <a:t> </a:t>
                </a:r>
                <a:r>
                  <a:rPr lang="en-US" i="1" dirty="0" err="1">
                    <a:solidFill>
                      <a:srgbClr val="FF0000"/>
                    </a:solidFill>
                    <a:latin typeface="+mn-lt"/>
                  </a:rPr>
                  <a:t>ngẫu</a:t>
                </a:r>
                <a:r>
                  <a:rPr lang="en-US" i="1" dirty="0">
                    <a:solidFill>
                      <a:srgbClr val="FF0000"/>
                    </a:solidFill>
                    <a:latin typeface="+mn-lt"/>
                  </a:rPr>
                  <a:t> </a:t>
                </a:r>
                <a:r>
                  <a:rPr lang="en-US" i="1" dirty="0" err="1">
                    <a:solidFill>
                      <a:srgbClr val="FF0000"/>
                    </a:solidFill>
                    <a:latin typeface="+mn-lt"/>
                  </a:rPr>
                  <a:t>nhiên</a:t>
                </a:r>
                <a:r>
                  <a:rPr lang="en-US" i="1" dirty="0">
                    <a:solidFill>
                      <a:srgbClr val="FF0000"/>
                    </a:solidFill>
                    <a:latin typeface="+mn-lt"/>
                  </a:rPr>
                  <a:t> </a:t>
                </a:r>
                <a:r>
                  <a:rPr lang="en-US" i="1" dirty="0" err="1">
                    <a:solidFill>
                      <a:srgbClr val="FF0000"/>
                    </a:solidFill>
                    <a:latin typeface="+mn-lt"/>
                  </a:rPr>
                  <a:t>rời</a:t>
                </a:r>
                <a:r>
                  <a:rPr lang="en-US" i="1" dirty="0">
                    <a:solidFill>
                      <a:srgbClr val="FF0000"/>
                    </a:solidFill>
                    <a:latin typeface="+mn-lt"/>
                  </a:rPr>
                  <a:t> </a:t>
                </a:r>
                <a:r>
                  <a:rPr lang="en-US" i="1" dirty="0" err="1">
                    <a:solidFill>
                      <a:srgbClr val="FF0000"/>
                    </a:solidFill>
                    <a:latin typeface="+mn-lt"/>
                  </a:rPr>
                  <a:t>rạc</a:t>
                </a:r>
                <a:r>
                  <a:rPr lang="en-US" i="1" dirty="0">
                    <a:solidFill>
                      <a:srgbClr val="FF0000"/>
                    </a:solidFill>
                    <a:latin typeface="+mn-lt"/>
                  </a:rPr>
                  <a:t>:</a:t>
                </a:r>
              </a:p>
              <a:p>
                <a:pPr marL="800100" lvl="1" indent="-342900" algn="l">
                  <a:buFont typeface="Courier New" charset="0"/>
                  <a:buChar char="o"/>
                </a:pPr>
                <a:r>
                  <a:rPr lang="en-US" dirty="0" err="1">
                    <a:latin typeface="+mn-lt"/>
                  </a:rPr>
                  <a:t>Nếu</a:t>
                </a:r>
                <a:r>
                  <a:rPr lang="en-US" dirty="0">
                    <a:latin typeface="+mn-lt"/>
                  </a:rPr>
                  <a:t> </a:t>
                </a:r>
                <a:r>
                  <a:rPr lang="en-US" dirty="0" err="1">
                    <a:latin typeface="+mn-lt"/>
                  </a:rPr>
                  <a:t>các</a:t>
                </a:r>
                <a:r>
                  <a:rPr lang="en-US" dirty="0">
                    <a:latin typeface="+mn-lt"/>
                  </a:rPr>
                  <a:t> </a:t>
                </a:r>
                <a:r>
                  <a:rPr lang="en-US" dirty="0" err="1">
                    <a:latin typeface="+mn-lt"/>
                  </a:rPr>
                  <a:t>thời</a:t>
                </a:r>
                <a:r>
                  <a:rPr lang="en-US" dirty="0">
                    <a:latin typeface="+mn-lt"/>
                  </a:rPr>
                  <a:t> </a:t>
                </a:r>
                <a:r>
                  <a:rPr lang="en-US" dirty="0" err="1">
                    <a:latin typeface="+mn-lt"/>
                  </a:rPr>
                  <a:t>điểm</a:t>
                </a:r>
                <a:r>
                  <a:rPr lang="en-US" dirty="0">
                    <a:latin typeface="+mn-lt"/>
                  </a:rPr>
                  <a:t> </a:t>
                </a:r>
                <a:r>
                  <a:rPr lang="en-US" dirty="0" err="1">
                    <a:latin typeface="+mn-lt"/>
                  </a:rPr>
                  <a:t>quan</a:t>
                </a:r>
                <a:r>
                  <a:rPr lang="en-US" dirty="0">
                    <a:latin typeface="+mn-lt"/>
                  </a:rPr>
                  <a:t> </a:t>
                </a:r>
                <a:r>
                  <a:rPr lang="en-US" dirty="0" err="1">
                    <a:latin typeface="+mn-lt"/>
                  </a:rPr>
                  <a:t>sát</a:t>
                </a:r>
                <a:r>
                  <a:rPr lang="en-US" dirty="0">
                    <a:latin typeface="+mn-lt"/>
                  </a:rPr>
                  <a:t> </a:t>
                </a:r>
                <a:r>
                  <a:rPr lang="en-US" dirty="0" err="1">
                    <a:latin typeface="+mn-lt"/>
                  </a:rPr>
                  <a:t>là</a:t>
                </a:r>
                <a:r>
                  <a:rPr lang="en-US" dirty="0">
                    <a:latin typeface="+mn-lt"/>
                  </a:rPr>
                  <a:t> </a:t>
                </a:r>
                <a:r>
                  <a:rPr lang="en-US" dirty="0" err="1">
                    <a:latin typeface="+mn-lt"/>
                  </a:rPr>
                  <a:t>bất</a:t>
                </a:r>
                <a:r>
                  <a:rPr lang="en-US" dirty="0">
                    <a:latin typeface="+mn-lt"/>
                  </a:rPr>
                  <a:t> </a:t>
                </a:r>
                <a:r>
                  <a:rPr lang="en-US" dirty="0" err="1">
                    <a:latin typeface="+mn-lt"/>
                  </a:rPr>
                  <a:t>kỳ</a:t>
                </a:r>
                <a:r>
                  <a:rPr lang="en-US" dirty="0">
                    <a:latin typeface="+mn-lt"/>
                  </a:rPr>
                  <a:t> </a:t>
                </a:r>
                <a:r>
                  <a:rPr lang="en-US" dirty="0" err="1">
                    <a:latin typeface="+mn-lt"/>
                  </a:rPr>
                  <a:t>trên</a:t>
                </a:r>
                <a:r>
                  <a:rPr lang="en-US" dirty="0">
                    <a:latin typeface="+mn-lt"/>
                  </a:rPr>
                  <a:t> </a:t>
                </a:r>
                <a:r>
                  <a:rPr lang="en-US" dirty="0" err="1">
                    <a:latin typeface="+mn-lt"/>
                  </a:rPr>
                  <a:t>trục</a:t>
                </a:r>
                <a:r>
                  <a:rPr lang="en-US" dirty="0">
                    <a:latin typeface="+mn-lt"/>
                  </a:rPr>
                  <a:t> </a:t>
                </a:r>
                <a:r>
                  <a:rPr lang="en-US" dirty="0" err="1">
                    <a:latin typeface="+mn-lt"/>
                  </a:rPr>
                  <a:t>thời</a:t>
                </a:r>
                <a:r>
                  <a:rPr lang="en-US" dirty="0">
                    <a:latin typeface="+mn-lt"/>
                  </a:rPr>
                  <a:t> </a:t>
                </a:r>
                <a:r>
                  <a:rPr lang="en-US" dirty="0" err="1">
                    <a:latin typeface="+mn-lt"/>
                  </a:rPr>
                  <a:t>gian</a:t>
                </a:r>
                <a:r>
                  <a:rPr lang="en-US" dirty="0">
                    <a:latin typeface="+mn-lt"/>
                  </a:rPr>
                  <a:t> </a:t>
                </a:r>
                <a:r>
                  <a:rPr lang="en-US" i="1" dirty="0">
                    <a:solidFill>
                      <a:srgbClr val="FF0000"/>
                    </a:solidFill>
                    <a:latin typeface="+mn-lt"/>
                  </a:rPr>
                  <a:t>(</a:t>
                </a:r>
                <a:r>
                  <a:rPr lang="en-US" i="1" dirty="0" err="1">
                    <a:solidFill>
                      <a:srgbClr val="FF0000"/>
                    </a:solidFill>
                    <a:latin typeface="+mn-lt"/>
                  </a:rPr>
                  <a:t>liên</a:t>
                </a:r>
                <a:r>
                  <a:rPr lang="en-US" i="1" dirty="0">
                    <a:solidFill>
                      <a:srgbClr val="FF0000"/>
                    </a:solidFill>
                    <a:latin typeface="+mn-lt"/>
                  </a:rPr>
                  <a:t> </a:t>
                </a:r>
                <a:r>
                  <a:rPr lang="en-US" i="1" dirty="0" err="1">
                    <a:solidFill>
                      <a:srgbClr val="FF0000"/>
                    </a:solidFill>
                    <a:latin typeface="+mn-lt"/>
                  </a:rPr>
                  <a:t>tục</a:t>
                </a:r>
                <a:r>
                  <a:rPr lang="en-US" i="1" dirty="0">
                    <a:solidFill>
                      <a:srgbClr val="FF0000"/>
                    </a:solidFill>
                    <a:latin typeface="+mn-lt"/>
                  </a:rPr>
                  <a:t>) </a:t>
                </a:r>
                <a:r>
                  <a:rPr lang="en-US" dirty="0" err="1">
                    <a:latin typeface="+mn-lt"/>
                  </a:rPr>
                  <a:t>và</a:t>
                </a:r>
                <a:r>
                  <a:rPr lang="en-US" dirty="0">
                    <a:latin typeface="+mn-lt"/>
                  </a:rPr>
                  <a:t> </a:t>
                </a:r>
                <a:r>
                  <a:rPr lang="en-US" dirty="0" err="1">
                    <a:latin typeface="+mn-lt"/>
                  </a:rPr>
                  <a:t>kết</a:t>
                </a:r>
                <a:r>
                  <a:rPr lang="en-US" dirty="0">
                    <a:latin typeface="+mn-lt"/>
                  </a:rPr>
                  <a:t> </a:t>
                </a:r>
                <a:r>
                  <a:rPr lang="en-US" dirty="0" err="1">
                    <a:latin typeface="+mn-lt"/>
                  </a:rPr>
                  <a:t>quả</a:t>
                </a:r>
                <a:r>
                  <a:rPr lang="en-US" dirty="0">
                    <a:latin typeface="+mn-lt"/>
                  </a:rPr>
                  <a:t> </a:t>
                </a:r>
                <a:r>
                  <a:rPr lang="en-US" dirty="0" err="1">
                    <a:latin typeface="+mn-lt"/>
                  </a:rPr>
                  <a:t>của</a:t>
                </a:r>
                <a:r>
                  <a:rPr lang="en-US" dirty="0">
                    <a:latin typeface="+mn-lt"/>
                  </a:rPr>
                  <a:t> </a:t>
                </a:r>
                <a:r>
                  <a:rPr lang="en-US" dirty="0" err="1">
                    <a:latin typeface="+mn-lt"/>
                  </a:rPr>
                  <a:t>phép</a:t>
                </a:r>
                <a:r>
                  <a:rPr lang="en-US" dirty="0">
                    <a:latin typeface="+mn-lt"/>
                  </a:rPr>
                  <a:t> </a:t>
                </a:r>
                <a:r>
                  <a:rPr lang="en-US" dirty="0" err="1">
                    <a:latin typeface="+mn-lt"/>
                  </a:rPr>
                  <a:t>thử</a:t>
                </a:r>
                <a:r>
                  <a:rPr lang="en-US" dirty="0">
                    <a:latin typeface="+mn-lt"/>
                  </a:rPr>
                  <a:t> </a:t>
                </a:r>
                <a:r>
                  <a:rPr lang="en-US" dirty="0" err="1">
                    <a:latin typeface="+mn-lt"/>
                  </a:rPr>
                  <a:t>ngẫu</a:t>
                </a:r>
                <a:r>
                  <a:rPr lang="en-US" dirty="0">
                    <a:latin typeface="+mn-lt"/>
                  </a:rPr>
                  <a:t> </a:t>
                </a:r>
                <a:r>
                  <a:rPr lang="en-US" dirty="0" err="1">
                    <a:latin typeface="+mn-lt"/>
                  </a:rPr>
                  <a:t>nhiên</a:t>
                </a:r>
                <a:r>
                  <a:rPr lang="en-US" dirty="0">
                    <a:latin typeface="+mn-lt"/>
                  </a:rPr>
                  <a:t> </a:t>
                </a:r>
                <a:r>
                  <a:rPr lang="en-US" dirty="0" err="1">
                    <a:latin typeface="+mn-lt"/>
                  </a:rPr>
                  <a:t>là</a:t>
                </a:r>
                <a:r>
                  <a:rPr lang="en-US" dirty="0">
                    <a:latin typeface="+mn-lt"/>
                  </a:rPr>
                  <a:t> </a:t>
                </a:r>
                <a:r>
                  <a:rPr lang="en-US" i="1" dirty="0" err="1">
                    <a:solidFill>
                      <a:srgbClr val="FF0000"/>
                    </a:solidFill>
                    <a:latin typeface="+mn-lt"/>
                  </a:rPr>
                  <a:t>rời</a:t>
                </a:r>
                <a:r>
                  <a:rPr lang="en-US" i="1" dirty="0">
                    <a:solidFill>
                      <a:srgbClr val="FF0000"/>
                    </a:solidFill>
                    <a:latin typeface="+mn-lt"/>
                  </a:rPr>
                  <a:t> </a:t>
                </a:r>
                <a:r>
                  <a:rPr lang="en-US" i="1" dirty="0" err="1">
                    <a:solidFill>
                      <a:srgbClr val="FF0000"/>
                    </a:solidFill>
                    <a:latin typeface="+mn-lt"/>
                  </a:rPr>
                  <a:t>rạc</a:t>
                </a:r>
                <a:endParaRPr lang="en-US" i="1" dirty="0">
                  <a:solidFill>
                    <a:srgbClr val="FF0000"/>
                  </a:solidFill>
                  <a:latin typeface="+mn-lt"/>
                </a:endParaRPr>
              </a:p>
              <a:p>
                <a:pPr marL="342900" indent="-342900" algn="l">
                  <a:buFont typeface="AppleSDGothicNeo-Regular" charset="-127"/>
                  <a:buChar char="□"/>
                </a:pPr>
                <a:r>
                  <a:rPr lang="en-US" i="1" dirty="0" err="1">
                    <a:solidFill>
                      <a:srgbClr val="FF0000"/>
                    </a:solidFill>
                    <a:latin typeface="+mn-lt"/>
                  </a:rPr>
                  <a:t>Tiến</a:t>
                </a:r>
                <a:r>
                  <a:rPr lang="en-US" i="1" dirty="0">
                    <a:solidFill>
                      <a:srgbClr val="FF0000"/>
                    </a:solidFill>
                    <a:latin typeface="+mn-lt"/>
                  </a:rPr>
                  <a:t> </a:t>
                </a:r>
                <a:r>
                  <a:rPr lang="en-US" i="1" dirty="0" err="1">
                    <a:solidFill>
                      <a:srgbClr val="FF0000"/>
                    </a:solidFill>
                    <a:latin typeface="+mn-lt"/>
                  </a:rPr>
                  <a:t>trình</a:t>
                </a:r>
                <a:r>
                  <a:rPr lang="en-US" i="1" dirty="0">
                    <a:solidFill>
                      <a:srgbClr val="FF0000"/>
                    </a:solidFill>
                    <a:latin typeface="+mn-lt"/>
                  </a:rPr>
                  <a:t> </a:t>
                </a:r>
                <a:r>
                  <a:rPr lang="en-US" i="1" dirty="0" err="1">
                    <a:solidFill>
                      <a:srgbClr val="FF0000"/>
                    </a:solidFill>
                    <a:latin typeface="+mn-lt"/>
                  </a:rPr>
                  <a:t>ngẫu</a:t>
                </a:r>
                <a:r>
                  <a:rPr lang="en-US" i="1" dirty="0">
                    <a:solidFill>
                      <a:srgbClr val="FF0000"/>
                    </a:solidFill>
                    <a:latin typeface="+mn-lt"/>
                  </a:rPr>
                  <a:t> </a:t>
                </a:r>
                <a:r>
                  <a:rPr lang="en-US" i="1" dirty="0" err="1">
                    <a:solidFill>
                      <a:srgbClr val="FF0000"/>
                    </a:solidFill>
                    <a:latin typeface="+mn-lt"/>
                  </a:rPr>
                  <a:t>nhiên</a:t>
                </a:r>
                <a:r>
                  <a:rPr lang="en-US" i="1" dirty="0">
                    <a:solidFill>
                      <a:srgbClr val="FF0000"/>
                    </a:solidFill>
                    <a:latin typeface="+mn-lt"/>
                  </a:rPr>
                  <a:t> </a:t>
                </a:r>
                <a:r>
                  <a:rPr lang="en-US" i="1" dirty="0" err="1">
                    <a:solidFill>
                      <a:srgbClr val="FF0000"/>
                    </a:solidFill>
                    <a:latin typeface="+mn-lt"/>
                  </a:rPr>
                  <a:t>liên</a:t>
                </a:r>
                <a:r>
                  <a:rPr lang="en-US" i="1" dirty="0">
                    <a:solidFill>
                      <a:srgbClr val="FF0000"/>
                    </a:solidFill>
                    <a:latin typeface="+mn-lt"/>
                  </a:rPr>
                  <a:t> </a:t>
                </a:r>
                <a:r>
                  <a:rPr lang="en-US" i="1" dirty="0" err="1">
                    <a:solidFill>
                      <a:srgbClr val="FF0000"/>
                    </a:solidFill>
                    <a:latin typeface="+mn-lt"/>
                  </a:rPr>
                  <a:t>tục</a:t>
                </a:r>
                <a:r>
                  <a:rPr lang="en-US" i="1" dirty="0">
                    <a:solidFill>
                      <a:srgbClr val="FF0000"/>
                    </a:solidFill>
                    <a:latin typeface="+mn-lt"/>
                  </a:rPr>
                  <a:t>:</a:t>
                </a:r>
              </a:p>
              <a:p>
                <a:pPr marL="800100" lvl="1" indent="-342900" algn="l">
                  <a:buFont typeface="Courier New" charset="0"/>
                  <a:buChar char="o"/>
                </a:pPr>
                <a:r>
                  <a:rPr lang="en-US" dirty="0" err="1">
                    <a:latin typeface="+mn-lt"/>
                  </a:rPr>
                  <a:t>Nếu</a:t>
                </a:r>
                <a:r>
                  <a:rPr lang="en-US" dirty="0">
                    <a:latin typeface="+mn-lt"/>
                  </a:rPr>
                  <a:t> </a:t>
                </a:r>
                <a:r>
                  <a:rPr lang="en-US" dirty="0" err="1">
                    <a:latin typeface="+mn-lt"/>
                  </a:rPr>
                  <a:t>các</a:t>
                </a:r>
                <a:r>
                  <a:rPr lang="en-US" dirty="0">
                    <a:latin typeface="+mn-lt"/>
                  </a:rPr>
                  <a:t> </a:t>
                </a:r>
                <a:r>
                  <a:rPr lang="en-US" dirty="0" err="1">
                    <a:latin typeface="+mn-lt"/>
                  </a:rPr>
                  <a:t>thời</a:t>
                </a:r>
                <a:r>
                  <a:rPr lang="en-US" dirty="0">
                    <a:latin typeface="+mn-lt"/>
                  </a:rPr>
                  <a:t> </a:t>
                </a:r>
                <a:r>
                  <a:rPr lang="en-US" dirty="0" err="1">
                    <a:latin typeface="+mn-lt"/>
                  </a:rPr>
                  <a:t>điểm</a:t>
                </a:r>
                <a:r>
                  <a:rPr lang="en-US" dirty="0">
                    <a:latin typeface="+mn-lt"/>
                  </a:rPr>
                  <a:t> </a:t>
                </a:r>
                <a:r>
                  <a:rPr lang="en-US" dirty="0" err="1">
                    <a:latin typeface="+mn-lt"/>
                  </a:rPr>
                  <a:t>quan</a:t>
                </a:r>
                <a:r>
                  <a:rPr lang="en-US" dirty="0">
                    <a:latin typeface="+mn-lt"/>
                  </a:rPr>
                  <a:t> </a:t>
                </a:r>
                <a:r>
                  <a:rPr lang="en-US" dirty="0" err="1">
                    <a:latin typeface="+mn-lt"/>
                  </a:rPr>
                  <a:t>sát</a:t>
                </a:r>
                <a:r>
                  <a:rPr lang="en-US" dirty="0">
                    <a:latin typeface="+mn-lt"/>
                  </a:rPr>
                  <a:t> </a:t>
                </a:r>
                <a:r>
                  <a:rPr lang="en-US" dirty="0" err="1">
                    <a:latin typeface="+mn-lt"/>
                  </a:rPr>
                  <a:t>là</a:t>
                </a:r>
                <a:r>
                  <a:rPr lang="en-US" dirty="0">
                    <a:latin typeface="+mn-lt"/>
                  </a:rPr>
                  <a:t> </a:t>
                </a:r>
                <a:r>
                  <a:rPr lang="en-US" dirty="0" err="1">
                    <a:latin typeface="+mn-lt"/>
                  </a:rPr>
                  <a:t>bất</a:t>
                </a:r>
                <a:r>
                  <a:rPr lang="en-US" dirty="0">
                    <a:latin typeface="+mn-lt"/>
                  </a:rPr>
                  <a:t> </a:t>
                </a:r>
                <a:r>
                  <a:rPr lang="en-US" dirty="0" err="1">
                    <a:latin typeface="+mn-lt"/>
                  </a:rPr>
                  <a:t>kỳ</a:t>
                </a:r>
                <a:r>
                  <a:rPr lang="en-US" dirty="0">
                    <a:latin typeface="+mn-lt"/>
                  </a:rPr>
                  <a:t> </a:t>
                </a:r>
                <a:r>
                  <a:rPr lang="en-US" dirty="0" err="1">
                    <a:latin typeface="+mn-lt"/>
                  </a:rPr>
                  <a:t>trên</a:t>
                </a:r>
                <a:r>
                  <a:rPr lang="en-US" dirty="0">
                    <a:latin typeface="+mn-lt"/>
                  </a:rPr>
                  <a:t> </a:t>
                </a:r>
                <a:r>
                  <a:rPr lang="en-US" dirty="0" err="1">
                    <a:latin typeface="+mn-lt"/>
                  </a:rPr>
                  <a:t>trục</a:t>
                </a:r>
                <a:r>
                  <a:rPr lang="en-US" dirty="0">
                    <a:latin typeface="+mn-lt"/>
                  </a:rPr>
                  <a:t> </a:t>
                </a:r>
                <a:r>
                  <a:rPr lang="en-US" dirty="0" err="1">
                    <a:latin typeface="+mn-lt"/>
                  </a:rPr>
                  <a:t>thời</a:t>
                </a:r>
                <a:r>
                  <a:rPr lang="en-US" dirty="0">
                    <a:latin typeface="+mn-lt"/>
                  </a:rPr>
                  <a:t> </a:t>
                </a:r>
                <a:r>
                  <a:rPr lang="en-US" dirty="0" err="1">
                    <a:latin typeface="+mn-lt"/>
                  </a:rPr>
                  <a:t>gian</a:t>
                </a:r>
                <a:r>
                  <a:rPr lang="en-US" dirty="0">
                    <a:latin typeface="+mn-lt"/>
                  </a:rPr>
                  <a:t> </a:t>
                </a:r>
                <a:r>
                  <a:rPr lang="en-US" i="1" dirty="0">
                    <a:solidFill>
                      <a:srgbClr val="FF0000"/>
                    </a:solidFill>
                    <a:latin typeface="+mn-lt"/>
                  </a:rPr>
                  <a:t>(</a:t>
                </a:r>
                <a:r>
                  <a:rPr lang="en-US" i="1" dirty="0" err="1">
                    <a:solidFill>
                      <a:srgbClr val="FF0000"/>
                    </a:solidFill>
                    <a:latin typeface="+mn-lt"/>
                  </a:rPr>
                  <a:t>liên</a:t>
                </a:r>
                <a:r>
                  <a:rPr lang="en-US" i="1" dirty="0">
                    <a:solidFill>
                      <a:srgbClr val="FF0000"/>
                    </a:solidFill>
                    <a:latin typeface="+mn-lt"/>
                  </a:rPr>
                  <a:t> </a:t>
                </a:r>
                <a:r>
                  <a:rPr lang="en-US" i="1" dirty="0" err="1">
                    <a:solidFill>
                      <a:srgbClr val="FF0000"/>
                    </a:solidFill>
                    <a:latin typeface="+mn-lt"/>
                  </a:rPr>
                  <a:t>tục</a:t>
                </a:r>
                <a:r>
                  <a:rPr lang="en-US" i="1" dirty="0">
                    <a:solidFill>
                      <a:srgbClr val="FF0000"/>
                    </a:solidFill>
                    <a:latin typeface="+mn-lt"/>
                  </a:rPr>
                  <a:t>) </a:t>
                </a:r>
                <a:r>
                  <a:rPr lang="en-US" dirty="0" err="1">
                    <a:latin typeface="+mn-lt"/>
                  </a:rPr>
                  <a:t>và</a:t>
                </a:r>
                <a:r>
                  <a:rPr lang="en-US" dirty="0">
                    <a:latin typeface="+mn-lt"/>
                  </a:rPr>
                  <a:t> </a:t>
                </a:r>
                <a:r>
                  <a:rPr lang="en-US" dirty="0" err="1">
                    <a:latin typeface="+mn-lt"/>
                  </a:rPr>
                  <a:t>kết</a:t>
                </a:r>
                <a:r>
                  <a:rPr lang="en-US" dirty="0">
                    <a:latin typeface="+mn-lt"/>
                  </a:rPr>
                  <a:t> </a:t>
                </a:r>
                <a:r>
                  <a:rPr lang="en-US" dirty="0" err="1">
                    <a:latin typeface="+mn-lt"/>
                  </a:rPr>
                  <a:t>quả</a:t>
                </a:r>
                <a:r>
                  <a:rPr lang="en-US" dirty="0">
                    <a:latin typeface="+mn-lt"/>
                  </a:rPr>
                  <a:t> </a:t>
                </a:r>
                <a:r>
                  <a:rPr lang="en-US" dirty="0" err="1">
                    <a:latin typeface="+mn-lt"/>
                  </a:rPr>
                  <a:t>của</a:t>
                </a:r>
                <a:r>
                  <a:rPr lang="en-US" dirty="0">
                    <a:latin typeface="+mn-lt"/>
                  </a:rPr>
                  <a:t> </a:t>
                </a:r>
                <a:r>
                  <a:rPr lang="en-US" dirty="0" err="1">
                    <a:latin typeface="+mn-lt"/>
                  </a:rPr>
                  <a:t>phép</a:t>
                </a:r>
                <a:r>
                  <a:rPr lang="en-US" dirty="0">
                    <a:latin typeface="+mn-lt"/>
                  </a:rPr>
                  <a:t> </a:t>
                </a:r>
                <a:r>
                  <a:rPr lang="en-US" dirty="0" err="1">
                    <a:latin typeface="+mn-lt"/>
                  </a:rPr>
                  <a:t>thử</a:t>
                </a:r>
                <a:r>
                  <a:rPr lang="en-US" dirty="0">
                    <a:latin typeface="+mn-lt"/>
                  </a:rPr>
                  <a:t> </a:t>
                </a:r>
                <a:r>
                  <a:rPr lang="en-US" dirty="0" err="1">
                    <a:latin typeface="+mn-lt"/>
                  </a:rPr>
                  <a:t>ngẫu</a:t>
                </a:r>
                <a:r>
                  <a:rPr lang="en-US" dirty="0">
                    <a:latin typeface="+mn-lt"/>
                  </a:rPr>
                  <a:t> </a:t>
                </a:r>
                <a:r>
                  <a:rPr lang="en-US" dirty="0" err="1">
                    <a:latin typeface="+mn-lt"/>
                  </a:rPr>
                  <a:t>nhiên</a:t>
                </a:r>
                <a:r>
                  <a:rPr lang="en-US" dirty="0">
                    <a:latin typeface="+mn-lt"/>
                  </a:rPr>
                  <a:t> </a:t>
                </a:r>
                <a:r>
                  <a:rPr lang="en-US" dirty="0" err="1">
                    <a:latin typeface="+mn-lt"/>
                  </a:rPr>
                  <a:t>là</a:t>
                </a:r>
                <a:r>
                  <a:rPr lang="en-US" dirty="0">
                    <a:latin typeface="+mn-lt"/>
                  </a:rPr>
                  <a:t> </a:t>
                </a:r>
                <a:r>
                  <a:rPr lang="en-US" i="1" dirty="0" err="1">
                    <a:solidFill>
                      <a:srgbClr val="FF0000"/>
                    </a:solidFill>
                    <a:latin typeface="+mn-lt"/>
                  </a:rPr>
                  <a:t>liên</a:t>
                </a:r>
                <a:r>
                  <a:rPr lang="en-US" i="1" dirty="0">
                    <a:solidFill>
                      <a:srgbClr val="FF0000"/>
                    </a:solidFill>
                    <a:latin typeface="+mn-lt"/>
                  </a:rPr>
                  <a:t> </a:t>
                </a:r>
                <a:r>
                  <a:rPr lang="en-US" i="1" dirty="0" err="1">
                    <a:solidFill>
                      <a:srgbClr val="FF0000"/>
                    </a:solidFill>
                    <a:latin typeface="+mn-lt"/>
                  </a:rPr>
                  <a:t>tục</a:t>
                </a:r>
                <a:endParaRPr lang="en-US" i="1" dirty="0">
                  <a:solidFill>
                    <a:srgbClr val="FF0000"/>
                  </a:solidFill>
                  <a:latin typeface="+mn-lt"/>
                </a:endParaRPr>
              </a:p>
              <a:p>
                <a:pPr marL="800100" lvl="1" indent="-342900" algn="l">
                  <a:buFont typeface="AppleSDGothicNeo-Regular" charset="-127"/>
                  <a:buChar char="□"/>
                </a:pPr>
                <a:endParaRPr lang="en-US" i="1" dirty="0">
                  <a:solidFill>
                    <a:srgbClr val="FF0000"/>
                  </a:solidFill>
                  <a:latin typeface="+mn-lt"/>
                </a:endParaRPr>
              </a:p>
              <a:p>
                <a:pPr marL="342900" indent="-342900" algn="l">
                  <a:buFont typeface="AppleSDGothicNeo-Regular" charset="-127"/>
                  <a:buChar char="□"/>
                </a:pPr>
                <a:endParaRPr lang="en-US" sz="2400" dirty="0">
                  <a:latin typeface="+mn-lt"/>
                </a:endParaRPr>
              </a:p>
              <a:p>
                <a:pPr marL="800100" lvl="1" indent="-342900" algn="l">
                  <a:buFont typeface="Courier New" charset="0"/>
                  <a:buChar char="o"/>
                </a:pPr>
                <a:endParaRPr lang="en-US" i="1" dirty="0">
                  <a:solidFill>
                    <a:srgbClr val="FF0000"/>
                  </a:solidFill>
                  <a:latin typeface="+mn-lt"/>
                </a:endParaRPr>
              </a:p>
              <a:p>
                <a:pPr lvl="1"/>
                <a:endParaRPr lang="en-US" i="1" dirty="0">
                  <a:solidFill>
                    <a:srgbClr val="FF0000"/>
                  </a:solidFill>
                  <a:latin typeface="+mn-lt"/>
                </a:endParaRPr>
              </a:p>
              <a:p>
                <a:pPr marL="800100" lvl="1" indent="-342900" algn="l">
                  <a:buFont typeface="Courier New" charset="0"/>
                  <a:buChar char="o"/>
                </a:pPr>
                <a:endParaRPr lang="en-US" sz="2200" i="1" dirty="0">
                  <a:latin typeface="+mn-lt"/>
                </a:endParaRPr>
              </a:p>
              <a:p>
                <a:pPr marL="800100" lvl="1" indent="-342900" algn="l">
                  <a:buFont typeface="Courier New" charset="0"/>
                  <a:buChar char="o"/>
                </a:pPr>
                <a:endParaRPr lang="en-US" dirty="0">
                  <a:latin typeface="+mn-lt"/>
                </a:endParaRPr>
              </a:p>
              <a:p>
                <a:pPr marL="800100" lvl="1" indent="-342900" algn="l">
                  <a:buFont typeface="Courier New" charset="0"/>
                  <a:buChar char="o"/>
                </a:pPr>
                <a:endParaRPr lang="en-US" dirty="0">
                  <a:latin typeface="+mn-lt"/>
                </a:endParaRPr>
              </a:p>
              <a:p>
                <a:endParaRPr lang="en-US" i="1" dirty="0">
                  <a:solidFill>
                    <a:srgbClr val="FF0000"/>
                  </a:solidFill>
                  <a:latin typeface="+mn-lt"/>
                </a:endParaRPr>
              </a:p>
              <a:p>
                <a:pPr marL="800100" lvl="1" indent="-342900" algn="l">
                  <a:buFont typeface="Courier New" charset="0"/>
                  <a:buChar char="o"/>
                </a:pPr>
                <a:endParaRPr lang="en-US" dirty="0"/>
              </a:p>
              <a:p>
                <a:pPr marL="800100" lvl="1" indent="-342900" algn="l">
                  <a:buFont typeface="Courier New" charset="0"/>
                  <a:buChar char="o"/>
                </a:pPr>
                <a:endParaRPr lang="en-US" dirty="0">
                  <a:latin typeface="+mn-lt"/>
                </a:endParaRPr>
              </a:p>
              <a:p>
                <a:pPr marL="800100" lvl="1" indent="-342900" algn="l">
                  <a:buFont typeface="Courier New" charset="0"/>
                  <a:buChar char="o"/>
                </a:pPr>
                <a:endParaRPr lang="en-US" i="1" dirty="0">
                  <a:latin typeface="+mn-lt"/>
                </a:endParaRPr>
              </a:p>
              <a:p>
                <a:pPr marL="800100" lvl="1" indent="-342900" algn="l">
                  <a:buFont typeface="AppleSDGothicNeo-Regular" charset="-127"/>
                  <a:buChar char="□"/>
                </a:pPr>
                <a:endParaRPr lang="en-US" i="1" dirty="0">
                  <a:solidFill>
                    <a:srgbClr val="FF0000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5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040" y="887895"/>
                <a:ext cx="11489637" cy="4962827"/>
              </a:xfrm>
              <a:prstGeom prst="rect">
                <a:avLst/>
              </a:prstGeom>
              <a:blipFill>
                <a:blip r:embed="rId2"/>
                <a:stretch>
                  <a:fillRect l="-901" t="-3309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761903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59026" y="292575"/>
            <a:ext cx="11834191" cy="43788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sz="2800">
                <a:latin typeface="+mn-lt"/>
                <a:ea typeface="Helvetica" charset="0"/>
                <a:cs typeface="Helvetica" charset="0"/>
              </a:rPr>
              <a:t>CHƯƠNG 2: TIẾN TRÌNH NGẪU NHIÊN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265040" y="887895"/>
            <a:ext cx="11489637" cy="496282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ppleSDGothicNeo-Regular" charset="-127"/>
              <a:buChar char="□"/>
            </a:pPr>
            <a:r>
              <a:rPr lang="en-US" i="1" err="1">
                <a:solidFill>
                  <a:srgbClr val="FF0000"/>
                </a:solidFill>
                <a:latin typeface="+mn-lt"/>
              </a:rPr>
              <a:t>Phân</a:t>
            </a:r>
            <a:r>
              <a:rPr lang="en-US" i="1">
                <a:solidFill>
                  <a:srgbClr val="FF0000"/>
                </a:solidFill>
                <a:latin typeface="+mn-lt"/>
              </a:rPr>
              <a:t> </a:t>
            </a:r>
            <a:r>
              <a:rPr lang="en-US" i="1" err="1">
                <a:solidFill>
                  <a:srgbClr val="FF0000"/>
                </a:solidFill>
                <a:latin typeface="+mn-lt"/>
              </a:rPr>
              <a:t>loại</a:t>
            </a:r>
            <a:r>
              <a:rPr lang="en-US" i="1">
                <a:solidFill>
                  <a:srgbClr val="FF0000"/>
                </a:solidFill>
                <a:latin typeface="+mn-lt"/>
              </a:rPr>
              <a:t>:</a:t>
            </a:r>
          </a:p>
          <a:p>
            <a:pPr marL="800100" lvl="1" indent="-342900" algn="l">
              <a:buFont typeface="Courier New" charset="0"/>
              <a:buChar char="o"/>
            </a:pPr>
            <a:r>
              <a:rPr lang="en-US" err="1">
                <a:latin typeface="+mn-lt"/>
              </a:rPr>
              <a:t>Xác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định</a:t>
            </a:r>
            <a:endParaRPr lang="en-US">
              <a:latin typeface="+mn-lt"/>
            </a:endParaRPr>
          </a:p>
          <a:p>
            <a:pPr marL="800100" lvl="1" indent="-342900" algn="l">
              <a:buFont typeface="Courier New" charset="0"/>
              <a:buChar char="o"/>
            </a:pPr>
            <a:r>
              <a:rPr lang="en-US" err="1">
                <a:latin typeface="+mn-lt"/>
              </a:rPr>
              <a:t>Không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xác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định</a:t>
            </a:r>
            <a:endParaRPr lang="en-US">
              <a:latin typeface="+mn-lt"/>
            </a:endParaRPr>
          </a:p>
          <a:p>
            <a:pPr marL="342900" indent="-342900" algn="l">
              <a:buFont typeface="AppleSDGothicNeo-Regular" charset="-127"/>
              <a:buChar char="□"/>
            </a:pPr>
            <a:r>
              <a:rPr lang="en-US" i="1" err="1">
                <a:solidFill>
                  <a:srgbClr val="FF0000"/>
                </a:solidFill>
                <a:latin typeface="+mn-lt"/>
              </a:rPr>
              <a:t>Tiến</a:t>
            </a:r>
            <a:r>
              <a:rPr lang="en-US" i="1">
                <a:solidFill>
                  <a:srgbClr val="FF0000"/>
                </a:solidFill>
                <a:latin typeface="+mn-lt"/>
              </a:rPr>
              <a:t> </a:t>
            </a:r>
            <a:r>
              <a:rPr lang="en-US" i="1" err="1">
                <a:solidFill>
                  <a:srgbClr val="FF0000"/>
                </a:solidFill>
                <a:latin typeface="+mn-lt"/>
              </a:rPr>
              <a:t>trình</a:t>
            </a:r>
            <a:r>
              <a:rPr lang="en-US" i="1">
                <a:solidFill>
                  <a:srgbClr val="FF0000"/>
                </a:solidFill>
                <a:latin typeface="+mn-lt"/>
              </a:rPr>
              <a:t> </a:t>
            </a:r>
            <a:r>
              <a:rPr lang="en-US" i="1" err="1">
                <a:solidFill>
                  <a:srgbClr val="FF0000"/>
                </a:solidFill>
                <a:latin typeface="+mn-lt"/>
              </a:rPr>
              <a:t>ngẫu</a:t>
            </a:r>
            <a:r>
              <a:rPr lang="en-US" i="1">
                <a:solidFill>
                  <a:srgbClr val="FF0000"/>
                </a:solidFill>
                <a:latin typeface="+mn-lt"/>
              </a:rPr>
              <a:t> </a:t>
            </a:r>
            <a:r>
              <a:rPr lang="en-US" i="1" err="1">
                <a:solidFill>
                  <a:srgbClr val="FF0000"/>
                </a:solidFill>
                <a:latin typeface="+mn-lt"/>
              </a:rPr>
              <a:t>nhiên</a:t>
            </a:r>
            <a:r>
              <a:rPr lang="en-US" i="1">
                <a:solidFill>
                  <a:srgbClr val="FF0000"/>
                </a:solidFill>
                <a:latin typeface="+mn-lt"/>
              </a:rPr>
              <a:t> </a:t>
            </a:r>
            <a:r>
              <a:rPr lang="en-US" i="1" err="1">
                <a:solidFill>
                  <a:srgbClr val="FF0000"/>
                </a:solidFill>
                <a:latin typeface="+mn-lt"/>
              </a:rPr>
              <a:t>xác</a:t>
            </a:r>
            <a:r>
              <a:rPr lang="en-US" i="1">
                <a:solidFill>
                  <a:srgbClr val="FF0000"/>
                </a:solidFill>
                <a:latin typeface="+mn-lt"/>
              </a:rPr>
              <a:t> </a:t>
            </a:r>
            <a:r>
              <a:rPr lang="en-US" i="1" err="1">
                <a:solidFill>
                  <a:srgbClr val="FF0000"/>
                </a:solidFill>
                <a:latin typeface="+mn-lt"/>
              </a:rPr>
              <a:t>định</a:t>
            </a:r>
            <a:r>
              <a:rPr lang="en-US" i="1">
                <a:solidFill>
                  <a:srgbClr val="FF0000"/>
                </a:solidFill>
                <a:latin typeface="+mn-lt"/>
              </a:rPr>
              <a:t>:</a:t>
            </a:r>
          </a:p>
          <a:p>
            <a:pPr marL="800100" lvl="1" indent="-342900" algn="l">
              <a:buFont typeface="Courier New" charset="0"/>
              <a:buChar char="o"/>
            </a:pPr>
            <a:r>
              <a:rPr lang="en-US" err="1">
                <a:latin typeface="+mn-lt"/>
              </a:rPr>
              <a:t>Nếu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giá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trị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tương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lại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của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tiến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trình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tại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một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thời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điểm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không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được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dự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đoán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chính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xác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từ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các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giá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trị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đã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có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của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tiến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trình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trong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quá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khứ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thì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tiến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trình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đó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được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gọi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là</a:t>
            </a:r>
            <a:r>
              <a:rPr lang="en-US">
                <a:latin typeface="+mn-lt"/>
              </a:rPr>
              <a:t> </a:t>
            </a:r>
            <a:r>
              <a:rPr lang="en-US" err="1">
                <a:solidFill>
                  <a:srgbClr val="FF0000"/>
                </a:solidFill>
                <a:latin typeface="+mn-lt"/>
              </a:rPr>
              <a:t>không</a:t>
            </a:r>
            <a:r>
              <a:rPr lang="en-US">
                <a:solidFill>
                  <a:srgbClr val="FF0000"/>
                </a:solidFill>
                <a:latin typeface="+mn-lt"/>
              </a:rPr>
              <a:t> </a:t>
            </a:r>
            <a:r>
              <a:rPr lang="en-US" err="1">
                <a:solidFill>
                  <a:srgbClr val="FF0000"/>
                </a:solidFill>
                <a:latin typeface="+mn-lt"/>
              </a:rPr>
              <a:t>xác</a:t>
            </a:r>
            <a:r>
              <a:rPr lang="en-US">
                <a:solidFill>
                  <a:srgbClr val="FF0000"/>
                </a:solidFill>
                <a:latin typeface="+mn-lt"/>
              </a:rPr>
              <a:t> </a:t>
            </a:r>
            <a:r>
              <a:rPr lang="en-US" err="1">
                <a:solidFill>
                  <a:srgbClr val="FF0000"/>
                </a:solidFill>
                <a:latin typeface="+mn-lt"/>
              </a:rPr>
              <a:t>định</a:t>
            </a:r>
            <a:endParaRPr lang="en-US">
              <a:solidFill>
                <a:srgbClr val="FF0000"/>
              </a:solidFill>
              <a:latin typeface="+mn-lt"/>
            </a:endParaRPr>
          </a:p>
          <a:p>
            <a:pPr marL="342900" indent="-342900" algn="l">
              <a:buFont typeface="AppleSDGothicNeo-Regular" charset="-127"/>
              <a:buChar char="□"/>
            </a:pPr>
            <a:r>
              <a:rPr lang="en-US" i="1" err="1">
                <a:solidFill>
                  <a:srgbClr val="FF0000"/>
                </a:solidFill>
                <a:latin typeface="+mn-lt"/>
              </a:rPr>
              <a:t>Tiến</a:t>
            </a:r>
            <a:r>
              <a:rPr lang="en-US" i="1">
                <a:solidFill>
                  <a:srgbClr val="FF0000"/>
                </a:solidFill>
                <a:latin typeface="+mn-lt"/>
              </a:rPr>
              <a:t> </a:t>
            </a:r>
            <a:r>
              <a:rPr lang="en-US" i="1" err="1">
                <a:solidFill>
                  <a:srgbClr val="FF0000"/>
                </a:solidFill>
                <a:latin typeface="+mn-lt"/>
              </a:rPr>
              <a:t>trình</a:t>
            </a:r>
            <a:r>
              <a:rPr lang="en-US" i="1">
                <a:solidFill>
                  <a:srgbClr val="FF0000"/>
                </a:solidFill>
                <a:latin typeface="+mn-lt"/>
              </a:rPr>
              <a:t> </a:t>
            </a:r>
            <a:r>
              <a:rPr lang="en-US" i="1" err="1">
                <a:solidFill>
                  <a:srgbClr val="FF0000"/>
                </a:solidFill>
                <a:latin typeface="+mn-lt"/>
              </a:rPr>
              <a:t>ngẫu</a:t>
            </a:r>
            <a:r>
              <a:rPr lang="en-US" i="1">
                <a:solidFill>
                  <a:srgbClr val="FF0000"/>
                </a:solidFill>
                <a:latin typeface="+mn-lt"/>
              </a:rPr>
              <a:t> </a:t>
            </a:r>
            <a:r>
              <a:rPr lang="en-US" i="1" err="1">
                <a:solidFill>
                  <a:srgbClr val="FF0000"/>
                </a:solidFill>
                <a:latin typeface="+mn-lt"/>
              </a:rPr>
              <a:t>nhiên</a:t>
            </a:r>
            <a:r>
              <a:rPr lang="en-US" i="1">
                <a:solidFill>
                  <a:srgbClr val="FF0000"/>
                </a:solidFill>
                <a:latin typeface="+mn-lt"/>
              </a:rPr>
              <a:t> </a:t>
            </a:r>
            <a:r>
              <a:rPr lang="en-US" i="1" err="1">
                <a:solidFill>
                  <a:srgbClr val="FF0000"/>
                </a:solidFill>
                <a:latin typeface="+mn-lt"/>
              </a:rPr>
              <a:t>không</a:t>
            </a:r>
            <a:r>
              <a:rPr lang="en-US" i="1">
                <a:solidFill>
                  <a:srgbClr val="FF0000"/>
                </a:solidFill>
                <a:latin typeface="+mn-lt"/>
              </a:rPr>
              <a:t> </a:t>
            </a:r>
            <a:r>
              <a:rPr lang="en-US" i="1" err="1">
                <a:solidFill>
                  <a:srgbClr val="FF0000"/>
                </a:solidFill>
                <a:latin typeface="+mn-lt"/>
              </a:rPr>
              <a:t>xác</a:t>
            </a:r>
            <a:r>
              <a:rPr lang="en-US" i="1">
                <a:solidFill>
                  <a:srgbClr val="FF0000"/>
                </a:solidFill>
                <a:latin typeface="+mn-lt"/>
              </a:rPr>
              <a:t> </a:t>
            </a:r>
            <a:r>
              <a:rPr lang="en-US" i="1" err="1">
                <a:solidFill>
                  <a:srgbClr val="FF0000"/>
                </a:solidFill>
                <a:latin typeface="+mn-lt"/>
              </a:rPr>
              <a:t>định</a:t>
            </a:r>
            <a:r>
              <a:rPr lang="en-US" i="1">
                <a:solidFill>
                  <a:srgbClr val="FF0000"/>
                </a:solidFill>
                <a:latin typeface="+mn-lt"/>
              </a:rPr>
              <a:t>:</a:t>
            </a:r>
          </a:p>
          <a:p>
            <a:pPr marL="800100" lvl="1" indent="-342900" algn="l">
              <a:buFont typeface="Courier New" charset="0"/>
              <a:buChar char="o"/>
            </a:pPr>
            <a:r>
              <a:rPr lang="en-US" err="1">
                <a:latin typeface="+mn-lt"/>
              </a:rPr>
              <a:t>Nếu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giá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trị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tương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lại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của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tiến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trình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tại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một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thời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điểm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được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dự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đoán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chính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xác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từ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các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giá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trị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đã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có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trong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quá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khứ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thì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tiến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trình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đó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được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gọi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là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tiến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trình</a:t>
            </a:r>
            <a:r>
              <a:rPr lang="en-US">
                <a:latin typeface="+mn-lt"/>
              </a:rPr>
              <a:t> </a:t>
            </a:r>
            <a:r>
              <a:rPr lang="en-US" err="1">
                <a:solidFill>
                  <a:srgbClr val="FF0000"/>
                </a:solidFill>
                <a:latin typeface="+mn-lt"/>
              </a:rPr>
              <a:t>xác</a:t>
            </a:r>
            <a:r>
              <a:rPr lang="en-US">
                <a:solidFill>
                  <a:srgbClr val="FF0000"/>
                </a:solidFill>
                <a:latin typeface="+mn-lt"/>
              </a:rPr>
              <a:t> </a:t>
            </a:r>
            <a:r>
              <a:rPr lang="en-US" err="1">
                <a:solidFill>
                  <a:srgbClr val="FF0000"/>
                </a:solidFill>
                <a:latin typeface="+mn-lt"/>
              </a:rPr>
              <a:t>định</a:t>
            </a:r>
            <a:endParaRPr lang="en-US">
              <a:solidFill>
                <a:srgbClr val="FF0000"/>
              </a:solidFill>
              <a:latin typeface="+mn-lt"/>
            </a:endParaRPr>
          </a:p>
          <a:p>
            <a:pPr marL="800100" lvl="1" indent="-342900" algn="l">
              <a:buFont typeface="AppleSDGothicNeo-Regular" charset="-127"/>
              <a:buChar char="□"/>
            </a:pPr>
            <a:endParaRPr lang="en-US" i="1">
              <a:solidFill>
                <a:srgbClr val="FF0000"/>
              </a:solidFill>
              <a:latin typeface="+mn-lt"/>
            </a:endParaRPr>
          </a:p>
          <a:p>
            <a:pPr marL="342900" indent="-342900" algn="l">
              <a:buFont typeface="AppleSDGothicNeo-Regular" charset="-127"/>
              <a:buChar char="□"/>
            </a:pPr>
            <a:endParaRPr lang="en-US" sz="2400">
              <a:latin typeface="+mn-lt"/>
            </a:endParaRPr>
          </a:p>
          <a:p>
            <a:pPr marL="800100" lvl="1" indent="-342900" algn="l">
              <a:buFont typeface="Courier New" charset="0"/>
              <a:buChar char="o"/>
            </a:pPr>
            <a:endParaRPr lang="en-US" i="1">
              <a:solidFill>
                <a:srgbClr val="FF0000"/>
              </a:solidFill>
              <a:latin typeface="+mn-lt"/>
            </a:endParaRPr>
          </a:p>
          <a:p>
            <a:pPr lvl="1"/>
            <a:endParaRPr lang="en-US" i="1">
              <a:solidFill>
                <a:srgbClr val="FF0000"/>
              </a:solidFill>
              <a:latin typeface="+mn-lt"/>
            </a:endParaRPr>
          </a:p>
          <a:p>
            <a:pPr marL="800100" lvl="1" indent="-342900" algn="l">
              <a:buFont typeface="Courier New" charset="0"/>
              <a:buChar char="o"/>
            </a:pPr>
            <a:endParaRPr lang="en-US" sz="2200" i="1">
              <a:latin typeface="+mn-lt"/>
            </a:endParaRPr>
          </a:p>
          <a:p>
            <a:pPr marL="800100" lvl="1" indent="-342900" algn="l">
              <a:buFont typeface="Courier New" charset="0"/>
              <a:buChar char="o"/>
            </a:pPr>
            <a:endParaRPr lang="en-US">
              <a:latin typeface="+mn-lt"/>
            </a:endParaRPr>
          </a:p>
          <a:p>
            <a:pPr marL="800100" lvl="1" indent="-342900" algn="l">
              <a:buFont typeface="Courier New" charset="0"/>
              <a:buChar char="o"/>
            </a:pPr>
            <a:endParaRPr lang="en-US">
              <a:latin typeface="+mn-lt"/>
            </a:endParaRPr>
          </a:p>
          <a:p>
            <a:endParaRPr lang="en-US" i="1">
              <a:solidFill>
                <a:srgbClr val="FF0000"/>
              </a:solidFill>
              <a:latin typeface="+mn-lt"/>
            </a:endParaRPr>
          </a:p>
          <a:p>
            <a:pPr marL="800100" lvl="1" indent="-342900" algn="l">
              <a:buFont typeface="Courier New" charset="0"/>
              <a:buChar char="o"/>
            </a:pPr>
            <a:endParaRPr lang="en-US"/>
          </a:p>
          <a:p>
            <a:pPr marL="800100" lvl="1" indent="-342900" algn="l">
              <a:buFont typeface="Courier New" charset="0"/>
              <a:buChar char="o"/>
            </a:pPr>
            <a:endParaRPr lang="en-US">
              <a:latin typeface="+mn-lt"/>
            </a:endParaRPr>
          </a:p>
          <a:p>
            <a:pPr marL="800100" lvl="1" indent="-342900" algn="l">
              <a:buFont typeface="Courier New" charset="0"/>
              <a:buChar char="o"/>
            </a:pPr>
            <a:endParaRPr lang="en-US" i="1">
              <a:latin typeface="+mn-lt"/>
            </a:endParaRPr>
          </a:p>
          <a:p>
            <a:pPr marL="800100" lvl="1" indent="-342900" algn="l">
              <a:buFont typeface="AppleSDGothicNeo-Regular" charset="-127"/>
              <a:buChar char="□"/>
            </a:pPr>
            <a:endParaRPr lang="en-US" i="1">
              <a:solidFill>
                <a:srgbClr val="FF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874126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59026" y="292575"/>
            <a:ext cx="11834191" cy="43788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sz="2800">
                <a:latin typeface="+mn-lt"/>
                <a:ea typeface="Helvetica" charset="0"/>
                <a:cs typeface="Helvetica" charset="0"/>
              </a:rPr>
              <a:t>CHƯƠNG 2: TIẾN TRÌNH NGẪU NHIÊN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265040" y="887895"/>
            <a:ext cx="11489637" cy="496282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ppleSDGothicNeo-Regular" charset="-127"/>
              <a:buChar char="□"/>
            </a:pPr>
            <a:r>
              <a:rPr lang="en-US" i="1">
                <a:solidFill>
                  <a:srgbClr val="FF0000"/>
                </a:solidFill>
                <a:latin typeface="+mn-lt"/>
              </a:rPr>
              <a:t>CÁC LOẠI TIẾN TRÌNH NGẪU NHIÊN THƯỜNG GẶP:</a:t>
            </a:r>
          </a:p>
          <a:p>
            <a:pPr marL="800100" lvl="1" indent="-342900" algn="l">
              <a:buFont typeface="Courier New" charset="0"/>
              <a:buChar char="o"/>
            </a:pPr>
            <a:r>
              <a:rPr lang="en-US" err="1">
                <a:latin typeface="+mn-lt"/>
              </a:rPr>
              <a:t>Tiến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trình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đếm</a:t>
            </a:r>
            <a:endParaRPr lang="en-US">
              <a:latin typeface="+mn-lt"/>
            </a:endParaRPr>
          </a:p>
          <a:p>
            <a:pPr marL="800100" lvl="1" indent="-342900" algn="l">
              <a:buFont typeface="Courier New" charset="0"/>
              <a:buChar char="o"/>
            </a:pPr>
            <a:r>
              <a:rPr lang="en-US" err="1">
                <a:latin typeface="+mn-lt"/>
              </a:rPr>
              <a:t>Tiến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trình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tăng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trưởng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độc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lập</a:t>
            </a:r>
            <a:endParaRPr lang="en-US">
              <a:latin typeface="+mn-lt"/>
            </a:endParaRPr>
          </a:p>
          <a:p>
            <a:pPr marL="800100" lvl="1" indent="-342900" algn="l">
              <a:buFont typeface="Courier New" charset="0"/>
              <a:buChar char="o"/>
            </a:pPr>
            <a:r>
              <a:rPr lang="en-US" err="1">
                <a:latin typeface="+mn-lt"/>
              </a:rPr>
              <a:t>Tiến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trình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tăng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trưởng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dừng</a:t>
            </a:r>
            <a:endParaRPr lang="en-US">
              <a:latin typeface="+mn-lt"/>
            </a:endParaRPr>
          </a:p>
          <a:p>
            <a:pPr marL="800100" lvl="1" indent="-342900" algn="l">
              <a:buFont typeface="Courier New" charset="0"/>
              <a:buChar char="o"/>
            </a:pPr>
            <a:r>
              <a:rPr lang="en-US" err="1">
                <a:latin typeface="+mn-lt"/>
              </a:rPr>
              <a:t>Tiến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trình</a:t>
            </a:r>
            <a:r>
              <a:rPr lang="en-US">
                <a:latin typeface="+mn-lt"/>
              </a:rPr>
              <a:t> Bernoulli</a:t>
            </a:r>
          </a:p>
          <a:p>
            <a:pPr marL="800100" lvl="1" indent="-342900" algn="l">
              <a:buFont typeface="Courier New" charset="0"/>
              <a:buChar char="o"/>
            </a:pPr>
            <a:r>
              <a:rPr lang="en-US" err="1">
                <a:latin typeface="+mn-lt"/>
              </a:rPr>
              <a:t>Tiến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trình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nhị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phân</a:t>
            </a:r>
            <a:endParaRPr lang="en-US">
              <a:latin typeface="+mn-lt"/>
            </a:endParaRPr>
          </a:p>
          <a:p>
            <a:pPr marL="800100" lvl="1" indent="-342900" algn="l">
              <a:buFont typeface="Courier New" charset="0"/>
              <a:buChar char="o"/>
            </a:pPr>
            <a:r>
              <a:rPr lang="en-US" err="1">
                <a:latin typeface="+mn-lt"/>
              </a:rPr>
              <a:t>Tiến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trình</a:t>
            </a:r>
            <a:r>
              <a:rPr lang="en-US">
                <a:latin typeface="+mn-lt"/>
              </a:rPr>
              <a:t> Poisson</a:t>
            </a:r>
            <a:endParaRPr lang="en-US" i="1">
              <a:solidFill>
                <a:srgbClr val="FF0000"/>
              </a:solidFill>
              <a:latin typeface="+mn-lt"/>
            </a:endParaRPr>
          </a:p>
          <a:p>
            <a:pPr marL="342900" indent="-342900" algn="l">
              <a:buFont typeface="AppleSDGothicNeo-Regular" charset="-127"/>
              <a:buChar char="□"/>
            </a:pPr>
            <a:endParaRPr lang="en-US" sz="2400">
              <a:latin typeface="+mn-lt"/>
            </a:endParaRPr>
          </a:p>
          <a:p>
            <a:pPr marL="800100" lvl="1" indent="-342900" algn="l">
              <a:buFont typeface="Courier New" charset="0"/>
              <a:buChar char="o"/>
            </a:pPr>
            <a:endParaRPr lang="en-US" i="1">
              <a:solidFill>
                <a:srgbClr val="FF0000"/>
              </a:solidFill>
              <a:latin typeface="+mn-lt"/>
            </a:endParaRPr>
          </a:p>
          <a:p>
            <a:pPr lvl="1"/>
            <a:endParaRPr lang="en-US" i="1">
              <a:solidFill>
                <a:srgbClr val="FF0000"/>
              </a:solidFill>
              <a:latin typeface="+mn-lt"/>
            </a:endParaRPr>
          </a:p>
          <a:p>
            <a:pPr marL="800100" lvl="1" indent="-342900" algn="l">
              <a:buFont typeface="Courier New" charset="0"/>
              <a:buChar char="o"/>
            </a:pPr>
            <a:endParaRPr lang="en-US" sz="2200" i="1">
              <a:latin typeface="+mn-lt"/>
            </a:endParaRPr>
          </a:p>
          <a:p>
            <a:pPr marL="800100" lvl="1" indent="-342900" algn="l">
              <a:buFont typeface="Courier New" charset="0"/>
              <a:buChar char="o"/>
            </a:pPr>
            <a:endParaRPr lang="en-US">
              <a:latin typeface="+mn-lt"/>
            </a:endParaRPr>
          </a:p>
          <a:p>
            <a:pPr marL="800100" lvl="1" indent="-342900" algn="l">
              <a:buFont typeface="Courier New" charset="0"/>
              <a:buChar char="o"/>
            </a:pPr>
            <a:endParaRPr lang="en-US">
              <a:latin typeface="+mn-lt"/>
            </a:endParaRPr>
          </a:p>
          <a:p>
            <a:endParaRPr lang="en-US" i="1">
              <a:solidFill>
                <a:srgbClr val="FF0000"/>
              </a:solidFill>
              <a:latin typeface="+mn-lt"/>
            </a:endParaRPr>
          </a:p>
          <a:p>
            <a:pPr marL="800100" lvl="1" indent="-342900" algn="l">
              <a:buFont typeface="Courier New" charset="0"/>
              <a:buChar char="o"/>
            </a:pPr>
            <a:endParaRPr lang="en-US"/>
          </a:p>
          <a:p>
            <a:pPr marL="800100" lvl="1" indent="-342900" algn="l">
              <a:buFont typeface="Courier New" charset="0"/>
              <a:buChar char="o"/>
            </a:pPr>
            <a:endParaRPr lang="en-US">
              <a:latin typeface="+mn-lt"/>
            </a:endParaRPr>
          </a:p>
          <a:p>
            <a:pPr marL="800100" lvl="1" indent="-342900" algn="l">
              <a:buFont typeface="Courier New" charset="0"/>
              <a:buChar char="o"/>
            </a:pPr>
            <a:endParaRPr lang="en-US" i="1">
              <a:latin typeface="+mn-lt"/>
            </a:endParaRPr>
          </a:p>
          <a:p>
            <a:pPr marL="800100" lvl="1" indent="-342900" algn="l">
              <a:buFont typeface="AppleSDGothicNeo-Regular" charset="-127"/>
              <a:buChar char="□"/>
            </a:pPr>
            <a:endParaRPr lang="en-US" i="1">
              <a:solidFill>
                <a:srgbClr val="FF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043598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59026" y="292575"/>
            <a:ext cx="11834191" cy="43788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sz="2800">
                <a:latin typeface="+mn-lt"/>
                <a:ea typeface="Helvetica" charset="0"/>
                <a:cs typeface="Helvetica" charset="0"/>
              </a:rPr>
              <a:t>CHƯƠNG 2: TIẾN TRÌNH NGẪU NHIÊN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2"/>
              <p:cNvSpPr txBox="1">
                <a:spLocks/>
              </p:cNvSpPr>
              <p:nvPr/>
            </p:nvSpPr>
            <p:spPr>
              <a:xfrm>
                <a:off x="159026" y="887895"/>
                <a:ext cx="11834191" cy="496282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 algn="l">
                  <a:buFont typeface="AppleSDGothicNeo-Regular" charset="-127"/>
                  <a:buChar char="□"/>
                </a:pPr>
                <a:r>
                  <a:rPr lang="en-US" i="1" dirty="0">
                    <a:solidFill>
                      <a:srgbClr val="FF0000"/>
                    </a:solidFill>
                    <a:latin typeface="+mn-lt"/>
                  </a:rPr>
                  <a:t>TIẾN TRÌNH ĐẾM </a:t>
                </a:r>
                <a:r>
                  <a:rPr lang="mr-IN" i="1" dirty="0">
                    <a:solidFill>
                      <a:srgbClr val="FF0000"/>
                    </a:solidFill>
                    <a:latin typeface="+mn-lt"/>
                  </a:rPr>
                  <a:t>–</a:t>
                </a:r>
                <a:r>
                  <a:rPr lang="en-US" i="1" dirty="0">
                    <a:solidFill>
                      <a:srgbClr val="FF0000"/>
                    </a:solidFill>
                    <a:latin typeface="+mn-lt"/>
                  </a:rPr>
                  <a:t> </a:t>
                </a:r>
                <a:r>
                  <a:rPr lang="en-US" i="1" dirty="0" err="1">
                    <a:solidFill>
                      <a:srgbClr val="FF0000"/>
                    </a:solidFill>
                    <a:latin typeface="+mn-lt"/>
                  </a:rPr>
                  <a:t>Ví</a:t>
                </a:r>
                <a:r>
                  <a:rPr lang="en-US" i="1" dirty="0">
                    <a:solidFill>
                      <a:srgbClr val="FF0000"/>
                    </a:solidFill>
                    <a:latin typeface="+mn-lt"/>
                  </a:rPr>
                  <a:t> </a:t>
                </a:r>
                <a:r>
                  <a:rPr lang="en-US" i="1" dirty="0" err="1">
                    <a:solidFill>
                      <a:srgbClr val="FF0000"/>
                    </a:solidFill>
                    <a:latin typeface="+mn-lt"/>
                  </a:rPr>
                  <a:t>dụ</a:t>
                </a:r>
                <a:r>
                  <a:rPr lang="en-US" i="1" dirty="0">
                    <a:solidFill>
                      <a:srgbClr val="FF0000"/>
                    </a:solidFill>
                    <a:latin typeface="+mn-lt"/>
                  </a:rPr>
                  <a:t>:</a:t>
                </a:r>
              </a:p>
              <a:p>
                <a:pPr marL="800100" lvl="1" indent="-342900" algn="l">
                  <a:buFont typeface="AppleSDGothicNeo-Regular" charset="-127"/>
                  <a:buChar char="□"/>
                </a:pPr>
                <a:r>
                  <a:rPr lang="en-US" dirty="0" err="1">
                    <a:latin typeface="+mn-lt"/>
                  </a:rPr>
                  <a:t>Xét</a:t>
                </a:r>
                <a:r>
                  <a:rPr lang="en-US" dirty="0">
                    <a:latin typeface="+mn-lt"/>
                  </a:rPr>
                  <a:t> </a:t>
                </a:r>
                <a:r>
                  <a:rPr lang="en-US" dirty="0" err="1">
                    <a:latin typeface="+mn-lt"/>
                  </a:rPr>
                  <a:t>một</a:t>
                </a:r>
                <a:r>
                  <a:rPr lang="en-US" dirty="0">
                    <a:latin typeface="+mn-lt"/>
                  </a:rPr>
                  <a:t> </a:t>
                </a:r>
                <a:r>
                  <a:rPr lang="en-US" dirty="0" err="1">
                    <a:latin typeface="+mn-lt"/>
                  </a:rPr>
                  <a:t>tiến</a:t>
                </a:r>
                <a:r>
                  <a:rPr lang="en-US" dirty="0">
                    <a:latin typeface="+mn-lt"/>
                  </a:rPr>
                  <a:t> </a:t>
                </a:r>
                <a:r>
                  <a:rPr lang="en-US" dirty="0" err="1">
                    <a:latin typeface="+mn-lt"/>
                  </a:rPr>
                  <a:t>trình</a:t>
                </a:r>
                <a:r>
                  <a:rPr lang="en-US" dirty="0">
                    <a:latin typeface="+mn-lt"/>
                  </a:rPr>
                  <a:t> </a:t>
                </a:r>
                <a:r>
                  <a:rPr lang="en-US" dirty="0" err="1">
                    <a:latin typeface="+mn-lt"/>
                  </a:rPr>
                  <a:t>ngẫu</a:t>
                </a:r>
                <a:r>
                  <a:rPr lang="en-US" dirty="0">
                    <a:latin typeface="+mn-lt"/>
                  </a:rPr>
                  <a:t> </a:t>
                </a:r>
                <a:r>
                  <a:rPr lang="en-US" dirty="0" err="1">
                    <a:latin typeface="+mn-lt"/>
                  </a:rPr>
                  <a:t>nhiên</a:t>
                </a:r>
                <a:r>
                  <a:rPr lang="en-US" dirty="0">
                    <a:latin typeface="+mn-lt"/>
                  </a:rPr>
                  <a:t> </a:t>
                </a:r>
                <a:r>
                  <a:rPr lang="en-US" dirty="0" err="1">
                    <a:latin typeface="+mn-lt"/>
                  </a:rPr>
                  <a:t>là</a:t>
                </a:r>
                <a:r>
                  <a:rPr lang="en-US" dirty="0">
                    <a:latin typeface="+mn-lt"/>
                  </a:rPr>
                  <a:t> </a:t>
                </a:r>
                <a:r>
                  <a:rPr lang="en-US" dirty="0" err="1">
                    <a:latin typeface="+mn-lt"/>
                  </a:rPr>
                  <a:t>các</a:t>
                </a:r>
                <a:r>
                  <a:rPr lang="en-US" dirty="0">
                    <a:latin typeface="+mn-lt"/>
                  </a:rPr>
                  <a:t> </a:t>
                </a:r>
                <a:r>
                  <a:rPr lang="en-US" dirty="0" err="1">
                    <a:latin typeface="+mn-lt"/>
                  </a:rPr>
                  <a:t>sự</a:t>
                </a:r>
                <a:r>
                  <a:rPr lang="en-US" dirty="0">
                    <a:latin typeface="+mn-lt"/>
                  </a:rPr>
                  <a:t> </a:t>
                </a:r>
                <a:r>
                  <a:rPr lang="en-US" dirty="0" err="1">
                    <a:latin typeface="+mn-lt"/>
                  </a:rPr>
                  <a:t>kiện</a:t>
                </a:r>
                <a:r>
                  <a:rPr lang="en-US" dirty="0">
                    <a:latin typeface="+mn-lt"/>
                  </a:rPr>
                  <a:t> </a:t>
                </a:r>
                <a:r>
                  <a:rPr lang="en-US" dirty="0" err="1">
                    <a:latin typeface="+mn-lt"/>
                  </a:rPr>
                  <a:t>xẩy</a:t>
                </a:r>
                <a:r>
                  <a:rPr lang="en-US" dirty="0">
                    <a:latin typeface="+mn-lt"/>
                  </a:rPr>
                  <a:t> </a:t>
                </a:r>
                <a:r>
                  <a:rPr lang="en-US" dirty="0" err="1">
                    <a:latin typeface="+mn-lt"/>
                  </a:rPr>
                  <a:t>ra</a:t>
                </a:r>
                <a:r>
                  <a:rPr lang="en-US" dirty="0">
                    <a:latin typeface="+mn-lt"/>
                  </a:rPr>
                  <a:t> </a:t>
                </a:r>
                <a:r>
                  <a:rPr lang="en-US" dirty="0" err="1">
                    <a:latin typeface="+mn-lt"/>
                  </a:rPr>
                  <a:t>tại</a:t>
                </a:r>
                <a:r>
                  <a:rPr lang="en-US" dirty="0">
                    <a:latin typeface="+mn-lt"/>
                  </a:rPr>
                  <a:t> </a:t>
                </a:r>
                <a:r>
                  <a:rPr lang="en-US" dirty="0" err="1">
                    <a:latin typeface="+mn-lt"/>
                  </a:rPr>
                  <a:t>các</a:t>
                </a:r>
                <a:r>
                  <a:rPr lang="en-US" dirty="0">
                    <a:latin typeface="+mn-lt"/>
                  </a:rPr>
                  <a:t> </a:t>
                </a:r>
                <a:r>
                  <a:rPr lang="en-US" dirty="0" err="1">
                    <a:latin typeface="+mn-lt"/>
                  </a:rPr>
                  <a:t>thời</a:t>
                </a:r>
                <a:r>
                  <a:rPr lang="en-US" dirty="0">
                    <a:latin typeface="+mn-lt"/>
                  </a:rPr>
                  <a:t> </a:t>
                </a:r>
                <a:r>
                  <a:rPr lang="en-US" dirty="0" err="1">
                    <a:latin typeface="+mn-lt"/>
                  </a:rPr>
                  <a:t>điểm</a:t>
                </a:r>
                <a:r>
                  <a:rPr lang="en-US" dirty="0">
                    <a:latin typeface="+mn-lt"/>
                  </a:rPr>
                  <a:t> </a:t>
                </a:r>
                <a:r>
                  <a:rPr lang="en-US" dirty="0" err="1">
                    <a:latin typeface="+mn-lt"/>
                  </a:rPr>
                  <a:t>rời</a:t>
                </a:r>
                <a:r>
                  <a:rPr lang="en-US" dirty="0">
                    <a:latin typeface="+mn-lt"/>
                  </a:rPr>
                  <a:t> </a:t>
                </a:r>
                <a:r>
                  <a:rPr lang="en-US" dirty="0" err="1">
                    <a:latin typeface="+mn-lt"/>
                  </a:rPr>
                  <a:t>rạc</a:t>
                </a:r>
                <a:r>
                  <a:rPr lang="en-US" dirty="0">
                    <a:latin typeface="+mn-lt"/>
                  </a:rPr>
                  <a:t>:</a:t>
                </a:r>
              </a:p>
              <a:p>
                <a:pPr marL="1257300" lvl="2" indent="-342900" algn="l">
                  <a:buFont typeface="Courier New" charset="0"/>
                  <a:buChar char="o"/>
                </a:pPr>
                <a:r>
                  <a:rPr lang="en-US" dirty="0" err="1">
                    <a:latin typeface="+mn-lt"/>
                  </a:rPr>
                  <a:t>Ví</a:t>
                </a:r>
                <a:r>
                  <a:rPr lang="en-US" dirty="0">
                    <a:latin typeface="+mn-lt"/>
                  </a:rPr>
                  <a:t> </a:t>
                </a:r>
                <a:r>
                  <a:rPr lang="en-US" dirty="0" err="1">
                    <a:latin typeface="+mn-lt"/>
                  </a:rPr>
                  <a:t>dụ</a:t>
                </a:r>
                <a:r>
                  <a:rPr lang="en-US" dirty="0">
                    <a:latin typeface="+mn-lt"/>
                  </a:rPr>
                  <a:t>, </a:t>
                </a:r>
                <a:r>
                  <a:rPr lang="en-US" dirty="0" err="1">
                    <a:latin typeface="+mn-lt"/>
                  </a:rPr>
                  <a:t>từ</a:t>
                </a:r>
                <a:r>
                  <a:rPr lang="en-US" dirty="0">
                    <a:latin typeface="+mn-lt"/>
                  </a:rPr>
                  <a:t> </a:t>
                </a:r>
                <a:r>
                  <a:rPr lang="en-US" dirty="0" err="1">
                    <a:latin typeface="+mn-lt"/>
                  </a:rPr>
                  <a:t>thời</a:t>
                </a:r>
                <a:r>
                  <a:rPr lang="en-US" dirty="0">
                    <a:latin typeface="+mn-lt"/>
                  </a:rPr>
                  <a:t> </a:t>
                </a:r>
                <a:r>
                  <a:rPr lang="en-US" dirty="0" err="1">
                    <a:latin typeface="+mn-lt"/>
                  </a:rPr>
                  <a:t>điểm</a:t>
                </a:r>
                <a:r>
                  <a:rPr lang="en-US" dirty="0">
                    <a:latin typeface="+mn-lt"/>
                  </a:rPr>
                  <a:t> 0h, </a:t>
                </a:r>
                <a:r>
                  <a:rPr lang="en-US" dirty="0" err="1">
                    <a:latin typeface="+mn-lt"/>
                  </a:rPr>
                  <a:t>tại</a:t>
                </a:r>
                <a:r>
                  <a:rPr lang="en-US" dirty="0">
                    <a:latin typeface="+mn-lt"/>
                  </a:rPr>
                  <a:t> </a:t>
                </a:r>
                <a:r>
                  <a:rPr lang="en-US" dirty="0" err="1">
                    <a:latin typeface="+mn-lt"/>
                  </a:rPr>
                  <a:t>một</a:t>
                </a:r>
                <a:r>
                  <a:rPr lang="en-US" dirty="0">
                    <a:latin typeface="+mn-lt"/>
                  </a:rPr>
                  <a:t> </a:t>
                </a:r>
                <a:r>
                  <a:rPr lang="en-US" dirty="0" err="1">
                    <a:latin typeface="+mn-lt"/>
                  </a:rPr>
                  <a:t>ngã</a:t>
                </a:r>
                <a:r>
                  <a:rPr lang="en-US" dirty="0">
                    <a:latin typeface="+mn-lt"/>
                  </a:rPr>
                  <a:t> </a:t>
                </a:r>
                <a:r>
                  <a:rPr lang="en-US" dirty="0" err="1">
                    <a:latin typeface="+mn-lt"/>
                  </a:rPr>
                  <a:t>tư</a:t>
                </a:r>
                <a:r>
                  <a:rPr lang="en-US" dirty="0">
                    <a:latin typeface="+mn-lt"/>
                  </a:rPr>
                  <a:t>, </a:t>
                </a:r>
                <a:r>
                  <a:rPr lang="en-US" dirty="0" err="1">
                    <a:latin typeface="+mn-lt"/>
                  </a:rPr>
                  <a:t>các</a:t>
                </a:r>
                <a:r>
                  <a:rPr lang="en-US" dirty="0">
                    <a:latin typeface="+mn-lt"/>
                  </a:rPr>
                  <a:t> </a:t>
                </a:r>
                <a:r>
                  <a:rPr lang="en-US" dirty="0" err="1">
                    <a:latin typeface="+mn-lt"/>
                  </a:rPr>
                  <a:t>phương</a:t>
                </a:r>
                <a:r>
                  <a:rPr lang="en-US" dirty="0">
                    <a:latin typeface="+mn-lt"/>
                  </a:rPr>
                  <a:t> </a:t>
                </a:r>
                <a:r>
                  <a:rPr lang="en-US" dirty="0" err="1">
                    <a:latin typeface="+mn-lt"/>
                  </a:rPr>
                  <a:t>tiện</a:t>
                </a:r>
                <a:r>
                  <a:rPr lang="en-US" dirty="0">
                    <a:latin typeface="+mn-lt"/>
                  </a:rPr>
                  <a:t> (</a:t>
                </a:r>
                <a:r>
                  <a:rPr lang="en-US" dirty="0" err="1">
                    <a:latin typeface="+mn-lt"/>
                  </a:rPr>
                  <a:t>sự</a:t>
                </a:r>
                <a:r>
                  <a:rPr lang="en-US" dirty="0">
                    <a:latin typeface="+mn-lt"/>
                  </a:rPr>
                  <a:t> </a:t>
                </a:r>
                <a:r>
                  <a:rPr lang="en-US" dirty="0" err="1">
                    <a:latin typeface="+mn-lt"/>
                  </a:rPr>
                  <a:t>kiện</a:t>
                </a:r>
                <a:r>
                  <a:rPr lang="en-US" dirty="0">
                    <a:latin typeface="+mn-lt"/>
                  </a:rPr>
                  <a:t>) </a:t>
                </a:r>
                <a:r>
                  <a:rPr lang="en-US" dirty="0" err="1">
                    <a:latin typeface="+mn-lt"/>
                  </a:rPr>
                  <a:t>đến</a:t>
                </a:r>
                <a:r>
                  <a:rPr lang="en-US" dirty="0">
                    <a:latin typeface="+mn-lt"/>
                  </a:rPr>
                  <a:t> </a:t>
                </a:r>
                <a:r>
                  <a:rPr lang="en-US" dirty="0" err="1">
                    <a:latin typeface="+mn-lt"/>
                  </a:rPr>
                  <a:t>ngã</a:t>
                </a:r>
                <a:r>
                  <a:rPr lang="en-US" dirty="0">
                    <a:latin typeface="+mn-lt"/>
                  </a:rPr>
                  <a:t> </a:t>
                </a:r>
                <a:r>
                  <a:rPr lang="en-US" dirty="0" err="1">
                    <a:latin typeface="+mn-lt"/>
                  </a:rPr>
                  <a:t>tư</a:t>
                </a:r>
                <a:r>
                  <a:rPr lang="en-US" dirty="0">
                    <a:latin typeface="+mn-lt"/>
                  </a:rPr>
                  <a:t> </a:t>
                </a:r>
                <a:r>
                  <a:rPr lang="en-US" dirty="0" err="1">
                    <a:latin typeface="+mn-lt"/>
                  </a:rPr>
                  <a:t>tại</a:t>
                </a:r>
                <a:r>
                  <a:rPr lang="en-US" dirty="0">
                    <a:latin typeface="+mn-lt"/>
                  </a:rPr>
                  <a:t> </a:t>
                </a:r>
                <a:r>
                  <a:rPr lang="en-US" dirty="0" err="1">
                    <a:latin typeface="+mn-lt"/>
                  </a:rPr>
                  <a:t>các</a:t>
                </a:r>
                <a:r>
                  <a:rPr lang="en-US" dirty="0">
                    <a:latin typeface="+mn-lt"/>
                  </a:rPr>
                  <a:t> </a:t>
                </a:r>
                <a:r>
                  <a:rPr lang="en-US" dirty="0" err="1">
                    <a:latin typeface="+mn-lt"/>
                  </a:rPr>
                  <a:t>thời</a:t>
                </a:r>
                <a:r>
                  <a:rPr lang="en-US" dirty="0">
                    <a:latin typeface="+mn-lt"/>
                  </a:rPr>
                  <a:t> </a:t>
                </a:r>
                <a:r>
                  <a:rPr lang="en-US" dirty="0" err="1">
                    <a:latin typeface="+mn-lt"/>
                  </a:rPr>
                  <a:t>điểm</a:t>
                </a:r>
                <a:r>
                  <a:rPr lang="en-US" dirty="0">
                    <a:latin typeface="+mn-lt"/>
                  </a:rPr>
                  <a:t> </a:t>
                </a:r>
                <a:r>
                  <a:rPr lang="en-US" dirty="0" err="1">
                    <a:latin typeface="+mn-lt"/>
                  </a:rPr>
                  <a:t>rời</a:t>
                </a:r>
                <a:r>
                  <a:rPr lang="en-US" dirty="0">
                    <a:latin typeface="+mn-lt"/>
                  </a:rPr>
                  <a:t> </a:t>
                </a:r>
                <a:r>
                  <a:rPr lang="en-US" dirty="0" err="1">
                    <a:latin typeface="+mn-lt"/>
                  </a:rPr>
                  <a:t>rạc</a:t>
                </a:r>
                <a:endParaRPr lang="en-US" dirty="0">
                  <a:latin typeface="+mn-lt"/>
                </a:endParaRPr>
              </a:p>
              <a:p>
                <a:pPr marL="800100" lvl="1" indent="-342900" algn="l">
                  <a:buFont typeface="AppleSDGothicNeo-Regular" charset="-127"/>
                  <a:buChar char="□"/>
                </a:pPr>
                <a:r>
                  <a:rPr lang="en-US" dirty="0" err="1">
                    <a:latin typeface="+mn-lt"/>
                  </a:rPr>
                  <a:t>Một</a:t>
                </a:r>
                <a:r>
                  <a:rPr lang="en-US" dirty="0">
                    <a:latin typeface="+mn-lt"/>
                  </a:rPr>
                  <a:t> </a:t>
                </a:r>
                <a:r>
                  <a:rPr lang="en-US" dirty="0" err="1">
                    <a:latin typeface="+mn-lt"/>
                  </a:rPr>
                  <a:t>tiến</a:t>
                </a:r>
                <a:r>
                  <a:rPr lang="en-US" dirty="0">
                    <a:latin typeface="+mn-lt"/>
                  </a:rPr>
                  <a:t> </a:t>
                </a:r>
                <a:r>
                  <a:rPr lang="en-US" dirty="0" err="1">
                    <a:latin typeface="+mn-lt"/>
                  </a:rPr>
                  <a:t>trình</a:t>
                </a:r>
                <a:r>
                  <a:rPr lang="en-US" dirty="0">
                    <a:latin typeface="+mn-lt"/>
                  </a:rPr>
                  <a:t> </a:t>
                </a:r>
                <a:r>
                  <a:rPr lang="en-US" dirty="0" err="1">
                    <a:latin typeface="+mn-lt"/>
                  </a:rPr>
                  <a:t>ngẫu</a:t>
                </a:r>
                <a:r>
                  <a:rPr lang="en-US" dirty="0">
                    <a:latin typeface="+mn-lt"/>
                  </a:rPr>
                  <a:t> </a:t>
                </a:r>
                <a:r>
                  <a:rPr lang="en-US" dirty="0" err="1">
                    <a:latin typeface="+mn-lt"/>
                  </a:rPr>
                  <a:t>nhiên</a:t>
                </a:r>
                <a:r>
                  <a:rPr lang="en-US" dirty="0">
                    <a:latin typeface="+mn-lt"/>
                  </a:rPr>
                  <a:t> N(t), t </a:t>
                </a:r>
                <a14:m>
                  <m:oMath xmlns:m="http://schemas.openxmlformats.org/officeDocument/2006/math">
                    <m:r>
                      <a:rPr lang="en-US">
                        <a:latin typeface="Cambria Math" charset="0"/>
                        <a:ea typeface="Cambria Math" charset="0"/>
                        <a:cs typeface="Cambria Math" charset="0"/>
                      </a:rPr>
                      <m:t>≥ </m:t>
                    </m:r>
                  </m:oMath>
                </a14:m>
                <a:r>
                  <a:rPr lang="en-US" dirty="0">
                    <a:latin typeface="+mn-lt"/>
                  </a:rPr>
                  <a:t>0, </a:t>
                </a:r>
                <a:r>
                  <a:rPr lang="en-US" dirty="0" err="1">
                    <a:latin typeface="+mn-lt"/>
                  </a:rPr>
                  <a:t>được</a:t>
                </a:r>
                <a:r>
                  <a:rPr lang="en-US" dirty="0">
                    <a:latin typeface="+mn-lt"/>
                  </a:rPr>
                  <a:t> </a:t>
                </a:r>
                <a:r>
                  <a:rPr lang="en-US" dirty="0" err="1">
                    <a:latin typeface="+mn-lt"/>
                  </a:rPr>
                  <a:t>gọi</a:t>
                </a:r>
                <a:r>
                  <a:rPr lang="en-US" dirty="0">
                    <a:latin typeface="+mn-lt"/>
                  </a:rPr>
                  <a:t> </a:t>
                </a:r>
                <a:r>
                  <a:rPr lang="en-US" dirty="0" err="1">
                    <a:latin typeface="+mn-lt"/>
                  </a:rPr>
                  <a:t>là</a:t>
                </a:r>
                <a:r>
                  <a:rPr lang="en-US" dirty="0">
                    <a:latin typeface="+mn-lt"/>
                  </a:rPr>
                  <a:t> </a:t>
                </a:r>
                <a:r>
                  <a:rPr lang="en-US" dirty="0" err="1">
                    <a:latin typeface="+mn-lt"/>
                  </a:rPr>
                  <a:t>tiến</a:t>
                </a:r>
                <a:r>
                  <a:rPr lang="en-US" dirty="0">
                    <a:latin typeface="+mn-lt"/>
                  </a:rPr>
                  <a:t> </a:t>
                </a:r>
                <a:r>
                  <a:rPr lang="en-US" dirty="0" err="1">
                    <a:latin typeface="+mn-lt"/>
                  </a:rPr>
                  <a:t>trình</a:t>
                </a:r>
                <a:r>
                  <a:rPr lang="en-US" dirty="0">
                    <a:latin typeface="+mn-lt"/>
                  </a:rPr>
                  <a:t> </a:t>
                </a:r>
                <a:r>
                  <a:rPr lang="en-US" dirty="0" err="1">
                    <a:latin typeface="+mn-lt"/>
                  </a:rPr>
                  <a:t>đếm</a:t>
                </a:r>
                <a:r>
                  <a:rPr lang="en-US" dirty="0">
                    <a:latin typeface="+mn-lt"/>
                  </a:rPr>
                  <a:t> </a:t>
                </a:r>
                <a:r>
                  <a:rPr lang="en-US" dirty="0" err="1">
                    <a:latin typeface="+mn-lt"/>
                  </a:rPr>
                  <a:t>nếu</a:t>
                </a:r>
                <a:r>
                  <a:rPr lang="en-US" dirty="0">
                    <a:latin typeface="+mn-lt"/>
                  </a:rPr>
                  <a:t> N(t) </a:t>
                </a:r>
                <a:r>
                  <a:rPr lang="en-US" dirty="0" err="1">
                    <a:latin typeface="+mn-lt"/>
                  </a:rPr>
                  <a:t>là</a:t>
                </a:r>
                <a:r>
                  <a:rPr lang="en-US" dirty="0">
                    <a:latin typeface="+mn-lt"/>
                  </a:rPr>
                  <a:t> </a:t>
                </a:r>
                <a:r>
                  <a:rPr lang="en-US" dirty="0" err="1">
                    <a:latin typeface="+mn-lt"/>
                  </a:rPr>
                  <a:t>tổng</a:t>
                </a:r>
                <a:r>
                  <a:rPr lang="en-US" dirty="0">
                    <a:latin typeface="+mn-lt"/>
                  </a:rPr>
                  <a:t> </a:t>
                </a:r>
                <a:r>
                  <a:rPr lang="en-US" dirty="0" err="1">
                    <a:latin typeface="+mn-lt"/>
                  </a:rPr>
                  <a:t>số</a:t>
                </a:r>
                <a:r>
                  <a:rPr lang="en-US">
                    <a:latin typeface="+mn-lt"/>
                  </a:rPr>
                  <a:t>  </a:t>
                </a:r>
                <a:r>
                  <a:rPr lang="en-US" dirty="0" err="1">
                    <a:latin typeface="+mn-lt"/>
                  </a:rPr>
                  <a:t>các</a:t>
                </a:r>
                <a:r>
                  <a:rPr lang="en-US" dirty="0">
                    <a:latin typeface="+mn-lt"/>
                  </a:rPr>
                  <a:t> </a:t>
                </a:r>
                <a:r>
                  <a:rPr lang="en-US" dirty="0" err="1">
                    <a:latin typeface="+mn-lt"/>
                  </a:rPr>
                  <a:t>sự</a:t>
                </a:r>
                <a:r>
                  <a:rPr lang="en-US" dirty="0">
                    <a:latin typeface="+mn-lt"/>
                  </a:rPr>
                  <a:t> </a:t>
                </a:r>
                <a:r>
                  <a:rPr lang="en-US" dirty="0" err="1">
                    <a:latin typeface="+mn-lt"/>
                  </a:rPr>
                  <a:t>kiện</a:t>
                </a:r>
                <a:r>
                  <a:rPr lang="en-US" dirty="0">
                    <a:latin typeface="+mn-lt"/>
                  </a:rPr>
                  <a:t> </a:t>
                </a:r>
                <a:r>
                  <a:rPr lang="en-US" dirty="0" err="1">
                    <a:latin typeface="+mn-lt"/>
                  </a:rPr>
                  <a:t>xuất</a:t>
                </a:r>
                <a:r>
                  <a:rPr lang="en-US" dirty="0">
                    <a:latin typeface="+mn-lt"/>
                  </a:rPr>
                  <a:t> </a:t>
                </a:r>
                <a:r>
                  <a:rPr lang="en-US" dirty="0" err="1">
                    <a:latin typeface="+mn-lt"/>
                  </a:rPr>
                  <a:t>hiện</a:t>
                </a:r>
                <a:r>
                  <a:rPr lang="en-US" dirty="0">
                    <a:latin typeface="+mn-lt"/>
                  </a:rPr>
                  <a:t> </a:t>
                </a:r>
                <a:r>
                  <a:rPr lang="en-US" dirty="0" err="1">
                    <a:latin typeface="+mn-lt"/>
                  </a:rPr>
                  <a:t>cho</a:t>
                </a:r>
                <a:r>
                  <a:rPr lang="en-US" dirty="0">
                    <a:latin typeface="+mn-lt"/>
                  </a:rPr>
                  <a:t> </a:t>
                </a:r>
                <a:r>
                  <a:rPr lang="en-US" dirty="0" err="1">
                    <a:latin typeface="+mn-lt"/>
                  </a:rPr>
                  <a:t>đến</a:t>
                </a:r>
                <a:r>
                  <a:rPr lang="en-US" dirty="0">
                    <a:latin typeface="+mn-lt"/>
                  </a:rPr>
                  <a:t> </a:t>
                </a:r>
                <a:r>
                  <a:rPr lang="en-US" dirty="0" err="1">
                    <a:latin typeface="+mn-lt"/>
                  </a:rPr>
                  <a:t>thời</a:t>
                </a:r>
                <a:r>
                  <a:rPr lang="en-US" dirty="0">
                    <a:latin typeface="+mn-lt"/>
                  </a:rPr>
                  <a:t> </a:t>
                </a:r>
                <a:r>
                  <a:rPr lang="en-US" dirty="0" err="1">
                    <a:latin typeface="+mn-lt"/>
                  </a:rPr>
                  <a:t>điểm</a:t>
                </a:r>
                <a:r>
                  <a:rPr lang="en-US" dirty="0">
                    <a:latin typeface="+mn-lt"/>
                  </a:rPr>
                  <a:t> t:</a:t>
                </a:r>
              </a:p>
              <a:p>
                <a:pPr marL="1257300" lvl="2" indent="-342900" algn="l">
                  <a:buFont typeface="Courier New" charset="0"/>
                  <a:buChar char="o"/>
                </a:pPr>
                <a:r>
                  <a:rPr lang="en-US" dirty="0" err="1">
                    <a:latin typeface="+mn-lt"/>
                  </a:rPr>
                  <a:t>Tổng</a:t>
                </a:r>
                <a:r>
                  <a:rPr lang="en-US" dirty="0">
                    <a:latin typeface="+mn-lt"/>
                  </a:rPr>
                  <a:t> </a:t>
                </a:r>
                <a:r>
                  <a:rPr lang="en-US" dirty="0" err="1">
                    <a:latin typeface="+mn-lt"/>
                  </a:rPr>
                  <a:t>số</a:t>
                </a:r>
                <a:r>
                  <a:rPr lang="en-US" dirty="0">
                    <a:latin typeface="+mn-lt"/>
                  </a:rPr>
                  <a:t> </a:t>
                </a:r>
                <a:r>
                  <a:rPr lang="en-US" dirty="0" err="1">
                    <a:latin typeface="+mn-lt"/>
                  </a:rPr>
                  <a:t>phương</a:t>
                </a:r>
                <a:r>
                  <a:rPr lang="en-US" dirty="0">
                    <a:latin typeface="+mn-lt"/>
                  </a:rPr>
                  <a:t> </a:t>
                </a:r>
                <a:r>
                  <a:rPr lang="en-US" dirty="0" err="1">
                    <a:latin typeface="+mn-lt"/>
                  </a:rPr>
                  <a:t>tiện</a:t>
                </a:r>
                <a:r>
                  <a:rPr lang="en-US" dirty="0">
                    <a:latin typeface="+mn-lt"/>
                  </a:rPr>
                  <a:t> </a:t>
                </a:r>
                <a:r>
                  <a:rPr lang="en-US" dirty="0" err="1">
                    <a:latin typeface="+mn-lt"/>
                  </a:rPr>
                  <a:t>đến</a:t>
                </a:r>
                <a:r>
                  <a:rPr lang="en-US" dirty="0">
                    <a:latin typeface="+mn-lt"/>
                  </a:rPr>
                  <a:t> </a:t>
                </a:r>
                <a:r>
                  <a:rPr lang="en-US" dirty="0" err="1">
                    <a:latin typeface="+mn-lt"/>
                  </a:rPr>
                  <a:t>ngã</a:t>
                </a:r>
                <a:r>
                  <a:rPr lang="en-US" dirty="0">
                    <a:latin typeface="+mn-lt"/>
                  </a:rPr>
                  <a:t> </a:t>
                </a:r>
                <a:r>
                  <a:rPr lang="en-US" dirty="0" err="1">
                    <a:latin typeface="+mn-lt"/>
                  </a:rPr>
                  <a:t>tư</a:t>
                </a:r>
                <a:r>
                  <a:rPr lang="en-US" dirty="0">
                    <a:latin typeface="+mn-lt"/>
                  </a:rPr>
                  <a:t> </a:t>
                </a:r>
                <a:r>
                  <a:rPr lang="en-US" dirty="0" err="1">
                    <a:latin typeface="+mn-lt"/>
                  </a:rPr>
                  <a:t>theo</a:t>
                </a:r>
                <a:r>
                  <a:rPr lang="en-US" dirty="0">
                    <a:latin typeface="+mn-lt"/>
                  </a:rPr>
                  <a:t> </a:t>
                </a:r>
                <a:r>
                  <a:rPr lang="en-US" dirty="0" err="1">
                    <a:latin typeface="+mn-lt"/>
                  </a:rPr>
                  <a:t>thời</a:t>
                </a:r>
                <a:r>
                  <a:rPr lang="en-US" dirty="0">
                    <a:latin typeface="+mn-lt"/>
                  </a:rPr>
                  <a:t> </a:t>
                </a:r>
                <a:r>
                  <a:rPr lang="en-US" dirty="0" err="1">
                    <a:latin typeface="+mn-lt"/>
                  </a:rPr>
                  <a:t>gian</a:t>
                </a:r>
                <a:r>
                  <a:rPr lang="en-US" dirty="0">
                    <a:latin typeface="+mn-lt"/>
                  </a:rPr>
                  <a:t> </a:t>
                </a:r>
                <a:r>
                  <a:rPr lang="en-US" dirty="0" err="1">
                    <a:latin typeface="+mn-lt"/>
                  </a:rPr>
                  <a:t>chính</a:t>
                </a:r>
                <a:r>
                  <a:rPr lang="en-US" dirty="0">
                    <a:latin typeface="+mn-lt"/>
                  </a:rPr>
                  <a:t> </a:t>
                </a:r>
                <a:r>
                  <a:rPr lang="en-US" dirty="0" err="1">
                    <a:latin typeface="+mn-lt"/>
                  </a:rPr>
                  <a:t>là</a:t>
                </a:r>
                <a:r>
                  <a:rPr lang="en-US" dirty="0">
                    <a:latin typeface="+mn-lt"/>
                  </a:rPr>
                  <a:t> </a:t>
                </a:r>
                <a:r>
                  <a:rPr lang="en-US" dirty="0" err="1">
                    <a:latin typeface="+mn-lt"/>
                  </a:rPr>
                  <a:t>tiến</a:t>
                </a:r>
                <a:r>
                  <a:rPr lang="en-US" dirty="0">
                    <a:latin typeface="+mn-lt"/>
                  </a:rPr>
                  <a:t> </a:t>
                </a:r>
                <a:r>
                  <a:rPr lang="en-US" dirty="0" err="1">
                    <a:latin typeface="+mn-lt"/>
                  </a:rPr>
                  <a:t>trình</a:t>
                </a:r>
                <a:r>
                  <a:rPr lang="en-US" dirty="0">
                    <a:latin typeface="+mn-lt"/>
                  </a:rPr>
                  <a:t> </a:t>
                </a:r>
                <a:r>
                  <a:rPr lang="en-US" dirty="0" err="1">
                    <a:latin typeface="+mn-lt"/>
                  </a:rPr>
                  <a:t>đếm</a:t>
                </a:r>
                <a:endParaRPr lang="en-US" i="1" dirty="0">
                  <a:solidFill>
                    <a:srgbClr val="FF0000"/>
                  </a:solidFill>
                  <a:latin typeface="+mn-lt"/>
                </a:endParaRPr>
              </a:p>
              <a:p>
                <a:pPr marL="342900" indent="-342900" algn="l">
                  <a:buFont typeface="AppleSDGothicNeo-Regular" charset="-127"/>
                  <a:buChar char="□"/>
                </a:pPr>
                <a:r>
                  <a:rPr lang="en-US" i="1" dirty="0" err="1">
                    <a:solidFill>
                      <a:srgbClr val="FF0000"/>
                    </a:solidFill>
                    <a:latin typeface="+mn-lt"/>
                  </a:rPr>
                  <a:t>Định</a:t>
                </a:r>
                <a:r>
                  <a:rPr lang="en-US" i="1" dirty="0">
                    <a:solidFill>
                      <a:srgbClr val="FF0000"/>
                    </a:solidFill>
                    <a:latin typeface="+mn-lt"/>
                  </a:rPr>
                  <a:t> </a:t>
                </a:r>
                <a:r>
                  <a:rPr lang="en-US" i="1" dirty="0" err="1">
                    <a:solidFill>
                      <a:srgbClr val="FF0000"/>
                    </a:solidFill>
                    <a:latin typeface="+mn-lt"/>
                  </a:rPr>
                  <a:t>nghĩa</a:t>
                </a:r>
                <a:r>
                  <a:rPr lang="en-US" i="1" dirty="0">
                    <a:solidFill>
                      <a:srgbClr val="FF0000"/>
                    </a:solidFill>
                    <a:latin typeface="+mn-lt"/>
                  </a:rPr>
                  <a:t>:</a:t>
                </a:r>
              </a:p>
              <a:p>
                <a:pPr marL="800100" lvl="1" indent="-342900" algn="l">
                  <a:buFont typeface="Courier New" charset="0"/>
                  <a:buChar char="o"/>
                </a:pPr>
                <a:r>
                  <a:rPr lang="vi-VN" dirty="0">
                    <a:latin typeface="Calibri" charset="0"/>
                    <a:ea typeface="Calibri" charset="0"/>
                    <a:cs typeface="Calibri" charset="0"/>
                  </a:rPr>
                  <a:t>Điều kiện 1: N(0)=0</a:t>
                </a:r>
              </a:p>
              <a:p>
                <a:pPr marL="800100" lvl="1" indent="-342900" algn="l">
                  <a:buFont typeface="Courier New" charset="0"/>
                  <a:buChar char="o"/>
                </a:pPr>
                <a:r>
                  <a:rPr lang="vi-VN" dirty="0">
                    <a:latin typeface="Calibri" charset="0"/>
                    <a:ea typeface="Calibri" charset="0"/>
                    <a:cs typeface="Calibri" charset="0"/>
                  </a:rPr>
                  <a:t>Điều kiện 2: N(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vi-VN" i="0" dirty="0" smtClean="0">
                        <a:latin typeface="Cambria Math" charset="0"/>
                        <a:ea typeface="Calibri" charset="0"/>
                        <a:cs typeface="Calibri" charset="0"/>
                      </a:rPr>
                      <m:t>t</m:t>
                    </m:r>
                    <m:r>
                      <a:rPr lang="vi-VN" i="0" dirty="0" smtClean="0">
                        <a:latin typeface="Cambria Math" charset="0"/>
                        <a:ea typeface="Calibri" charset="0"/>
                        <a:cs typeface="Calibri" charset="0"/>
                      </a:rPr>
                      <m:t>)≥0</m:t>
                    </m:r>
                  </m:oMath>
                </a14:m>
                <a:endParaRPr lang="vi-VN" b="0" dirty="0">
                  <a:latin typeface="Calibri" charset="0"/>
                  <a:ea typeface="Calibri" charset="0"/>
                  <a:cs typeface="Calibri" charset="0"/>
                </a:endParaRPr>
              </a:p>
              <a:p>
                <a:pPr marL="800100" lvl="1" indent="-342900" algn="l">
                  <a:buFont typeface="Courier New" charset="0"/>
                  <a:buChar char="o"/>
                </a:pPr>
                <a:r>
                  <a:rPr lang="vi-VN" dirty="0">
                    <a:latin typeface="Calibri" charset="0"/>
                    <a:ea typeface="Calibri" charset="0"/>
                    <a:cs typeface="Calibri" charset="0"/>
                  </a:rPr>
                  <a:t>Điều kiện 3: N(t) là số nguyên</a:t>
                </a:r>
              </a:p>
              <a:p>
                <a:pPr marL="800100" lvl="1" indent="-342900" algn="l">
                  <a:buFont typeface="Courier New" charset="0"/>
                  <a:buChar char="o"/>
                </a:pPr>
                <a:r>
                  <a:rPr lang="vi-VN" dirty="0">
                    <a:latin typeface="Calibri" charset="0"/>
                    <a:ea typeface="Calibri" charset="0"/>
                    <a:cs typeface="Calibri" charset="0"/>
                  </a:rPr>
                  <a:t>Điều kiện 4: Nếu t</a:t>
                </a:r>
                <a:r>
                  <a:rPr lang="vi-VN" baseline="-25000" dirty="0">
                    <a:latin typeface="Calibri" charset="0"/>
                    <a:ea typeface="Calibri" charset="0"/>
                    <a:cs typeface="Calibri" charset="0"/>
                  </a:rPr>
                  <a:t>1</a:t>
                </a:r>
                <a:r>
                  <a:rPr lang="vi-VN" dirty="0">
                    <a:latin typeface="Calibri" charset="0"/>
                    <a:ea typeface="Calibri" charset="0"/>
                    <a:cs typeface="Calibri" charset="0"/>
                  </a:rPr>
                  <a:t>&lt;t</a:t>
                </a:r>
                <a:r>
                  <a:rPr lang="vi-VN" baseline="-25000" dirty="0">
                    <a:latin typeface="Calibri" charset="0"/>
                    <a:ea typeface="Calibri" charset="0"/>
                    <a:cs typeface="Calibri" charset="0"/>
                  </a:rPr>
                  <a:t>2</a:t>
                </a:r>
                <a:r>
                  <a:rPr lang="vi-VN" dirty="0">
                    <a:latin typeface="Calibri" charset="0"/>
                    <a:ea typeface="Calibri" charset="0"/>
                    <a:cs typeface="Calibri" charset="0"/>
                  </a:rPr>
                  <a:t> thì N(t</a:t>
                </a:r>
                <a:r>
                  <a:rPr lang="vi-VN" baseline="-25000" dirty="0">
                    <a:latin typeface="Calibri" charset="0"/>
                    <a:ea typeface="Calibri" charset="0"/>
                    <a:cs typeface="Calibri" charset="0"/>
                  </a:rPr>
                  <a:t>1</a:t>
                </a:r>
                <a:r>
                  <a:rPr lang="vi-VN" dirty="0">
                    <a:latin typeface="Calibri" charset="0"/>
                    <a:ea typeface="Calibri" charset="0"/>
                    <a:cs typeface="Calibri" charset="0"/>
                  </a:rPr>
                  <a:t>)&lt;N(t</a:t>
                </a:r>
                <a:r>
                  <a:rPr lang="vi-VN" baseline="-25000" dirty="0">
                    <a:latin typeface="Calibri" charset="0"/>
                    <a:ea typeface="Calibri" charset="0"/>
                    <a:cs typeface="Calibri" charset="0"/>
                  </a:rPr>
                  <a:t>2</a:t>
                </a:r>
                <a:r>
                  <a:rPr lang="vi-VN" dirty="0">
                    <a:latin typeface="Calibri" charset="0"/>
                    <a:ea typeface="Calibri" charset="0"/>
                    <a:cs typeface="Calibri" charset="0"/>
                  </a:rPr>
                  <a:t>)</a:t>
                </a:r>
              </a:p>
              <a:p>
                <a:pPr marL="800100" lvl="1" indent="-342900" algn="l">
                  <a:buFont typeface="Courier New" charset="0"/>
                  <a:buChar char="o"/>
                </a:pPr>
                <a:r>
                  <a:rPr lang="vi-VN" dirty="0">
                    <a:latin typeface="Calibri" charset="0"/>
                    <a:ea typeface="Calibri" charset="0"/>
                    <a:cs typeface="Calibri" charset="0"/>
                  </a:rPr>
                  <a:t>Điều kiện 5: Nếu t</a:t>
                </a:r>
                <a:r>
                  <a:rPr lang="vi-VN" baseline="-25000" dirty="0">
                    <a:latin typeface="Calibri" charset="0"/>
                    <a:ea typeface="Calibri" charset="0"/>
                    <a:cs typeface="Calibri" charset="0"/>
                  </a:rPr>
                  <a:t>1</a:t>
                </a:r>
                <a:r>
                  <a:rPr lang="vi-VN" dirty="0">
                    <a:latin typeface="Calibri" charset="0"/>
                    <a:ea typeface="Calibri" charset="0"/>
                    <a:cs typeface="Calibri" charset="0"/>
                  </a:rPr>
                  <a:t>&lt;t</a:t>
                </a:r>
                <a:r>
                  <a:rPr lang="vi-VN" baseline="-25000" dirty="0">
                    <a:latin typeface="Calibri" charset="0"/>
                    <a:ea typeface="Calibri" charset="0"/>
                    <a:cs typeface="Calibri" charset="0"/>
                  </a:rPr>
                  <a:t>2</a:t>
                </a:r>
                <a:r>
                  <a:rPr lang="vi-VN" dirty="0">
                    <a:latin typeface="Calibri" charset="0"/>
                    <a:ea typeface="Calibri" charset="0"/>
                    <a:cs typeface="Calibri" charset="0"/>
                  </a:rPr>
                  <a:t> thì N(t</a:t>
                </a:r>
                <a:r>
                  <a:rPr lang="vi-VN" baseline="-25000" dirty="0">
                    <a:latin typeface="Calibri" charset="0"/>
                    <a:ea typeface="Calibri" charset="0"/>
                    <a:cs typeface="Calibri" charset="0"/>
                  </a:rPr>
                  <a:t>1</a:t>
                </a:r>
                <a:r>
                  <a:rPr lang="vi-VN" dirty="0">
                    <a:latin typeface="Calibri" charset="0"/>
                    <a:ea typeface="Calibri" charset="0"/>
                    <a:cs typeface="Calibri" charset="0"/>
                  </a:rPr>
                  <a:t>)-N(t</a:t>
                </a:r>
                <a:r>
                  <a:rPr lang="vi-VN" baseline="-25000" dirty="0">
                    <a:latin typeface="Calibri" charset="0"/>
                    <a:ea typeface="Calibri" charset="0"/>
                    <a:cs typeface="Calibri" charset="0"/>
                  </a:rPr>
                  <a:t>2</a:t>
                </a:r>
                <a:r>
                  <a:rPr lang="vi-VN" dirty="0">
                    <a:latin typeface="Calibri" charset="0"/>
                    <a:ea typeface="Calibri" charset="0"/>
                    <a:cs typeface="Calibri" charset="0"/>
                  </a:rPr>
                  <a:t>) là số sự kiện xẩy ra trong khoảng thời gian t</a:t>
                </a:r>
                <a:r>
                  <a:rPr lang="vi-VN" baseline="-25000" dirty="0">
                    <a:latin typeface="Calibri" charset="0"/>
                    <a:ea typeface="Calibri" charset="0"/>
                    <a:cs typeface="Calibri" charset="0"/>
                  </a:rPr>
                  <a:t>1</a:t>
                </a:r>
                <a:r>
                  <a:rPr lang="vi-VN" dirty="0">
                    <a:latin typeface="Calibri" charset="0"/>
                    <a:ea typeface="Calibri" charset="0"/>
                    <a:cs typeface="Calibri" charset="0"/>
                  </a:rPr>
                  <a:t> và t</a:t>
                </a:r>
                <a:r>
                  <a:rPr lang="vi-VN" baseline="-25000" dirty="0">
                    <a:latin typeface="Calibri" charset="0"/>
                    <a:ea typeface="Calibri" charset="0"/>
                    <a:cs typeface="Calibri" charset="0"/>
                  </a:rPr>
                  <a:t>2</a:t>
                </a:r>
                <a:r>
                  <a:rPr lang="mr-IN" dirty="0"/>
                  <a:t> </a:t>
                </a:r>
                <a:endParaRPr lang="en-US" sz="2400" dirty="0">
                  <a:latin typeface="+mn-lt"/>
                </a:endParaRPr>
              </a:p>
              <a:p>
                <a:pPr marL="800100" lvl="1" indent="-342900" algn="l">
                  <a:buFont typeface="Courier New" charset="0"/>
                  <a:buChar char="o"/>
                </a:pPr>
                <a:endParaRPr lang="en-US" i="1" dirty="0">
                  <a:solidFill>
                    <a:srgbClr val="FF0000"/>
                  </a:solidFill>
                  <a:latin typeface="+mn-lt"/>
                </a:endParaRPr>
              </a:p>
              <a:p>
                <a:pPr lvl="1"/>
                <a:endParaRPr lang="en-US" i="1" dirty="0">
                  <a:solidFill>
                    <a:srgbClr val="FF0000"/>
                  </a:solidFill>
                  <a:latin typeface="+mn-lt"/>
                </a:endParaRPr>
              </a:p>
              <a:p>
                <a:pPr marL="800100" lvl="1" indent="-342900" algn="l">
                  <a:buFont typeface="Courier New" charset="0"/>
                  <a:buChar char="o"/>
                </a:pPr>
                <a:endParaRPr lang="en-US" sz="2200" i="1" dirty="0">
                  <a:latin typeface="+mn-lt"/>
                </a:endParaRPr>
              </a:p>
              <a:p>
                <a:pPr marL="800100" lvl="1" indent="-342900" algn="l">
                  <a:buFont typeface="Courier New" charset="0"/>
                  <a:buChar char="o"/>
                </a:pPr>
                <a:endParaRPr lang="en-US" dirty="0">
                  <a:latin typeface="+mn-lt"/>
                </a:endParaRPr>
              </a:p>
              <a:p>
                <a:pPr marL="800100" lvl="1" indent="-342900" algn="l">
                  <a:buFont typeface="Courier New" charset="0"/>
                  <a:buChar char="o"/>
                </a:pPr>
                <a:endParaRPr lang="en-US" dirty="0">
                  <a:latin typeface="+mn-lt"/>
                </a:endParaRPr>
              </a:p>
              <a:p>
                <a:endParaRPr lang="en-US" i="1" dirty="0">
                  <a:solidFill>
                    <a:srgbClr val="FF0000"/>
                  </a:solidFill>
                  <a:latin typeface="+mn-lt"/>
                </a:endParaRPr>
              </a:p>
              <a:p>
                <a:pPr marL="800100" lvl="1" indent="-342900" algn="l">
                  <a:buFont typeface="Courier New" charset="0"/>
                  <a:buChar char="o"/>
                </a:pPr>
                <a:endParaRPr lang="en-US" dirty="0"/>
              </a:p>
              <a:p>
                <a:pPr marL="800100" lvl="1" indent="-342900" algn="l">
                  <a:buFont typeface="Courier New" charset="0"/>
                  <a:buChar char="o"/>
                </a:pPr>
                <a:endParaRPr lang="en-US" dirty="0">
                  <a:latin typeface="+mn-lt"/>
                </a:endParaRPr>
              </a:p>
              <a:p>
                <a:pPr marL="800100" lvl="1" indent="-342900" algn="l">
                  <a:buFont typeface="Courier New" charset="0"/>
                  <a:buChar char="o"/>
                </a:pPr>
                <a:endParaRPr lang="en-US" i="1" dirty="0">
                  <a:latin typeface="+mn-lt"/>
                </a:endParaRPr>
              </a:p>
              <a:p>
                <a:pPr marL="800100" lvl="1" indent="-342900" algn="l">
                  <a:buFont typeface="AppleSDGothicNeo-Regular" charset="-127"/>
                  <a:buChar char="□"/>
                </a:pPr>
                <a:endParaRPr lang="en-US" i="1" dirty="0">
                  <a:solidFill>
                    <a:srgbClr val="FF0000"/>
                  </a:solidFill>
                  <a:latin typeface="+mn-lt"/>
                </a:endParaRPr>
              </a:p>
            </p:txBody>
          </p:sp>
        </mc:Choice>
        <mc:Fallback>
          <p:sp>
            <p:nvSpPr>
              <p:cNvPr id="5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026" y="887895"/>
                <a:ext cx="11834191" cy="4962827"/>
              </a:xfrm>
              <a:prstGeom prst="rect">
                <a:avLst/>
              </a:prstGeom>
              <a:blipFill>
                <a:blip r:embed="rId2"/>
                <a:stretch>
                  <a:fillRect l="-875" t="-2696" r="-77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2174335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59026" y="292575"/>
            <a:ext cx="11834191" cy="43788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sz="2800">
                <a:latin typeface="+mn-lt"/>
                <a:ea typeface="Helvetica" charset="0"/>
                <a:cs typeface="Helvetica" charset="0"/>
              </a:rPr>
              <a:t>CHƯƠNG 2: TIẾN TRÌNH NGẪU NHIÊN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 txBox="1">
                <a:spLocks/>
              </p:cNvSpPr>
              <p:nvPr/>
            </p:nvSpPr>
            <p:spPr>
              <a:xfrm>
                <a:off x="159026" y="887895"/>
                <a:ext cx="11834191" cy="496282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 algn="l">
                  <a:buFont typeface="AppleSDGothicNeo-Regular" charset="-127"/>
                  <a:buChar char="□"/>
                </a:pPr>
                <a:r>
                  <a:rPr lang="en-US" i="1">
                    <a:solidFill>
                      <a:srgbClr val="FF0000"/>
                    </a:solidFill>
                    <a:latin typeface="+mn-lt"/>
                  </a:rPr>
                  <a:t>TIẾN TRÌNH TĂNG TRƯỞNG ĐỘC LẬP:</a:t>
                </a:r>
              </a:p>
              <a:p>
                <a:pPr marL="800100" lvl="1" indent="-342900" algn="l">
                  <a:buFont typeface="AppleSDGothicNeo-Regular" charset="-127"/>
                  <a:buChar char="□"/>
                </a:pPr>
                <a:r>
                  <a:rPr lang="en-US" err="1">
                    <a:solidFill>
                      <a:schemeClr val="tx1"/>
                    </a:solidFill>
                    <a:latin typeface="+mn-lt"/>
                  </a:rPr>
                  <a:t>Xét</a:t>
                </a:r>
                <a:r>
                  <a:rPr lang="en-US">
                    <a:solidFill>
                      <a:schemeClr val="tx1"/>
                    </a:solidFill>
                    <a:latin typeface="+mn-lt"/>
                  </a:rPr>
                  <a:t> </a:t>
                </a:r>
                <a:r>
                  <a:rPr lang="en-US" err="1">
                    <a:solidFill>
                      <a:schemeClr val="tx1"/>
                    </a:solidFill>
                    <a:latin typeface="+mn-lt"/>
                  </a:rPr>
                  <a:t>một</a:t>
                </a:r>
                <a:r>
                  <a:rPr lang="en-US">
                    <a:solidFill>
                      <a:schemeClr val="tx1"/>
                    </a:solidFill>
                    <a:latin typeface="+mn-lt"/>
                  </a:rPr>
                  <a:t> </a:t>
                </a:r>
                <a:r>
                  <a:rPr lang="en-US" err="1">
                    <a:solidFill>
                      <a:schemeClr val="tx1"/>
                    </a:solidFill>
                    <a:latin typeface="+mn-lt"/>
                  </a:rPr>
                  <a:t>tiến</a:t>
                </a:r>
                <a:r>
                  <a:rPr lang="en-US">
                    <a:solidFill>
                      <a:schemeClr val="tx1"/>
                    </a:solidFill>
                    <a:latin typeface="+mn-lt"/>
                  </a:rPr>
                  <a:t> </a:t>
                </a:r>
                <a:r>
                  <a:rPr lang="en-US" err="1">
                    <a:solidFill>
                      <a:schemeClr val="tx1"/>
                    </a:solidFill>
                    <a:latin typeface="+mn-lt"/>
                  </a:rPr>
                  <a:t>trình</a:t>
                </a:r>
                <a:r>
                  <a:rPr lang="en-US">
                    <a:solidFill>
                      <a:schemeClr val="tx1"/>
                    </a:solidFill>
                    <a:latin typeface="+mn-lt"/>
                  </a:rPr>
                  <a:t> </a:t>
                </a:r>
                <a:r>
                  <a:rPr lang="en-US" err="1">
                    <a:solidFill>
                      <a:schemeClr val="tx1"/>
                    </a:solidFill>
                    <a:latin typeface="+mn-lt"/>
                  </a:rPr>
                  <a:t>ngẫu</a:t>
                </a:r>
                <a:r>
                  <a:rPr lang="en-US">
                    <a:solidFill>
                      <a:schemeClr val="tx1"/>
                    </a:solidFill>
                    <a:latin typeface="+mn-lt"/>
                  </a:rPr>
                  <a:t> </a:t>
                </a:r>
                <a:r>
                  <a:rPr lang="en-US" err="1">
                    <a:solidFill>
                      <a:schemeClr val="tx1"/>
                    </a:solidFill>
                    <a:latin typeface="+mn-lt"/>
                  </a:rPr>
                  <a:t>nhiên</a:t>
                </a:r>
                <a:r>
                  <a:rPr lang="en-US">
                    <a:solidFill>
                      <a:schemeClr val="tx1"/>
                    </a:solidFill>
                    <a:latin typeface="+mn-lt"/>
                  </a:rPr>
                  <a:t>: </a:t>
                </a:r>
                <a:r>
                  <a:rPr lang="en-US" err="1">
                    <a:solidFill>
                      <a:schemeClr val="tx1"/>
                    </a:solidFill>
                    <a:latin typeface="+mn-lt"/>
                  </a:rPr>
                  <a:t>là</a:t>
                </a:r>
                <a:r>
                  <a:rPr lang="en-US">
                    <a:solidFill>
                      <a:schemeClr val="tx1"/>
                    </a:solidFill>
                    <a:latin typeface="+mn-lt"/>
                  </a:rPr>
                  <a:t> </a:t>
                </a:r>
                <a:r>
                  <a:rPr lang="en-US" err="1">
                    <a:solidFill>
                      <a:schemeClr val="tx1"/>
                    </a:solidFill>
                    <a:latin typeface="+mn-lt"/>
                  </a:rPr>
                  <a:t>các</a:t>
                </a:r>
                <a:r>
                  <a:rPr lang="en-US">
                    <a:solidFill>
                      <a:schemeClr val="tx1"/>
                    </a:solidFill>
                    <a:latin typeface="+mn-lt"/>
                  </a:rPr>
                  <a:t> </a:t>
                </a:r>
                <a:r>
                  <a:rPr lang="en-US" err="1">
                    <a:solidFill>
                      <a:schemeClr val="tx1"/>
                    </a:solidFill>
                    <a:latin typeface="+mn-lt"/>
                  </a:rPr>
                  <a:t>sự</a:t>
                </a:r>
                <a:r>
                  <a:rPr lang="en-US">
                    <a:solidFill>
                      <a:schemeClr val="tx1"/>
                    </a:solidFill>
                    <a:latin typeface="+mn-lt"/>
                  </a:rPr>
                  <a:t> </a:t>
                </a:r>
                <a:r>
                  <a:rPr lang="en-US" err="1">
                    <a:solidFill>
                      <a:schemeClr val="tx1"/>
                    </a:solidFill>
                    <a:latin typeface="+mn-lt"/>
                  </a:rPr>
                  <a:t>kiện</a:t>
                </a:r>
                <a:r>
                  <a:rPr lang="en-US">
                    <a:solidFill>
                      <a:schemeClr val="tx1"/>
                    </a:solidFill>
                    <a:latin typeface="+mn-lt"/>
                  </a:rPr>
                  <a:t> </a:t>
                </a:r>
                <a:r>
                  <a:rPr lang="en-US" err="1">
                    <a:solidFill>
                      <a:schemeClr val="tx1"/>
                    </a:solidFill>
                    <a:latin typeface="+mn-lt"/>
                  </a:rPr>
                  <a:t>ngẫu</a:t>
                </a:r>
                <a:r>
                  <a:rPr lang="en-US">
                    <a:solidFill>
                      <a:schemeClr val="tx1"/>
                    </a:solidFill>
                    <a:latin typeface="+mn-lt"/>
                  </a:rPr>
                  <a:t> </a:t>
                </a:r>
                <a:r>
                  <a:rPr lang="en-US" err="1">
                    <a:solidFill>
                      <a:schemeClr val="tx1"/>
                    </a:solidFill>
                    <a:latin typeface="+mn-lt"/>
                  </a:rPr>
                  <a:t>nhiên</a:t>
                </a:r>
                <a:r>
                  <a:rPr lang="en-US">
                    <a:solidFill>
                      <a:schemeClr val="tx1"/>
                    </a:solidFill>
                    <a:latin typeface="+mn-lt"/>
                  </a:rPr>
                  <a:t> </a:t>
                </a:r>
                <a:r>
                  <a:rPr lang="en-US" err="1">
                    <a:solidFill>
                      <a:schemeClr val="tx1"/>
                    </a:solidFill>
                    <a:latin typeface="+mn-lt"/>
                  </a:rPr>
                  <a:t>xẩy</a:t>
                </a:r>
                <a:r>
                  <a:rPr lang="en-US">
                    <a:solidFill>
                      <a:schemeClr val="tx1"/>
                    </a:solidFill>
                    <a:latin typeface="+mn-lt"/>
                  </a:rPr>
                  <a:t> </a:t>
                </a:r>
                <a:r>
                  <a:rPr lang="en-US" err="1">
                    <a:solidFill>
                      <a:schemeClr val="tx1"/>
                    </a:solidFill>
                    <a:latin typeface="+mn-lt"/>
                  </a:rPr>
                  <a:t>ra</a:t>
                </a:r>
                <a:r>
                  <a:rPr lang="en-US">
                    <a:solidFill>
                      <a:schemeClr val="tx1"/>
                    </a:solidFill>
                    <a:latin typeface="+mn-lt"/>
                  </a:rPr>
                  <a:t> </a:t>
                </a:r>
                <a:r>
                  <a:rPr lang="en-US" err="1">
                    <a:solidFill>
                      <a:schemeClr val="tx1"/>
                    </a:solidFill>
                    <a:latin typeface="+mn-lt"/>
                  </a:rPr>
                  <a:t>tại</a:t>
                </a:r>
                <a:r>
                  <a:rPr lang="en-US">
                    <a:solidFill>
                      <a:schemeClr val="tx1"/>
                    </a:solidFill>
                    <a:latin typeface="+mn-lt"/>
                  </a:rPr>
                  <a:t> </a:t>
                </a:r>
                <a:r>
                  <a:rPr lang="en-US" err="1">
                    <a:solidFill>
                      <a:schemeClr val="tx1"/>
                    </a:solidFill>
                    <a:latin typeface="+mn-lt"/>
                  </a:rPr>
                  <a:t>các</a:t>
                </a:r>
                <a:r>
                  <a:rPr lang="en-US">
                    <a:solidFill>
                      <a:schemeClr val="tx1"/>
                    </a:solidFill>
                    <a:latin typeface="+mn-lt"/>
                  </a:rPr>
                  <a:t> </a:t>
                </a:r>
                <a:r>
                  <a:rPr lang="en-US" err="1">
                    <a:solidFill>
                      <a:schemeClr val="tx1"/>
                    </a:solidFill>
                    <a:latin typeface="+mn-lt"/>
                  </a:rPr>
                  <a:t>thời</a:t>
                </a:r>
                <a:r>
                  <a:rPr lang="en-US">
                    <a:solidFill>
                      <a:schemeClr val="tx1"/>
                    </a:solidFill>
                    <a:latin typeface="+mn-lt"/>
                  </a:rPr>
                  <a:t> </a:t>
                </a:r>
                <a:r>
                  <a:rPr lang="en-US" err="1">
                    <a:solidFill>
                      <a:schemeClr val="tx1"/>
                    </a:solidFill>
                    <a:latin typeface="+mn-lt"/>
                  </a:rPr>
                  <a:t>điểm</a:t>
                </a:r>
                <a:r>
                  <a:rPr lang="en-US">
                    <a:solidFill>
                      <a:schemeClr val="tx1"/>
                    </a:solidFill>
                    <a:latin typeface="+mn-lt"/>
                  </a:rPr>
                  <a:t> </a:t>
                </a:r>
                <a:r>
                  <a:rPr lang="en-US" err="1">
                    <a:solidFill>
                      <a:schemeClr val="tx1"/>
                    </a:solidFill>
                    <a:latin typeface="+mn-lt"/>
                  </a:rPr>
                  <a:t>rời</a:t>
                </a:r>
                <a:r>
                  <a:rPr lang="en-US">
                    <a:solidFill>
                      <a:schemeClr val="tx1"/>
                    </a:solidFill>
                    <a:latin typeface="+mn-lt"/>
                  </a:rPr>
                  <a:t> </a:t>
                </a:r>
                <a:r>
                  <a:rPr lang="en-US" err="1">
                    <a:solidFill>
                      <a:schemeClr val="tx1"/>
                    </a:solidFill>
                    <a:latin typeface="+mn-lt"/>
                  </a:rPr>
                  <a:t>rac</a:t>
                </a:r>
                <a:r>
                  <a:rPr lang="en-US">
                    <a:solidFill>
                      <a:schemeClr val="tx1"/>
                    </a:solidFill>
                    <a:latin typeface="+mn-lt"/>
                  </a:rPr>
                  <a:t>, </a:t>
                </a:r>
                <a:r>
                  <a:rPr lang="en-US" err="1">
                    <a:solidFill>
                      <a:schemeClr val="tx1"/>
                    </a:solidFill>
                    <a:latin typeface="+mn-lt"/>
                  </a:rPr>
                  <a:t>bắt</a:t>
                </a:r>
                <a:r>
                  <a:rPr lang="en-US">
                    <a:solidFill>
                      <a:schemeClr val="tx1"/>
                    </a:solidFill>
                    <a:latin typeface="+mn-lt"/>
                  </a:rPr>
                  <a:t> </a:t>
                </a:r>
                <a:r>
                  <a:rPr lang="en-US" err="1">
                    <a:solidFill>
                      <a:schemeClr val="tx1"/>
                    </a:solidFill>
                    <a:latin typeface="+mn-lt"/>
                  </a:rPr>
                  <a:t>đầu</a:t>
                </a:r>
                <a:r>
                  <a:rPr lang="en-US">
                    <a:solidFill>
                      <a:schemeClr val="tx1"/>
                    </a:solidFill>
                    <a:latin typeface="+mn-lt"/>
                  </a:rPr>
                  <a:t> </a:t>
                </a:r>
                <a:r>
                  <a:rPr lang="en-US" err="1">
                    <a:solidFill>
                      <a:schemeClr val="tx1"/>
                    </a:solidFill>
                    <a:latin typeface="+mn-lt"/>
                  </a:rPr>
                  <a:t>từ</a:t>
                </a:r>
                <a:r>
                  <a:rPr lang="en-US">
                    <a:solidFill>
                      <a:schemeClr val="tx1"/>
                    </a:solidFill>
                    <a:latin typeface="+mn-lt"/>
                  </a:rPr>
                  <a:t> </a:t>
                </a:r>
                <a:r>
                  <a:rPr lang="en-US" err="1">
                    <a:solidFill>
                      <a:schemeClr val="tx1"/>
                    </a:solidFill>
                    <a:latin typeface="+mn-lt"/>
                  </a:rPr>
                  <a:t>thời</a:t>
                </a:r>
                <a:r>
                  <a:rPr lang="en-US">
                    <a:solidFill>
                      <a:schemeClr val="tx1"/>
                    </a:solidFill>
                    <a:latin typeface="+mn-lt"/>
                  </a:rPr>
                  <a:t> </a:t>
                </a:r>
                <a:r>
                  <a:rPr lang="en-US" err="1">
                    <a:solidFill>
                      <a:schemeClr val="tx1"/>
                    </a:solidFill>
                    <a:latin typeface="+mn-lt"/>
                  </a:rPr>
                  <a:t>điểm</a:t>
                </a:r>
                <a:r>
                  <a:rPr lang="en-US">
                    <a:solidFill>
                      <a:schemeClr val="tx1"/>
                    </a:solidFill>
                    <a:latin typeface="+mn-lt"/>
                  </a:rPr>
                  <a:t> </a:t>
                </a:r>
                <a:r>
                  <a:rPr lang="en-US" i="1">
                    <a:solidFill>
                      <a:schemeClr val="tx1"/>
                    </a:solidFill>
                    <a:latin typeface="+mn-lt"/>
                  </a:rPr>
                  <a:t>t=0</a:t>
                </a:r>
              </a:p>
              <a:p>
                <a:pPr marL="800100" lvl="1" indent="-342900" algn="l">
                  <a:buFont typeface="AppleSDGothicNeo-Regular" charset="-127"/>
                  <a:buChar char="□"/>
                </a:pPr>
                <a:r>
                  <a:rPr lang="en-US" err="1">
                    <a:solidFill>
                      <a:schemeClr val="tx1"/>
                    </a:solidFill>
                    <a:latin typeface="+mn-lt"/>
                  </a:rPr>
                  <a:t>Một</a:t>
                </a:r>
                <a:r>
                  <a:rPr lang="en-US">
                    <a:solidFill>
                      <a:schemeClr val="tx1"/>
                    </a:solidFill>
                    <a:latin typeface="+mn-lt"/>
                  </a:rPr>
                  <a:t> </a:t>
                </a:r>
                <a:r>
                  <a:rPr lang="en-US" err="1">
                    <a:solidFill>
                      <a:schemeClr val="tx1"/>
                    </a:solidFill>
                    <a:latin typeface="+mn-lt"/>
                  </a:rPr>
                  <a:t>tiến</a:t>
                </a:r>
                <a:r>
                  <a:rPr lang="en-US">
                    <a:solidFill>
                      <a:schemeClr val="tx1"/>
                    </a:solidFill>
                    <a:latin typeface="+mn-lt"/>
                  </a:rPr>
                  <a:t> </a:t>
                </a:r>
                <a:r>
                  <a:rPr lang="en-US" err="1">
                    <a:solidFill>
                      <a:schemeClr val="tx1"/>
                    </a:solidFill>
                    <a:latin typeface="+mn-lt"/>
                  </a:rPr>
                  <a:t>trình</a:t>
                </a:r>
                <a:r>
                  <a:rPr lang="en-US">
                    <a:solidFill>
                      <a:schemeClr val="tx1"/>
                    </a:solidFill>
                    <a:latin typeface="+mn-lt"/>
                  </a:rPr>
                  <a:t> </a:t>
                </a:r>
                <a:r>
                  <a:rPr lang="en-US" err="1">
                    <a:solidFill>
                      <a:schemeClr val="tx1"/>
                    </a:solidFill>
                    <a:latin typeface="+mn-lt"/>
                  </a:rPr>
                  <a:t>ngẫu</a:t>
                </a:r>
                <a:r>
                  <a:rPr lang="en-US">
                    <a:solidFill>
                      <a:schemeClr val="tx1"/>
                    </a:solidFill>
                    <a:latin typeface="+mn-lt"/>
                  </a:rPr>
                  <a:t> </a:t>
                </a:r>
                <a:r>
                  <a:rPr lang="en-US" err="1">
                    <a:solidFill>
                      <a:schemeClr val="tx1"/>
                    </a:solidFill>
                    <a:latin typeface="+mn-lt"/>
                  </a:rPr>
                  <a:t>nhiên</a:t>
                </a:r>
                <a:r>
                  <a:rPr lang="en-US">
                    <a:solidFill>
                      <a:schemeClr val="tx1"/>
                    </a:solidFill>
                    <a:latin typeface="+mn-lt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𝑋</m:t>
                        </m:r>
                        <m:d>
                          <m:dPr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e>
                        </m:d>
                        <m:r>
                          <a:rPr lang="vi-VN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, </m:t>
                        </m:r>
                        <m:r>
                          <a:rPr lang="vi-VN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vi-VN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≥</m:t>
                        </m:r>
                        <m:r>
                          <a:rPr lang="vi-VN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e>
                    </m:d>
                  </m:oMath>
                </a14:m>
                <a:r>
                  <a:rPr lang="en-US">
                    <a:solidFill>
                      <a:schemeClr val="tx1"/>
                    </a:solidFill>
                    <a:latin typeface="+mn-lt"/>
                  </a:rPr>
                  <a:t> </a:t>
                </a:r>
                <a:r>
                  <a:rPr lang="en-US" err="1">
                    <a:solidFill>
                      <a:schemeClr val="tx1"/>
                    </a:solidFill>
                    <a:latin typeface="+mn-lt"/>
                  </a:rPr>
                  <a:t>được</a:t>
                </a:r>
                <a:r>
                  <a:rPr lang="en-US">
                    <a:solidFill>
                      <a:schemeClr val="tx1"/>
                    </a:solidFill>
                    <a:latin typeface="+mn-lt"/>
                  </a:rPr>
                  <a:t> </a:t>
                </a:r>
                <a:r>
                  <a:rPr lang="en-US" err="1">
                    <a:solidFill>
                      <a:schemeClr val="tx1"/>
                    </a:solidFill>
                    <a:latin typeface="+mn-lt"/>
                  </a:rPr>
                  <a:t>gọi</a:t>
                </a:r>
                <a:r>
                  <a:rPr lang="en-US">
                    <a:solidFill>
                      <a:schemeClr val="tx1"/>
                    </a:solidFill>
                    <a:latin typeface="+mn-lt"/>
                  </a:rPr>
                  <a:t> </a:t>
                </a:r>
                <a:r>
                  <a:rPr lang="en-US" err="1">
                    <a:solidFill>
                      <a:schemeClr val="tx1"/>
                    </a:solidFill>
                    <a:latin typeface="+mn-lt"/>
                  </a:rPr>
                  <a:t>là</a:t>
                </a:r>
                <a:r>
                  <a:rPr lang="en-US">
                    <a:solidFill>
                      <a:schemeClr val="tx1"/>
                    </a:solidFill>
                    <a:latin typeface="+mn-lt"/>
                  </a:rPr>
                  <a:t> </a:t>
                </a:r>
                <a:r>
                  <a:rPr lang="en-US" err="1">
                    <a:solidFill>
                      <a:schemeClr val="tx1"/>
                    </a:solidFill>
                    <a:latin typeface="+mn-lt"/>
                  </a:rPr>
                  <a:t>tiến</a:t>
                </a:r>
                <a:r>
                  <a:rPr lang="en-US">
                    <a:solidFill>
                      <a:schemeClr val="tx1"/>
                    </a:solidFill>
                    <a:latin typeface="+mn-lt"/>
                  </a:rPr>
                  <a:t> </a:t>
                </a:r>
                <a:r>
                  <a:rPr lang="en-US" err="1">
                    <a:solidFill>
                      <a:schemeClr val="tx1"/>
                    </a:solidFill>
                    <a:latin typeface="+mn-lt"/>
                  </a:rPr>
                  <a:t>trình</a:t>
                </a:r>
                <a:r>
                  <a:rPr lang="en-US">
                    <a:solidFill>
                      <a:schemeClr val="tx1"/>
                    </a:solidFill>
                    <a:latin typeface="+mn-lt"/>
                  </a:rPr>
                  <a:t> </a:t>
                </a:r>
                <a:r>
                  <a:rPr lang="en-US" err="1">
                    <a:solidFill>
                      <a:schemeClr val="tx1"/>
                    </a:solidFill>
                    <a:latin typeface="+mn-lt"/>
                  </a:rPr>
                  <a:t>tăng</a:t>
                </a:r>
                <a:r>
                  <a:rPr lang="en-US">
                    <a:solidFill>
                      <a:schemeClr val="tx1"/>
                    </a:solidFill>
                    <a:latin typeface="+mn-lt"/>
                  </a:rPr>
                  <a:t> </a:t>
                </a:r>
                <a:r>
                  <a:rPr lang="en-US" err="1">
                    <a:solidFill>
                      <a:schemeClr val="tx1"/>
                    </a:solidFill>
                    <a:latin typeface="+mn-lt"/>
                  </a:rPr>
                  <a:t>trưởng</a:t>
                </a:r>
                <a:r>
                  <a:rPr lang="en-US">
                    <a:solidFill>
                      <a:schemeClr val="tx1"/>
                    </a:solidFill>
                    <a:latin typeface="+mn-lt"/>
                  </a:rPr>
                  <a:t> </a:t>
                </a:r>
                <a:r>
                  <a:rPr lang="en-US" err="1">
                    <a:solidFill>
                      <a:schemeClr val="tx1"/>
                    </a:solidFill>
                    <a:latin typeface="+mn-lt"/>
                  </a:rPr>
                  <a:t>độc</a:t>
                </a:r>
                <a:r>
                  <a:rPr lang="en-US">
                    <a:solidFill>
                      <a:schemeClr val="tx1"/>
                    </a:solidFill>
                    <a:latin typeface="+mn-lt"/>
                  </a:rPr>
                  <a:t> </a:t>
                </a:r>
                <a:r>
                  <a:rPr lang="en-US" err="1">
                    <a:solidFill>
                      <a:schemeClr val="tx1"/>
                    </a:solidFill>
                    <a:latin typeface="+mn-lt"/>
                  </a:rPr>
                  <a:t>lập</a:t>
                </a:r>
                <a:r>
                  <a:rPr lang="en-US">
                    <a:solidFill>
                      <a:schemeClr val="tx1"/>
                    </a:solidFill>
                    <a:latin typeface="+mn-lt"/>
                  </a:rPr>
                  <a:t> </a:t>
                </a:r>
                <a:r>
                  <a:rPr lang="en-US" err="1">
                    <a:solidFill>
                      <a:schemeClr val="tx1"/>
                    </a:solidFill>
                    <a:latin typeface="+mn-lt"/>
                  </a:rPr>
                  <a:t>khi</a:t>
                </a:r>
                <a:r>
                  <a:rPr lang="en-US">
                    <a:solidFill>
                      <a:schemeClr val="tx1"/>
                    </a:solidFill>
                    <a:latin typeface="+mn-lt"/>
                  </a:rPr>
                  <a:t> </a:t>
                </a:r>
                <a:r>
                  <a:rPr lang="en-US" err="1">
                    <a:solidFill>
                      <a:schemeClr val="tx1"/>
                    </a:solidFill>
                    <a:latin typeface="+mn-lt"/>
                  </a:rPr>
                  <a:t>các</a:t>
                </a:r>
                <a:r>
                  <a:rPr lang="en-US">
                    <a:solidFill>
                      <a:schemeClr val="tx1"/>
                    </a:solidFill>
                    <a:latin typeface="+mn-lt"/>
                  </a:rPr>
                  <a:t> </a:t>
                </a:r>
                <a:r>
                  <a:rPr lang="en-US" err="1">
                    <a:solidFill>
                      <a:schemeClr val="tx1"/>
                    </a:solidFill>
                    <a:latin typeface="+mn-lt"/>
                  </a:rPr>
                  <a:t>sự</a:t>
                </a:r>
                <a:r>
                  <a:rPr lang="en-US">
                    <a:solidFill>
                      <a:schemeClr val="tx1"/>
                    </a:solidFill>
                    <a:latin typeface="+mn-lt"/>
                  </a:rPr>
                  <a:t> </a:t>
                </a:r>
                <a:r>
                  <a:rPr lang="en-US" err="1">
                    <a:solidFill>
                      <a:schemeClr val="tx1"/>
                    </a:solidFill>
                    <a:latin typeface="+mn-lt"/>
                  </a:rPr>
                  <a:t>kiện</a:t>
                </a:r>
                <a:r>
                  <a:rPr lang="en-US">
                    <a:solidFill>
                      <a:schemeClr val="tx1"/>
                    </a:solidFill>
                    <a:latin typeface="+mn-lt"/>
                  </a:rPr>
                  <a:t> </a:t>
                </a:r>
                <a:r>
                  <a:rPr lang="en-US" err="1">
                    <a:solidFill>
                      <a:schemeClr val="tx1"/>
                    </a:solidFill>
                    <a:latin typeface="+mn-lt"/>
                  </a:rPr>
                  <a:t>xẩy</a:t>
                </a:r>
                <a:r>
                  <a:rPr lang="en-US">
                    <a:solidFill>
                      <a:schemeClr val="tx1"/>
                    </a:solidFill>
                    <a:latin typeface="+mn-lt"/>
                  </a:rPr>
                  <a:t> </a:t>
                </a:r>
                <a:r>
                  <a:rPr lang="en-US" err="1">
                    <a:solidFill>
                      <a:schemeClr val="tx1"/>
                    </a:solidFill>
                    <a:latin typeface="+mn-lt"/>
                  </a:rPr>
                  <a:t>ra</a:t>
                </a:r>
                <a:r>
                  <a:rPr lang="en-US">
                    <a:solidFill>
                      <a:schemeClr val="tx1"/>
                    </a:solidFill>
                    <a:latin typeface="+mn-lt"/>
                  </a:rPr>
                  <a:t> </a:t>
                </a:r>
                <a:r>
                  <a:rPr lang="en-US" err="1">
                    <a:solidFill>
                      <a:schemeClr val="tx1"/>
                    </a:solidFill>
                    <a:latin typeface="+mn-lt"/>
                  </a:rPr>
                  <a:t>trong</a:t>
                </a:r>
                <a:r>
                  <a:rPr lang="en-US">
                    <a:solidFill>
                      <a:schemeClr val="tx1"/>
                    </a:solidFill>
                    <a:latin typeface="+mn-lt"/>
                  </a:rPr>
                  <a:t> </a:t>
                </a:r>
                <a:r>
                  <a:rPr lang="en-US" err="1">
                    <a:solidFill>
                      <a:schemeClr val="tx1"/>
                    </a:solidFill>
                    <a:latin typeface="+mn-lt"/>
                  </a:rPr>
                  <a:t>các</a:t>
                </a:r>
                <a:r>
                  <a:rPr lang="en-US">
                    <a:solidFill>
                      <a:schemeClr val="tx1"/>
                    </a:solidFill>
                    <a:latin typeface="+mn-lt"/>
                  </a:rPr>
                  <a:t> </a:t>
                </a:r>
                <a:r>
                  <a:rPr lang="en-US" err="1">
                    <a:solidFill>
                      <a:schemeClr val="tx1"/>
                    </a:solidFill>
                    <a:latin typeface="+mn-lt"/>
                  </a:rPr>
                  <a:t>khoảng</a:t>
                </a:r>
                <a:r>
                  <a:rPr lang="en-US">
                    <a:solidFill>
                      <a:schemeClr val="tx1"/>
                    </a:solidFill>
                    <a:latin typeface="+mn-lt"/>
                  </a:rPr>
                  <a:t> </a:t>
                </a:r>
                <a:r>
                  <a:rPr lang="en-US" err="1">
                    <a:solidFill>
                      <a:schemeClr val="tx1"/>
                    </a:solidFill>
                    <a:latin typeface="+mn-lt"/>
                  </a:rPr>
                  <a:t>thời</a:t>
                </a:r>
                <a:r>
                  <a:rPr lang="en-US">
                    <a:solidFill>
                      <a:schemeClr val="tx1"/>
                    </a:solidFill>
                    <a:latin typeface="+mn-lt"/>
                  </a:rPr>
                  <a:t> </a:t>
                </a:r>
                <a:r>
                  <a:rPr lang="en-US" err="1">
                    <a:solidFill>
                      <a:schemeClr val="tx1"/>
                    </a:solidFill>
                    <a:latin typeface="+mn-lt"/>
                  </a:rPr>
                  <a:t>gian</a:t>
                </a:r>
                <a:r>
                  <a:rPr lang="en-US">
                    <a:solidFill>
                      <a:schemeClr val="tx1"/>
                    </a:solidFill>
                    <a:latin typeface="+mn-lt"/>
                  </a:rPr>
                  <a:t> </a:t>
                </a:r>
                <a:r>
                  <a:rPr lang="en-US" err="1">
                    <a:solidFill>
                      <a:schemeClr val="tx1"/>
                    </a:solidFill>
                    <a:latin typeface="+mn-lt"/>
                  </a:rPr>
                  <a:t>khác</a:t>
                </a:r>
                <a:r>
                  <a:rPr lang="en-US">
                    <a:solidFill>
                      <a:schemeClr val="tx1"/>
                    </a:solidFill>
                    <a:latin typeface="+mn-lt"/>
                  </a:rPr>
                  <a:t> </a:t>
                </a:r>
                <a:r>
                  <a:rPr lang="en-US" err="1">
                    <a:solidFill>
                      <a:schemeClr val="tx1"/>
                    </a:solidFill>
                    <a:latin typeface="+mn-lt"/>
                  </a:rPr>
                  <a:t>nhau</a:t>
                </a:r>
                <a:r>
                  <a:rPr lang="en-US">
                    <a:solidFill>
                      <a:schemeClr val="tx1"/>
                    </a:solidFill>
                    <a:latin typeface="+mn-lt"/>
                  </a:rPr>
                  <a:t> </a:t>
                </a:r>
                <a:r>
                  <a:rPr lang="en-US" err="1">
                    <a:solidFill>
                      <a:schemeClr val="tx1"/>
                    </a:solidFill>
                    <a:latin typeface="+mn-lt"/>
                  </a:rPr>
                  <a:t>là</a:t>
                </a:r>
                <a:r>
                  <a:rPr lang="en-US">
                    <a:solidFill>
                      <a:schemeClr val="tx1"/>
                    </a:solidFill>
                    <a:latin typeface="+mn-lt"/>
                  </a:rPr>
                  <a:t> </a:t>
                </a:r>
                <a:r>
                  <a:rPr lang="en-US" err="1">
                    <a:solidFill>
                      <a:srgbClr val="FF0000"/>
                    </a:solidFill>
                    <a:latin typeface="+mn-lt"/>
                  </a:rPr>
                  <a:t>độc</a:t>
                </a:r>
                <a:r>
                  <a:rPr lang="en-US">
                    <a:solidFill>
                      <a:srgbClr val="FF0000"/>
                    </a:solidFill>
                    <a:latin typeface="+mn-lt"/>
                  </a:rPr>
                  <a:t> </a:t>
                </a:r>
                <a:r>
                  <a:rPr lang="en-US" err="1">
                    <a:solidFill>
                      <a:srgbClr val="FF0000"/>
                    </a:solidFill>
                    <a:latin typeface="+mn-lt"/>
                  </a:rPr>
                  <a:t>lập</a:t>
                </a:r>
                <a:r>
                  <a:rPr lang="en-US">
                    <a:solidFill>
                      <a:srgbClr val="FF0000"/>
                    </a:solidFill>
                    <a:latin typeface="+mn-lt"/>
                  </a:rPr>
                  <a:t> (</a:t>
                </a:r>
                <a:r>
                  <a:rPr lang="en-US" err="1">
                    <a:solidFill>
                      <a:srgbClr val="FF0000"/>
                    </a:solidFill>
                    <a:latin typeface="+mn-lt"/>
                  </a:rPr>
                  <a:t>ngẫu</a:t>
                </a:r>
                <a:r>
                  <a:rPr lang="en-US">
                    <a:solidFill>
                      <a:srgbClr val="FF0000"/>
                    </a:solidFill>
                    <a:latin typeface="+mn-lt"/>
                  </a:rPr>
                  <a:t> </a:t>
                </a:r>
                <a:r>
                  <a:rPr lang="en-US" err="1">
                    <a:solidFill>
                      <a:srgbClr val="FF0000"/>
                    </a:solidFill>
                    <a:latin typeface="+mn-lt"/>
                  </a:rPr>
                  <a:t>nhiên</a:t>
                </a:r>
                <a:r>
                  <a:rPr lang="en-US">
                    <a:solidFill>
                      <a:srgbClr val="FF0000"/>
                    </a:solidFill>
                    <a:latin typeface="+mn-lt"/>
                  </a:rPr>
                  <a:t>) </a:t>
                </a:r>
                <a:r>
                  <a:rPr lang="en-US" err="1">
                    <a:solidFill>
                      <a:schemeClr val="tx1"/>
                    </a:solidFill>
                    <a:latin typeface="+mn-lt"/>
                  </a:rPr>
                  <a:t>với</a:t>
                </a:r>
                <a:r>
                  <a:rPr lang="en-US">
                    <a:solidFill>
                      <a:schemeClr val="tx1"/>
                    </a:solidFill>
                    <a:latin typeface="+mn-lt"/>
                  </a:rPr>
                  <a:t> </a:t>
                </a:r>
                <a:r>
                  <a:rPr lang="en-US" err="1">
                    <a:solidFill>
                      <a:schemeClr val="tx1"/>
                    </a:solidFill>
                    <a:latin typeface="+mn-lt"/>
                  </a:rPr>
                  <a:t>nhau</a:t>
                </a:r>
                <a:endParaRPr lang="en-US" i="1">
                  <a:solidFill>
                    <a:srgbClr val="FF0000"/>
                  </a:solidFill>
                  <a:latin typeface="+mn-lt"/>
                </a:endParaRPr>
              </a:p>
              <a:p>
                <a:pPr marL="342900" indent="-342900" algn="l">
                  <a:buFont typeface="AppleSDGothicNeo-Regular" charset="-127"/>
                  <a:buChar char="□"/>
                </a:pPr>
                <a:r>
                  <a:rPr lang="en-US" i="1" err="1">
                    <a:solidFill>
                      <a:srgbClr val="FF0000"/>
                    </a:solidFill>
                    <a:latin typeface="+mn-lt"/>
                  </a:rPr>
                  <a:t>Định</a:t>
                </a:r>
                <a:r>
                  <a:rPr lang="en-US" i="1">
                    <a:solidFill>
                      <a:srgbClr val="FF0000"/>
                    </a:solidFill>
                    <a:latin typeface="+mn-lt"/>
                  </a:rPr>
                  <a:t> </a:t>
                </a:r>
                <a:r>
                  <a:rPr lang="en-US" i="1" err="1">
                    <a:solidFill>
                      <a:srgbClr val="FF0000"/>
                    </a:solidFill>
                    <a:latin typeface="+mn-lt"/>
                  </a:rPr>
                  <a:t>nghĩa</a:t>
                </a:r>
                <a:r>
                  <a:rPr lang="en-US" i="1">
                    <a:solidFill>
                      <a:srgbClr val="FF0000"/>
                    </a:solidFill>
                    <a:latin typeface="+mn-lt"/>
                  </a:rPr>
                  <a:t>:</a:t>
                </a:r>
              </a:p>
              <a:p>
                <a:pPr marL="800100" lvl="1" indent="-342900" algn="l">
                  <a:buFont typeface="Courier New" charset="0"/>
                  <a:buChar char="o"/>
                </a:pPr>
                <a:r>
                  <a:rPr lang="vi-VN">
                    <a:latin typeface="Calibri" charset="0"/>
                    <a:ea typeface="Calibri" charset="0"/>
                    <a:cs typeface="Calibri" charset="0"/>
                  </a:rPr>
                  <a:t>Xét các khoảng thời gian (s</a:t>
                </a:r>
                <a:r>
                  <a:rPr lang="vi-VN" baseline="-25000">
                    <a:latin typeface="Calibri" charset="0"/>
                    <a:ea typeface="Calibri" charset="0"/>
                    <a:cs typeface="Calibri" charset="0"/>
                  </a:rPr>
                  <a:t>1</a:t>
                </a:r>
                <a:r>
                  <a:rPr lang="vi-VN">
                    <a:latin typeface="Calibri" charset="0"/>
                    <a:ea typeface="Calibri" charset="0"/>
                    <a:cs typeface="Calibri" charset="0"/>
                  </a:rPr>
                  <a:t>, t</a:t>
                </a:r>
                <a:r>
                  <a:rPr lang="vi-VN" baseline="-25000">
                    <a:latin typeface="Calibri" charset="0"/>
                    <a:ea typeface="Calibri" charset="0"/>
                    <a:cs typeface="Calibri" charset="0"/>
                  </a:rPr>
                  <a:t>1</a:t>
                </a:r>
                <a:r>
                  <a:rPr lang="vi-VN">
                    <a:latin typeface="Calibri" charset="0"/>
                    <a:ea typeface="Calibri" charset="0"/>
                    <a:cs typeface="Calibri" charset="0"/>
                  </a:rPr>
                  <a:t>), (s</a:t>
                </a:r>
                <a:r>
                  <a:rPr lang="vi-VN" baseline="-25000">
                    <a:latin typeface="Calibri" charset="0"/>
                    <a:ea typeface="Calibri" charset="0"/>
                    <a:cs typeface="Calibri" charset="0"/>
                  </a:rPr>
                  <a:t>2</a:t>
                </a:r>
                <a:r>
                  <a:rPr lang="vi-VN">
                    <a:latin typeface="Calibri" charset="0"/>
                    <a:ea typeface="Calibri" charset="0"/>
                    <a:cs typeface="Calibri" charset="0"/>
                  </a:rPr>
                  <a:t>, t</a:t>
                </a:r>
                <a:r>
                  <a:rPr lang="vi-VN" baseline="-25000">
                    <a:latin typeface="Calibri" charset="0"/>
                    <a:ea typeface="Calibri" charset="0"/>
                    <a:cs typeface="Calibri" charset="0"/>
                  </a:rPr>
                  <a:t>2</a:t>
                </a:r>
                <a:r>
                  <a:rPr lang="vi-VN">
                    <a:latin typeface="Calibri" charset="0"/>
                    <a:ea typeface="Calibri" charset="0"/>
                    <a:cs typeface="Calibri" charset="0"/>
                  </a:rPr>
                  <a:t>)</a:t>
                </a:r>
                <a:r>
                  <a:rPr lang="mr-IN">
                    <a:latin typeface="Calibri" charset="0"/>
                    <a:ea typeface="Calibri" charset="0"/>
                    <a:cs typeface="Calibri" charset="0"/>
                  </a:rPr>
                  <a:t>…</a:t>
                </a:r>
                <a:r>
                  <a:rPr lang="vi-VN">
                    <a:latin typeface="Calibri" charset="0"/>
                    <a:ea typeface="Calibri" charset="0"/>
                    <a:cs typeface="Calibri" charset="0"/>
                  </a:rPr>
                  <a:t> (s</a:t>
                </a:r>
                <a:r>
                  <a:rPr lang="vi-VN" baseline="-25000">
                    <a:latin typeface="Calibri" charset="0"/>
                    <a:ea typeface="Calibri" charset="0"/>
                    <a:cs typeface="Calibri" charset="0"/>
                  </a:rPr>
                  <a:t>n</a:t>
                </a:r>
                <a:r>
                  <a:rPr lang="vi-VN">
                    <a:latin typeface="Calibri" charset="0"/>
                    <a:ea typeface="Calibri" charset="0"/>
                    <a:cs typeface="Calibri" charset="0"/>
                  </a:rPr>
                  <a:t>, t</a:t>
                </a:r>
                <a:r>
                  <a:rPr lang="vi-VN" baseline="-25000">
                    <a:latin typeface="Calibri" charset="0"/>
                    <a:ea typeface="Calibri" charset="0"/>
                    <a:cs typeface="Calibri" charset="0"/>
                  </a:rPr>
                  <a:t>n</a:t>
                </a:r>
                <a:r>
                  <a:rPr lang="vi-VN">
                    <a:latin typeface="Calibri" charset="0"/>
                    <a:ea typeface="Calibri" charset="0"/>
                    <a:cs typeface="Calibri" charset="0"/>
                  </a:rPr>
                  <a:t>)</a:t>
                </a:r>
              </a:p>
              <a:p>
                <a:pPr marL="800100" lvl="1" indent="-342900" algn="l">
                  <a:buFont typeface="Courier New" charset="0"/>
                  <a:buChar char="o"/>
                </a:pPr>
                <a:r>
                  <a:rPr lang="vi-VN">
                    <a:latin typeface="Calibri" charset="0"/>
                    <a:ea typeface="Calibri" charset="0"/>
                    <a:cs typeface="Calibri" charset="0"/>
                  </a:rPr>
                  <a:t>Số các sự kiện xẩy ra trong các khoảng thời gian này X(t</a:t>
                </a:r>
                <a:r>
                  <a:rPr lang="vi-VN" baseline="-25000">
                    <a:latin typeface="Calibri" charset="0"/>
                    <a:ea typeface="Calibri" charset="0"/>
                    <a:cs typeface="Calibri" charset="0"/>
                  </a:rPr>
                  <a:t>1</a:t>
                </a:r>
                <a:r>
                  <a:rPr lang="vi-VN">
                    <a:latin typeface="Calibri" charset="0"/>
                    <a:ea typeface="Calibri" charset="0"/>
                    <a:cs typeface="Calibri" charset="0"/>
                  </a:rPr>
                  <a:t>)-X(s</a:t>
                </a:r>
                <a:r>
                  <a:rPr lang="vi-VN" baseline="-25000">
                    <a:latin typeface="Calibri" charset="0"/>
                    <a:ea typeface="Calibri" charset="0"/>
                    <a:cs typeface="Calibri" charset="0"/>
                  </a:rPr>
                  <a:t>1</a:t>
                </a:r>
                <a:r>
                  <a:rPr lang="vi-VN">
                    <a:latin typeface="Calibri" charset="0"/>
                    <a:ea typeface="Calibri" charset="0"/>
                    <a:cs typeface="Calibri" charset="0"/>
                  </a:rPr>
                  <a:t>), X(t</a:t>
                </a:r>
                <a:r>
                  <a:rPr lang="vi-VN" baseline="-25000">
                    <a:latin typeface="Calibri" charset="0"/>
                    <a:ea typeface="Calibri" charset="0"/>
                    <a:cs typeface="Calibri" charset="0"/>
                  </a:rPr>
                  <a:t>2</a:t>
                </a:r>
                <a:r>
                  <a:rPr lang="vi-VN">
                    <a:latin typeface="Calibri" charset="0"/>
                    <a:ea typeface="Calibri" charset="0"/>
                    <a:cs typeface="Calibri" charset="0"/>
                  </a:rPr>
                  <a:t>)-X(s</a:t>
                </a:r>
                <a:r>
                  <a:rPr lang="vi-VN" baseline="-25000">
                    <a:latin typeface="Calibri" charset="0"/>
                    <a:ea typeface="Calibri" charset="0"/>
                    <a:cs typeface="Calibri" charset="0"/>
                  </a:rPr>
                  <a:t>2</a:t>
                </a:r>
                <a:r>
                  <a:rPr lang="vi-VN">
                    <a:latin typeface="Calibri" charset="0"/>
                    <a:ea typeface="Calibri" charset="0"/>
                    <a:cs typeface="Calibri" charset="0"/>
                  </a:rPr>
                  <a:t>)</a:t>
                </a:r>
                <a:r>
                  <a:rPr lang="mr-IN">
                    <a:latin typeface="Calibri" charset="0"/>
                    <a:ea typeface="Calibri" charset="0"/>
                    <a:cs typeface="Calibri" charset="0"/>
                  </a:rPr>
                  <a:t>…</a:t>
                </a:r>
                <a:r>
                  <a:rPr lang="vi-VN">
                    <a:latin typeface="Calibri" charset="0"/>
                    <a:ea typeface="Calibri" charset="0"/>
                    <a:cs typeface="Calibri" charset="0"/>
                  </a:rPr>
                  <a:t>, X(t</a:t>
                </a:r>
                <a:r>
                  <a:rPr lang="vi-VN" baseline="-25000">
                    <a:latin typeface="Calibri" charset="0"/>
                    <a:ea typeface="Calibri" charset="0"/>
                    <a:cs typeface="Calibri" charset="0"/>
                  </a:rPr>
                  <a:t>n</a:t>
                </a:r>
                <a:r>
                  <a:rPr lang="vi-VN">
                    <a:latin typeface="Calibri" charset="0"/>
                    <a:ea typeface="Calibri" charset="0"/>
                    <a:cs typeface="Calibri" charset="0"/>
                  </a:rPr>
                  <a:t>)-X(s</a:t>
                </a:r>
                <a:r>
                  <a:rPr lang="vi-VN" baseline="-25000">
                    <a:latin typeface="Calibri" charset="0"/>
                    <a:ea typeface="Calibri" charset="0"/>
                    <a:cs typeface="Calibri" charset="0"/>
                  </a:rPr>
                  <a:t>n</a:t>
                </a:r>
                <a:r>
                  <a:rPr lang="vi-VN">
                    <a:latin typeface="Calibri" charset="0"/>
                    <a:ea typeface="Calibri" charset="0"/>
                    <a:cs typeface="Calibri" charset="0"/>
                  </a:rPr>
                  <a:t>)</a:t>
                </a:r>
              </a:p>
              <a:p>
                <a:pPr marL="800100" lvl="1" indent="-342900" algn="l">
                  <a:buFont typeface="Courier New" charset="0"/>
                  <a:buChar char="o"/>
                </a:pPr>
                <a:r>
                  <a:rPr lang="en-US" err="1">
                    <a:latin typeface="+mn-lt"/>
                  </a:rPr>
                  <a:t>Độc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lập</a:t>
                </a:r>
                <a:r>
                  <a:rPr lang="en-US">
                    <a:latin typeface="+mn-lt"/>
                  </a:rPr>
                  <a:t>, </a:t>
                </a:r>
                <a:r>
                  <a:rPr lang="en-US" err="1">
                    <a:latin typeface="+mn-lt"/>
                  </a:rPr>
                  <a:t>ngẫu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nhiên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với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nhau</a:t>
                </a:r>
                <a:endParaRPr lang="en-US">
                  <a:latin typeface="+mn-lt"/>
                </a:endParaRPr>
              </a:p>
              <a:p>
                <a:pPr marL="800100" lvl="1" indent="-342900" algn="l">
                  <a:buFont typeface="Courier New" charset="0"/>
                  <a:buChar char="o"/>
                </a:pPr>
                <a:endParaRPr lang="en-US" i="1">
                  <a:solidFill>
                    <a:srgbClr val="FF0000"/>
                  </a:solidFill>
                  <a:latin typeface="+mn-lt"/>
                </a:endParaRPr>
              </a:p>
              <a:p>
                <a:pPr lvl="1"/>
                <a:endParaRPr lang="en-US" i="1">
                  <a:solidFill>
                    <a:srgbClr val="FF0000"/>
                  </a:solidFill>
                  <a:latin typeface="+mn-lt"/>
                </a:endParaRPr>
              </a:p>
              <a:p>
                <a:pPr marL="800100" lvl="1" indent="-342900" algn="l">
                  <a:buFont typeface="Courier New" charset="0"/>
                  <a:buChar char="o"/>
                </a:pPr>
                <a:endParaRPr lang="en-US" sz="2200" i="1">
                  <a:latin typeface="+mn-lt"/>
                </a:endParaRPr>
              </a:p>
              <a:p>
                <a:pPr marL="800100" lvl="1" indent="-342900" algn="l">
                  <a:buFont typeface="Courier New" charset="0"/>
                  <a:buChar char="o"/>
                </a:pPr>
                <a:endParaRPr lang="en-US">
                  <a:latin typeface="+mn-lt"/>
                </a:endParaRPr>
              </a:p>
              <a:p>
                <a:pPr marL="800100" lvl="1" indent="-342900" algn="l">
                  <a:buFont typeface="Courier New" charset="0"/>
                  <a:buChar char="o"/>
                </a:pPr>
                <a:endParaRPr lang="en-US">
                  <a:latin typeface="+mn-lt"/>
                </a:endParaRPr>
              </a:p>
              <a:p>
                <a:endParaRPr lang="en-US" i="1">
                  <a:solidFill>
                    <a:srgbClr val="FF0000"/>
                  </a:solidFill>
                  <a:latin typeface="+mn-lt"/>
                </a:endParaRPr>
              </a:p>
              <a:p>
                <a:pPr marL="800100" lvl="1" indent="-342900" algn="l">
                  <a:buFont typeface="Courier New" charset="0"/>
                  <a:buChar char="o"/>
                </a:pPr>
                <a:endParaRPr lang="en-US"/>
              </a:p>
              <a:p>
                <a:pPr marL="800100" lvl="1" indent="-342900" algn="l">
                  <a:buFont typeface="Courier New" charset="0"/>
                  <a:buChar char="o"/>
                </a:pPr>
                <a:endParaRPr lang="en-US">
                  <a:latin typeface="+mn-lt"/>
                </a:endParaRPr>
              </a:p>
              <a:p>
                <a:pPr marL="800100" lvl="1" indent="-342900" algn="l">
                  <a:buFont typeface="Courier New" charset="0"/>
                  <a:buChar char="o"/>
                </a:pPr>
                <a:endParaRPr lang="en-US" i="1">
                  <a:latin typeface="+mn-lt"/>
                </a:endParaRPr>
              </a:p>
              <a:p>
                <a:pPr marL="800100" lvl="1" indent="-342900" algn="l">
                  <a:buFont typeface="AppleSDGothicNeo-Regular" charset="-127"/>
                  <a:buChar char="□"/>
                </a:pPr>
                <a:endParaRPr lang="en-US" i="1">
                  <a:solidFill>
                    <a:srgbClr val="FF0000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5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026" y="887895"/>
                <a:ext cx="11834191" cy="4962827"/>
              </a:xfrm>
              <a:prstGeom prst="rect">
                <a:avLst/>
              </a:prstGeom>
              <a:blipFill>
                <a:blip r:embed="rId2"/>
                <a:stretch>
                  <a:fillRect l="-875" t="-269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3400965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59026" y="292575"/>
            <a:ext cx="11834191" cy="43788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sz="2800">
                <a:latin typeface="+mn-lt"/>
                <a:ea typeface="Helvetica" charset="0"/>
                <a:cs typeface="Helvetica" charset="0"/>
              </a:rPr>
              <a:t>CHƯƠNG 2: TIẾN TRÌNH NGẪU NHIÊN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59026" y="887895"/>
            <a:ext cx="11834191" cy="496282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ppleSDGothicNeo-Regular" charset="-127"/>
              <a:buChar char="□"/>
            </a:pPr>
            <a:r>
              <a:rPr lang="en-US" i="1">
                <a:solidFill>
                  <a:srgbClr val="FF0000"/>
                </a:solidFill>
                <a:latin typeface="+mn-lt"/>
              </a:rPr>
              <a:t>TIẾN TRÌNH BERNOULLI:</a:t>
            </a:r>
          </a:p>
          <a:p>
            <a:pPr marL="800100" lvl="1" indent="-342900" algn="l">
              <a:buFont typeface="Courier New" charset="0"/>
              <a:buChar char="o"/>
            </a:pPr>
            <a:r>
              <a:rPr lang="en-US" err="1">
                <a:latin typeface="+mn-lt"/>
              </a:rPr>
              <a:t>Xét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biến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ngẫu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nhiên</a:t>
            </a:r>
            <a:r>
              <a:rPr lang="en-US">
                <a:latin typeface="+mn-lt"/>
              </a:rPr>
              <a:t> X </a:t>
            </a:r>
            <a:r>
              <a:rPr lang="en-US" err="1">
                <a:latin typeface="+mn-lt"/>
              </a:rPr>
              <a:t>tuân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theo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phân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bố</a:t>
            </a:r>
            <a:r>
              <a:rPr lang="en-US">
                <a:latin typeface="+mn-lt"/>
              </a:rPr>
              <a:t> Bernoulli</a:t>
            </a:r>
          </a:p>
          <a:p>
            <a:pPr marL="800100" lvl="1" indent="-342900" algn="l">
              <a:buFont typeface="Courier New" charset="0"/>
              <a:buChar char="o"/>
            </a:pPr>
            <a:r>
              <a:rPr lang="en-US" err="1">
                <a:latin typeface="+mn-lt"/>
              </a:rPr>
              <a:t>Tập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hợp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các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giá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trị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của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biến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ngẫu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nhiên</a:t>
            </a:r>
            <a:r>
              <a:rPr lang="en-US">
                <a:latin typeface="+mn-lt"/>
              </a:rPr>
              <a:t> X </a:t>
            </a:r>
            <a:r>
              <a:rPr lang="en-US" err="1">
                <a:latin typeface="+mn-lt"/>
              </a:rPr>
              <a:t>theo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thời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gian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tạo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nên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tiến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trình</a:t>
            </a:r>
            <a:r>
              <a:rPr lang="en-US">
                <a:latin typeface="+mn-lt"/>
              </a:rPr>
              <a:t> Bernoulli</a:t>
            </a:r>
          </a:p>
          <a:p>
            <a:pPr marL="342900" indent="-342900" algn="l">
              <a:buFont typeface="AppleSDGothicNeo-Regular" charset="-127"/>
              <a:buChar char="□"/>
            </a:pPr>
            <a:r>
              <a:rPr lang="en-US" i="1" err="1">
                <a:solidFill>
                  <a:srgbClr val="FF0000"/>
                </a:solidFill>
                <a:latin typeface="+mn-lt"/>
              </a:rPr>
              <a:t>Định</a:t>
            </a:r>
            <a:r>
              <a:rPr lang="en-US" i="1">
                <a:solidFill>
                  <a:srgbClr val="FF0000"/>
                </a:solidFill>
                <a:latin typeface="+mn-lt"/>
              </a:rPr>
              <a:t> </a:t>
            </a:r>
            <a:r>
              <a:rPr lang="en-US" i="1" err="1">
                <a:solidFill>
                  <a:srgbClr val="FF0000"/>
                </a:solidFill>
                <a:latin typeface="+mn-lt"/>
              </a:rPr>
              <a:t>nghĩa</a:t>
            </a:r>
            <a:r>
              <a:rPr lang="en-US" i="1">
                <a:solidFill>
                  <a:srgbClr val="FF0000"/>
                </a:solidFill>
                <a:latin typeface="+mn-lt"/>
              </a:rPr>
              <a:t>:</a:t>
            </a:r>
          </a:p>
          <a:p>
            <a:pPr marL="800100" lvl="1" indent="-342900" algn="l">
              <a:buFont typeface="Courier New" charset="0"/>
              <a:buChar char="o"/>
            </a:pPr>
            <a:r>
              <a:rPr lang="vi-VN">
                <a:latin typeface="Calibri" charset="0"/>
                <a:ea typeface="Calibri" charset="0"/>
                <a:cs typeface="Calibri" charset="0"/>
              </a:rPr>
              <a:t>Viết định nghĩa về mặt toán học của Tiến trình tăng trưởng Dừng?</a:t>
            </a:r>
            <a:endParaRPr lang="en-US" i="1">
              <a:solidFill>
                <a:srgbClr val="FF0000"/>
              </a:solidFill>
              <a:latin typeface="+mn-lt"/>
            </a:endParaRPr>
          </a:p>
          <a:p>
            <a:pPr lvl="1"/>
            <a:endParaRPr lang="en-US" i="1">
              <a:solidFill>
                <a:srgbClr val="FF0000"/>
              </a:solidFill>
              <a:latin typeface="+mn-lt"/>
            </a:endParaRPr>
          </a:p>
          <a:p>
            <a:pPr marL="800100" lvl="1" indent="-342900" algn="l">
              <a:buFont typeface="Courier New" charset="0"/>
              <a:buChar char="o"/>
            </a:pPr>
            <a:endParaRPr lang="en-US" sz="2200" i="1">
              <a:latin typeface="+mn-lt"/>
            </a:endParaRPr>
          </a:p>
          <a:p>
            <a:pPr marL="800100" lvl="1" indent="-342900" algn="l">
              <a:buFont typeface="Courier New" charset="0"/>
              <a:buChar char="o"/>
            </a:pPr>
            <a:endParaRPr lang="en-US">
              <a:latin typeface="+mn-lt"/>
            </a:endParaRPr>
          </a:p>
          <a:p>
            <a:pPr marL="800100" lvl="1" indent="-342900" algn="l">
              <a:buFont typeface="Courier New" charset="0"/>
              <a:buChar char="o"/>
            </a:pPr>
            <a:endParaRPr lang="en-US">
              <a:latin typeface="+mn-lt"/>
            </a:endParaRPr>
          </a:p>
          <a:p>
            <a:endParaRPr lang="en-US" i="1">
              <a:solidFill>
                <a:srgbClr val="FF0000"/>
              </a:solidFill>
              <a:latin typeface="+mn-lt"/>
            </a:endParaRPr>
          </a:p>
          <a:p>
            <a:pPr marL="800100" lvl="1" indent="-342900" algn="l">
              <a:buFont typeface="Courier New" charset="0"/>
              <a:buChar char="o"/>
            </a:pPr>
            <a:endParaRPr lang="en-US"/>
          </a:p>
          <a:p>
            <a:pPr marL="800100" lvl="1" indent="-342900" algn="l">
              <a:buFont typeface="Courier New" charset="0"/>
              <a:buChar char="o"/>
            </a:pPr>
            <a:endParaRPr lang="en-US">
              <a:latin typeface="+mn-lt"/>
            </a:endParaRPr>
          </a:p>
          <a:p>
            <a:pPr marL="800100" lvl="1" indent="-342900" algn="l">
              <a:buFont typeface="Courier New" charset="0"/>
              <a:buChar char="o"/>
            </a:pPr>
            <a:endParaRPr lang="en-US" i="1">
              <a:latin typeface="+mn-lt"/>
            </a:endParaRPr>
          </a:p>
          <a:p>
            <a:pPr marL="800100" lvl="1" indent="-342900" algn="l">
              <a:buFont typeface="AppleSDGothicNeo-Regular" charset="-127"/>
              <a:buChar char="□"/>
            </a:pPr>
            <a:endParaRPr lang="en-US" i="1">
              <a:solidFill>
                <a:srgbClr val="FF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48298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Rectangle 100"/>
          <p:cNvSpPr/>
          <p:nvPr/>
        </p:nvSpPr>
        <p:spPr>
          <a:xfrm>
            <a:off x="265043" y="893567"/>
            <a:ext cx="11728174" cy="498653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65043" y="254841"/>
            <a:ext cx="11728174" cy="43788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sz="2800">
                <a:latin typeface="+mn-lt"/>
                <a:ea typeface="Helvetica" charset="0"/>
                <a:cs typeface="Helvetica" charset="0"/>
              </a:rPr>
              <a:t>CHƯƠNG 1: TỔNG QUAN</a:t>
            </a:r>
          </a:p>
        </p:txBody>
      </p:sp>
      <p:sp>
        <p:nvSpPr>
          <p:cNvPr id="5" name="Line 109"/>
          <p:cNvSpPr>
            <a:spLocks noChangeShapeType="1"/>
          </p:cNvSpPr>
          <p:nvPr/>
        </p:nvSpPr>
        <p:spPr bwMode="auto">
          <a:xfrm flipH="1">
            <a:off x="8260692" y="3925889"/>
            <a:ext cx="0" cy="131610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7" name="Group 44"/>
          <p:cNvGrpSpPr>
            <a:grpSpLocks/>
          </p:cNvGrpSpPr>
          <p:nvPr/>
        </p:nvGrpSpPr>
        <p:grpSpPr bwMode="auto">
          <a:xfrm>
            <a:off x="3845863" y="5085610"/>
            <a:ext cx="590550" cy="563246"/>
            <a:chOff x="384" y="1394"/>
            <a:chExt cx="372" cy="300"/>
          </a:xfrm>
        </p:grpSpPr>
        <p:sp>
          <p:nvSpPr>
            <p:cNvPr id="8" name="Rectangle 31"/>
            <p:cNvSpPr>
              <a:spLocks noChangeArrowheads="1"/>
            </p:cNvSpPr>
            <p:nvPr/>
          </p:nvSpPr>
          <p:spPr bwMode="auto">
            <a:xfrm>
              <a:off x="433" y="1651"/>
              <a:ext cx="264" cy="43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Freeform 32"/>
            <p:cNvSpPr>
              <a:spLocks/>
            </p:cNvSpPr>
            <p:nvPr/>
          </p:nvSpPr>
          <p:spPr bwMode="auto">
            <a:xfrm rot="-2304584">
              <a:off x="384" y="1394"/>
              <a:ext cx="372" cy="286"/>
            </a:xfrm>
            <a:custGeom>
              <a:avLst/>
              <a:gdLst>
                <a:gd name="T0" fmla="*/ 250 w 553"/>
                <a:gd name="T1" fmla="*/ 114 h 470"/>
                <a:gd name="T2" fmla="*/ 223 w 553"/>
                <a:gd name="T3" fmla="*/ 98 h 470"/>
                <a:gd name="T4" fmla="*/ 196 w 553"/>
                <a:gd name="T5" fmla="*/ 89 h 470"/>
                <a:gd name="T6" fmla="*/ 179 w 553"/>
                <a:gd name="T7" fmla="*/ 95 h 470"/>
                <a:gd name="T8" fmla="*/ 175 w 553"/>
                <a:gd name="T9" fmla="*/ 117 h 470"/>
                <a:gd name="T10" fmla="*/ 167 w 553"/>
                <a:gd name="T11" fmla="*/ 136 h 470"/>
                <a:gd name="T12" fmla="*/ 155 w 553"/>
                <a:gd name="T13" fmla="*/ 153 h 470"/>
                <a:gd name="T14" fmla="*/ 139 w 553"/>
                <a:gd name="T15" fmla="*/ 168 h 470"/>
                <a:gd name="T16" fmla="*/ 115 w 553"/>
                <a:gd name="T17" fmla="*/ 170 h 470"/>
                <a:gd name="T18" fmla="*/ 75 w 553"/>
                <a:gd name="T19" fmla="*/ 149 h 470"/>
                <a:gd name="T20" fmla="*/ 34 w 553"/>
                <a:gd name="T21" fmla="*/ 125 h 470"/>
                <a:gd name="T22" fmla="*/ 5 w 553"/>
                <a:gd name="T23" fmla="*/ 107 h 470"/>
                <a:gd name="T24" fmla="*/ 8 w 553"/>
                <a:gd name="T25" fmla="*/ 90 h 470"/>
                <a:gd name="T26" fmla="*/ 31 w 553"/>
                <a:gd name="T27" fmla="*/ 57 h 470"/>
                <a:gd name="T28" fmla="*/ 62 w 553"/>
                <a:gd name="T29" fmla="*/ 26 h 470"/>
                <a:gd name="T30" fmla="*/ 98 w 553"/>
                <a:gd name="T31" fmla="*/ 5 h 470"/>
                <a:gd name="T32" fmla="*/ 127 w 553"/>
                <a:gd name="T33" fmla="*/ 0 h 470"/>
                <a:gd name="T34" fmla="*/ 150 w 553"/>
                <a:gd name="T35" fmla="*/ 2 h 470"/>
                <a:gd name="T36" fmla="*/ 175 w 553"/>
                <a:gd name="T37" fmla="*/ 4 h 470"/>
                <a:gd name="T38" fmla="*/ 203 w 553"/>
                <a:gd name="T39" fmla="*/ 10 h 470"/>
                <a:gd name="T40" fmla="*/ 232 w 553"/>
                <a:gd name="T41" fmla="*/ 17 h 470"/>
                <a:gd name="T42" fmla="*/ 262 w 553"/>
                <a:gd name="T43" fmla="*/ 25 h 470"/>
                <a:gd name="T44" fmla="*/ 291 w 553"/>
                <a:gd name="T45" fmla="*/ 34 h 470"/>
                <a:gd name="T46" fmla="*/ 317 w 553"/>
                <a:gd name="T47" fmla="*/ 45 h 470"/>
                <a:gd name="T48" fmla="*/ 351 w 553"/>
                <a:gd name="T49" fmla="*/ 61 h 470"/>
                <a:gd name="T50" fmla="*/ 392 w 553"/>
                <a:gd name="T51" fmla="*/ 89 h 470"/>
                <a:gd name="T52" fmla="*/ 435 w 553"/>
                <a:gd name="T53" fmla="*/ 124 h 470"/>
                <a:gd name="T54" fmla="*/ 477 w 553"/>
                <a:gd name="T55" fmla="*/ 167 h 470"/>
                <a:gd name="T56" fmla="*/ 509 w 553"/>
                <a:gd name="T57" fmla="*/ 210 h 470"/>
                <a:gd name="T58" fmla="*/ 527 w 553"/>
                <a:gd name="T59" fmla="*/ 249 h 470"/>
                <a:gd name="T60" fmla="*/ 542 w 553"/>
                <a:gd name="T61" fmla="*/ 288 h 470"/>
                <a:gd name="T62" fmla="*/ 550 w 553"/>
                <a:gd name="T63" fmla="*/ 321 h 470"/>
                <a:gd name="T64" fmla="*/ 553 w 553"/>
                <a:gd name="T65" fmla="*/ 356 h 470"/>
                <a:gd name="T66" fmla="*/ 545 w 553"/>
                <a:gd name="T67" fmla="*/ 399 h 470"/>
                <a:gd name="T68" fmla="*/ 527 w 553"/>
                <a:gd name="T69" fmla="*/ 436 h 470"/>
                <a:gd name="T70" fmla="*/ 502 w 553"/>
                <a:gd name="T71" fmla="*/ 463 h 470"/>
                <a:gd name="T72" fmla="*/ 393 w 553"/>
                <a:gd name="T73" fmla="*/ 381 h 470"/>
                <a:gd name="T74" fmla="*/ 400 w 553"/>
                <a:gd name="T75" fmla="*/ 361 h 470"/>
                <a:gd name="T76" fmla="*/ 414 w 553"/>
                <a:gd name="T77" fmla="*/ 343 h 470"/>
                <a:gd name="T78" fmla="*/ 433 w 553"/>
                <a:gd name="T79" fmla="*/ 332 h 470"/>
                <a:gd name="T80" fmla="*/ 457 w 553"/>
                <a:gd name="T81" fmla="*/ 323 h 470"/>
                <a:gd name="T82" fmla="*/ 458 w 553"/>
                <a:gd name="T83" fmla="*/ 309 h 470"/>
                <a:gd name="T84" fmla="*/ 448 w 553"/>
                <a:gd name="T85" fmla="*/ 289 h 470"/>
                <a:gd name="T86" fmla="*/ 433 w 553"/>
                <a:gd name="T87" fmla="*/ 270 h 470"/>
                <a:gd name="T88" fmla="*/ 419 w 553"/>
                <a:gd name="T89" fmla="*/ 254 h 470"/>
                <a:gd name="T90" fmla="*/ 389 w 553"/>
                <a:gd name="T91" fmla="*/ 225 h 470"/>
                <a:gd name="T92" fmla="*/ 347 w 553"/>
                <a:gd name="T93" fmla="*/ 188 h 470"/>
                <a:gd name="T94" fmla="*/ 302 w 553"/>
                <a:gd name="T95" fmla="*/ 152 h 470"/>
                <a:gd name="T96" fmla="*/ 262 w 553"/>
                <a:gd name="T97" fmla="*/ 122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553" h="470">
                  <a:moveTo>
                    <a:pt x="262" y="122"/>
                  </a:moveTo>
                  <a:lnTo>
                    <a:pt x="250" y="114"/>
                  </a:lnTo>
                  <a:lnTo>
                    <a:pt x="237" y="106"/>
                  </a:lnTo>
                  <a:lnTo>
                    <a:pt x="223" y="98"/>
                  </a:lnTo>
                  <a:lnTo>
                    <a:pt x="209" y="92"/>
                  </a:lnTo>
                  <a:lnTo>
                    <a:pt x="196" y="89"/>
                  </a:lnTo>
                  <a:lnTo>
                    <a:pt x="186" y="89"/>
                  </a:lnTo>
                  <a:lnTo>
                    <a:pt x="179" y="95"/>
                  </a:lnTo>
                  <a:lnTo>
                    <a:pt x="177" y="106"/>
                  </a:lnTo>
                  <a:lnTo>
                    <a:pt x="175" y="117"/>
                  </a:lnTo>
                  <a:lnTo>
                    <a:pt x="172" y="127"/>
                  </a:lnTo>
                  <a:lnTo>
                    <a:pt x="167" y="136"/>
                  </a:lnTo>
                  <a:lnTo>
                    <a:pt x="162" y="144"/>
                  </a:lnTo>
                  <a:lnTo>
                    <a:pt x="155" y="153"/>
                  </a:lnTo>
                  <a:lnTo>
                    <a:pt x="147" y="162"/>
                  </a:lnTo>
                  <a:lnTo>
                    <a:pt x="139" y="168"/>
                  </a:lnTo>
                  <a:lnTo>
                    <a:pt x="129" y="176"/>
                  </a:lnTo>
                  <a:lnTo>
                    <a:pt x="115" y="170"/>
                  </a:lnTo>
                  <a:lnTo>
                    <a:pt x="97" y="160"/>
                  </a:lnTo>
                  <a:lnTo>
                    <a:pt x="75" y="149"/>
                  </a:lnTo>
                  <a:lnTo>
                    <a:pt x="53" y="136"/>
                  </a:lnTo>
                  <a:lnTo>
                    <a:pt x="34" y="125"/>
                  </a:lnTo>
                  <a:lnTo>
                    <a:pt x="16" y="114"/>
                  </a:lnTo>
                  <a:lnTo>
                    <a:pt x="5" y="107"/>
                  </a:lnTo>
                  <a:lnTo>
                    <a:pt x="0" y="105"/>
                  </a:lnTo>
                  <a:lnTo>
                    <a:pt x="8" y="90"/>
                  </a:lnTo>
                  <a:lnTo>
                    <a:pt x="19" y="73"/>
                  </a:lnTo>
                  <a:lnTo>
                    <a:pt x="31" y="57"/>
                  </a:lnTo>
                  <a:lnTo>
                    <a:pt x="46" y="41"/>
                  </a:lnTo>
                  <a:lnTo>
                    <a:pt x="62" y="26"/>
                  </a:lnTo>
                  <a:lnTo>
                    <a:pt x="80" y="13"/>
                  </a:lnTo>
                  <a:lnTo>
                    <a:pt x="98" y="5"/>
                  </a:lnTo>
                  <a:lnTo>
                    <a:pt x="117" y="0"/>
                  </a:lnTo>
                  <a:lnTo>
                    <a:pt x="127" y="0"/>
                  </a:lnTo>
                  <a:lnTo>
                    <a:pt x="137" y="0"/>
                  </a:lnTo>
                  <a:lnTo>
                    <a:pt x="150" y="2"/>
                  </a:lnTo>
                  <a:lnTo>
                    <a:pt x="162" y="3"/>
                  </a:lnTo>
                  <a:lnTo>
                    <a:pt x="175" y="4"/>
                  </a:lnTo>
                  <a:lnTo>
                    <a:pt x="189" y="6"/>
                  </a:lnTo>
                  <a:lnTo>
                    <a:pt x="203" y="10"/>
                  </a:lnTo>
                  <a:lnTo>
                    <a:pt x="218" y="12"/>
                  </a:lnTo>
                  <a:lnTo>
                    <a:pt x="232" y="17"/>
                  </a:lnTo>
                  <a:lnTo>
                    <a:pt x="247" y="20"/>
                  </a:lnTo>
                  <a:lnTo>
                    <a:pt x="262" y="25"/>
                  </a:lnTo>
                  <a:lnTo>
                    <a:pt x="276" y="29"/>
                  </a:lnTo>
                  <a:lnTo>
                    <a:pt x="291" y="34"/>
                  </a:lnTo>
                  <a:lnTo>
                    <a:pt x="303" y="40"/>
                  </a:lnTo>
                  <a:lnTo>
                    <a:pt x="317" y="45"/>
                  </a:lnTo>
                  <a:lnTo>
                    <a:pt x="330" y="51"/>
                  </a:lnTo>
                  <a:lnTo>
                    <a:pt x="351" y="61"/>
                  </a:lnTo>
                  <a:lnTo>
                    <a:pt x="372" y="74"/>
                  </a:lnTo>
                  <a:lnTo>
                    <a:pt x="392" y="89"/>
                  </a:lnTo>
                  <a:lnTo>
                    <a:pt x="414" y="105"/>
                  </a:lnTo>
                  <a:lnTo>
                    <a:pt x="435" y="124"/>
                  </a:lnTo>
                  <a:lnTo>
                    <a:pt x="456" y="144"/>
                  </a:lnTo>
                  <a:lnTo>
                    <a:pt x="477" y="167"/>
                  </a:lnTo>
                  <a:lnTo>
                    <a:pt x="497" y="193"/>
                  </a:lnTo>
                  <a:lnTo>
                    <a:pt x="509" y="210"/>
                  </a:lnTo>
                  <a:lnTo>
                    <a:pt x="518" y="228"/>
                  </a:lnTo>
                  <a:lnTo>
                    <a:pt x="527" y="249"/>
                  </a:lnTo>
                  <a:lnTo>
                    <a:pt x="535" y="269"/>
                  </a:lnTo>
                  <a:lnTo>
                    <a:pt x="542" y="288"/>
                  </a:lnTo>
                  <a:lnTo>
                    <a:pt x="547" y="305"/>
                  </a:lnTo>
                  <a:lnTo>
                    <a:pt x="550" y="321"/>
                  </a:lnTo>
                  <a:lnTo>
                    <a:pt x="553" y="334"/>
                  </a:lnTo>
                  <a:lnTo>
                    <a:pt x="553" y="356"/>
                  </a:lnTo>
                  <a:lnTo>
                    <a:pt x="549" y="378"/>
                  </a:lnTo>
                  <a:lnTo>
                    <a:pt x="545" y="399"/>
                  </a:lnTo>
                  <a:lnTo>
                    <a:pt x="538" y="419"/>
                  </a:lnTo>
                  <a:lnTo>
                    <a:pt x="527" y="436"/>
                  </a:lnTo>
                  <a:lnTo>
                    <a:pt x="516" y="451"/>
                  </a:lnTo>
                  <a:lnTo>
                    <a:pt x="502" y="463"/>
                  </a:lnTo>
                  <a:lnTo>
                    <a:pt x="487" y="470"/>
                  </a:lnTo>
                  <a:lnTo>
                    <a:pt x="393" y="381"/>
                  </a:lnTo>
                  <a:lnTo>
                    <a:pt x="396" y="370"/>
                  </a:lnTo>
                  <a:lnTo>
                    <a:pt x="400" y="361"/>
                  </a:lnTo>
                  <a:lnTo>
                    <a:pt x="406" y="351"/>
                  </a:lnTo>
                  <a:lnTo>
                    <a:pt x="414" y="343"/>
                  </a:lnTo>
                  <a:lnTo>
                    <a:pt x="422" y="338"/>
                  </a:lnTo>
                  <a:lnTo>
                    <a:pt x="433" y="332"/>
                  </a:lnTo>
                  <a:lnTo>
                    <a:pt x="444" y="326"/>
                  </a:lnTo>
                  <a:lnTo>
                    <a:pt x="457" y="323"/>
                  </a:lnTo>
                  <a:lnTo>
                    <a:pt x="459" y="317"/>
                  </a:lnTo>
                  <a:lnTo>
                    <a:pt x="458" y="309"/>
                  </a:lnTo>
                  <a:lnTo>
                    <a:pt x="453" y="300"/>
                  </a:lnTo>
                  <a:lnTo>
                    <a:pt x="448" y="289"/>
                  </a:lnTo>
                  <a:lnTo>
                    <a:pt x="441" y="279"/>
                  </a:lnTo>
                  <a:lnTo>
                    <a:pt x="433" y="270"/>
                  </a:lnTo>
                  <a:lnTo>
                    <a:pt x="426" y="260"/>
                  </a:lnTo>
                  <a:lnTo>
                    <a:pt x="419" y="254"/>
                  </a:lnTo>
                  <a:lnTo>
                    <a:pt x="406" y="241"/>
                  </a:lnTo>
                  <a:lnTo>
                    <a:pt x="389" y="225"/>
                  </a:lnTo>
                  <a:lnTo>
                    <a:pt x="369" y="208"/>
                  </a:lnTo>
                  <a:lnTo>
                    <a:pt x="347" y="188"/>
                  </a:lnTo>
                  <a:lnTo>
                    <a:pt x="324" y="170"/>
                  </a:lnTo>
                  <a:lnTo>
                    <a:pt x="302" y="152"/>
                  </a:lnTo>
                  <a:lnTo>
                    <a:pt x="280" y="136"/>
                  </a:lnTo>
                  <a:lnTo>
                    <a:pt x="262" y="122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Line 33"/>
            <p:cNvSpPr>
              <a:spLocks noChangeShapeType="1"/>
            </p:cNvSpPr>
            <p:nvPr/>
          </p:nvSpPr>
          <p:spPr bwMode="auto">
            <a:xfrm>
              <a:off x="676" y="1569"/>
              <a:ext cx="53" cy="53"/>
            </a:xfrm>
            <a:prstGeom prst="line">
              <a:avLst/>
            </a:prstGeom>
            <a:noFill/>
            <a:ln w="0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Line 34"/>
            <p:cNvSpPr>
              <a:spLocks noChangeShapeType="1"/>
            </p:cNvSpPr>
            <p:nvPr/>
          </p:nvSpPr>
          <p:spPr bwMode="auto">
            <a:xfrm>
              <a:off x="481" y="1434"/>
              <a:ext cx="68" cy="38"/>
            </a:xfrm>
            <a:prstGeom prst="line">
              <a:avLst/>
            </a:prstGeom>
            <a:noFill/>
            <a:ln w="0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35"/>
            <p:cNvSpPr>
              <a:spLocks/>
            </p:cNvSpPr>
            <p:nvPr/>
          </p:nvSpPr>
          <p:spPr bwMode="auto">
            <a:xfrm>
              <a:off x="433" y="1508"/>
              <a:ext cx="264" cy="133"/>
            </a:xfrm>
            <a:custGeom>
              <a:avLst/>
              <a:gdLst>
                <a:gd name="T0" fmla="*/ 527 w 529"/>
                <a:gd name="T1" fmla="*/ 256 h 266"/>
                <a:gd name="T2" fmla="*/ 517 w 529"/>
                <a:gd name="T3" fmla="*/ 245 h 266"/>
                <a:gd name="T4" fmla="*/ 501 w 529"/>
                <a:gd name="T5" fmla="*/ 240 h 266"/>
                <a:gd name="T6" fmla="*/ 480 w 529"/>
                <a:gd name="T7" fmla="*/ 229 h 266"/>
                <a:gd name="T8" fmla="*/ 457 w 529"/>
                <a:gd name="T9" fmla="*/ 208 h 266"/>
                <a:gd name="T10" fmla="*/ 439 w 529"/>
                <a:gd name="T11" fmla="*/ 182 h 266"/>
                <a:gd name="T12" fmla="*/ 429 w 529"/>
                <a:gd name="T13" fmla="*/ 150 h 266"/>
                <a:gd name="T14" fmla="*/ 429 w 529"/>
                <a:gd name="T15" fmla="*/ 113 h 266"/>
                <a:gd name="T16" fmla="*/ 464 w 529"/>
                <a:gd name="T17" fmla="*/ 93 h 266"/>
                <a:gd name="T18" fmla="*/ 425 w 529"/>
                <a:gd name="T19" fmla="*/ 49 h 266"/>
                <a:gd name="T20" fmla="*/ 425 w 529"/>
                <a:gd name="T21" fmla="*/ 18 h 266"/>
                <a:gd name="T22" fmla="*/ 415 w 529"/>
                <a:gd name="T23" fmla="*/ 5 h 266"/>
                <a:gd name="T24" fmla="*/ 395 w 529"/>
                <a:gd name="T25" fmla="*/ 0 h 266"/>
                <a:gd name="T26" fmla="*/ 374 w 529"/>
                <a:gd name="T27" fmla="*/ 5 h 266"/>
                <a:gd name="T28" fmla="*/ 365 w 529"/>
                <a:gd name="T29" fmla="*/ 18 h 266"/>
                <a:gd name="T30" fmla="*/ 366 w 529"/>
                <a:gd name="T31" fmla="*/ 49 h 266"/>
                <a:gd name="T32" fmla="*/ 147 w 529"/>
                <a:gd name="T33" fmla="*/ 22 h 266"/>
                <a:gd name="T34" fmla="*/ 137 w 529"/>
                <a:gd name="T35" fmla="*/ 9 h 266"/>
                <a:gd name="T36" fmla="*/ 118 w 529"/>
                <a:gd name="T37" fmla="*/ 6 h 266"/>
                <a:gd name="T38" fmla="*/ 98 w 529"/>
                <a:gd name="T39" fmla="*/ 11 h 266"/>
                <a:gd name="T40" fmla="*/ 89 w 529"/>
                <a:gd name="T41" fmla="*/ 22 h 266"/>
                <a:gd name="T42" fmla="*/ 53 w 529"/>
                <a:gd name="T43" fmla="*/ 51 h 266"/>
                <a:gd name="T44" fmla="*/ 57 w 529"/>
                <a:gd name="T45" fmla="*/ 93 h 266"/>
                <a:gd name="T46" fmla="*/ 75 w 529"/>
                <a:gd name="T47" fmla="*/ 93 h 266"/>
                <a:gd name="T48" fmla="*/ 91 w 529"/>
                <a:gd name="T49" fmla="*/ 107 h 266"/>
                <a:gd name="T50" fmla="*/ 94 w 529"/>
                <a:gd name="T51" fmla="*/ 139 h 266"/>
                <a:gd name="T52" fmla="*/ 86 w 529"/>
                <a:gd name="T53" fmla="*/ 174 h 266"/>
                <a:gd name="T54" fmla="*/ 69 w 529"/>
                <a:gd name="T55" fmla="*/ 206 h 266"/>
                <a:gd name="T56" fmla="*/ 45 w 529"/>
                <a:gd name="T57" fmla="*/ 229 h 266"/>
                <a:gd name="T58" fmla="*/ 26 w 529"/>
                <a:gd name="T59" fmla="*/ 241 h 266"/>
                <a:gd name="T60" fmla="*/ 11 w 529"/>
                <a:gd name="T61" fmla="*/ 248 h 266"/>
                <a:gd name="T62" fmla="*/ 1 w 529"/>
                <a:gd name="T63" fmla="*/ 257 h 266"/>
                <a:gd name="T64" fmla="*/ 529 w 529"/>
                <a:gd name="T65" fmla="*/ 266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29" h="266">
                  <a:moveTo>
                    <a:pt x="529" y="266"/>
                  </a:moveTo>
                  <a:lnTo>
                    <a:pt x="527" y="256"/>
                  </a:lnTo>
                  <a:lnTo>
                    <a:pt x="523" y="250"/>
                  </a:lnTo>
                  <a:lnTo>
                    <a:pt x="517" y="245"/>
                  </a:lnTo>
                  <a:lnTo>
                    <a:pt x="509" y="242"/>
                  </a:lnTo>
                  <a:lnTo>
                    <a:pt x="501" y="240"/>
                  </a:lnTo>
                  <a:lnTo>
                    <a:pt x="490" y="235"/>
                  </a:lnTo>
                  <a:lnTo>
                    <a:pt x="480" y="229"/>
                  </a:lnTo>
                  <a:lnTo>
                    <a:pt x="469" y="220"/>
                  </a:lnTo>
                  <a:lnTo>
                    <a:pt x="457" y="208"/>
                  </a:lnTo>
                  <a:lnTo>
                    <a:pt x="447" y="196"/>
                  </a:lnTo>
                  <a:lnTo>
                    <a:pt x="439" y="182"/>
                  </a:lnTo>
                  <a:lnTo>
                    <a:pt x="433" y="166"/>
                  </a:lnTo>
                  <a:lnTo>
                    <a:pt x="429" y="150"/>
                  </a:lnTo>
                  <a:lnTo>
                    <a:pt x="427" y="131"/>
                  </a:lnTo>
                  <a:lnTo>
                    <a:pt x="429" y="113"/>
                  </a:lnTo>
                  <a:lnTo>
                    <a:pt x="434" y="93"/>
                  </a:lnTo>
                  <a:lnTo>
                    <a:pt x="464" y="93"/>
                  </a:lnTo>
                  <a:lnTo>
                    <a:pt x="464" y="49"/>
                  </a:lnTo>
                  <a:lnTo>
                    <a:pt x="425" y="49"/>
                  </a:lnTo>
                  <a:lnTo>
                    <a:pt x="425" y="22"/>
                  </a:lnTo>
                  <a:lnTo>
                    <a:pt x="425" y="18"/>
                  </a:lnTo>
                  <a:lnTo>
                    <a:pt x="422" y="9"/>
                  </a:lnTo>
                  <a:lnTo>
                    <a:pt x="415" y="5"/>
                  </a:lnTo>
                  <a:lnTo>
                    <a:pt x="406" y="1"/>
                  </a:lnTo>
                  <a:lnTo>
                    <a:pt x="395" y="0"/>
                  </a:lnTo>
                  <a:lnTo>
                    <a:pt x="383" y="1"/>
                  </a:lnTo>
                  <a:lnTo>
                    <a:pt x="374" y="5"/>
                  </a:lnTo>
                  <a:lnTo>
                    <a:pt x="367" y="9"/>
                  </a:lnTo>
                  <a:lnTo>
                    <a:pt x="365" y="18"/>
                  </a:lnTo>
                  <a:lnTo>
                    <a:pt x="366" y="22"/>
                  </a:lnTo>
                  <a:lnTo>
                    <a:pt x="366" y="49"/>
                  </a:lnTo>
                  <a:lnTo>
                    <a:pt x="147" y="49"/>
                  </a:lnTo>
                  <a:lnTo>
                    <a:pt x="147" y="22"/>
                  </a:lnTo>
                  <a:lnTo>
                    <a:pt x="144" y="14"/>
                  </a:lnTo>
                  <a:lnTo>
                    <a:pt x="137" y="9"/>
                  </a:lnTo>
                  <a:lnTo>
                    <a:pt x="128" y="6"/>
                  </a:lnTo>
                  <a:lnTo>
                    <a:pt x="118" y="6"/>
                  </a:lnTo>
                  <a:lnTo>
                    <a:pt x="107" y="7"/>
                  </a:lnTo>
                  <a:lnTo>
                    <a:pt x="98" y="11"/>
                  </a:lnTo>
                  <a:lnTo>
                    <a:pt x="91" y="15"/>
                  </a:lnTo>
                  <a:lnTo>
                    <a:pt x="89" y="22"/>
                  </a:lnTo>
                  <a:lnTo>
                    <a:pt x="89" y="51"/>
                  </a:lnTo>
                  <a:lnTo>
                    <a:pt x="53" y="51"/>
                  </a:lnTo>
                  <a:lnTo>
                    <a:pt x="53" y="93"/>
                  </a:lnTo>
                  <a:lnTo>
                    <a:pt x="57" y="93"/>
                  </a:lnTo>
                  <a:lnTo>
                    <a:pt x="65" y="93"/>
                  </a:lnTo>
                  <a:lnTo>
                    <a:pt x="75" y="93"/>
                  </a:lnTo>
                  <a:lnTo>
                    <a:pt x="87" y="93"/>
                  </a:lnTo>
                  <a:lnTo>
                    <a:pt x="91" y="107"/>
                  </a:lnTo>
                  <a:lnTo>
                    <a:pt x="94" y="122"/>
                  </a:lnTo>
                  <a:lnTo>
                    <a:pt x="94" y="139"/>
                  </a:lnTo>
                  <a:lnTo>
                    <a:pt x="91" y="157"/>
                  </a:lnTo>
                  <a:lnTo>
                    <a:pt x="86" y="174"/>
                  </a:lnTo>
                  <a:lnTo>
                    <a:pt x="79" y="190"/>
                  </a:lnTo>
                  <a:lnTo>
                    <a:pt x="69" y="206"/>
                  </a:lnTo>
                  <a:lnTo>
                    <a:pt x="57" y="220"/>
                  </a:lnTo>
                  <a:lnTo>
                    <a:pt x="45" y="229"/>
                  </a:lnTo>
                  <a:lnTo>
                    <a:pt x="35" y="236"/>
                  </a:lnTo>
                  <a:lnTo>
                    <a:pt x="26" y="241"/>
                  </a:lnTo>
                  <a:lnTo>
                    <a:pt x="17" y="244"/>
                  </a:lnTo>
                  <a:lnTo>
                    <a:pt x="11" y="248"/>
                  </a:lnTo>
                  <a:lnTo>
                    <a:pt x="5" y="251"/>
                  </a:lnTo>
                  <a:lnTo>
                    <a:pt x="1" y="257"/>
                  </a:lnTo>
                  <a:lnTo>
                    <a:pt x="0" y="266"/>
                  </a:lnTo>
                  <a:lnTo>
                    <a:pt x="529" y="266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36"/>
            <p:cNvSpPr>
              <a:spLocks/>
            </p:cNvSpPr>
            <p:nvPr/>
          </p:nvSpPr>
          <p:spPr bwMode="auto">
            <a:xfrm>
              <a:off x="558" y="1547"/>
              <a:ext cx="40" cy="39"/>
            </a:xfrm>
            <a:custGeom>
              <a:avLst/>
              <a:gdLst>
                <a:gd name="T0" fmla="*/ 79 w 79"/>
                <a:gd name="T1" fmla="*/ 80 h 80"/>
                <a:gd name="T2" fmla="*/ 79 w 79"/>
                <a:gd name="T3" fmla="*/ 80 h 80"/>
                <a:gd name="T4" fmla="*/ 77 w 79"/>
                <a:gd name="T5" fmla="*/ 65 h 80"/>
                <a:gd name="T6" fmla="*/ 72 w 79"/>
                <a:gd name="T7" fmla="*/ 50 h 80"/>
                <a:gd name="T8" fmla="*/ 65 w 79"/>
                <a:gd name="T9" fmla="*/ 36 h 80"/>
                <a:gd name="T10" fmla="*/ 55 w 79"/>
                <a:gd name="T11" fmla="*/ 23 h 80"/>
                <a:gd name="T12" fmla="*/ 44 w 79"/>
                <a:gd name="T13" fmla="*/ 14 h 80"/>
                <a:gd name="T14" fmla="*/ 30 w 79"/>
                <a:gd name="T15" fmla="*/ 7 h 80"/>
                <a:gd name="T16" fmla="*/ 15 w 79"/>
                <a:gd name="T17" fmla="*/ 3 h 80"/>
                <a:gd name="T18" fmla="*/ 0 w 79"/>
                <a:gd name="T19" fmla="*/ 0 h 80"/>
                <a:gd name="T20" fmla="*/ 0 w 79"/>
                <a:gd name="T21" fmla="*/ 12 h 80"/>
                <a:gd name="T22" fmla="*/ 15 w 79"/>
                <a:gd name="T23" fmla="*/ 12 h 80"/>
                <a:gd name="T24" fmla="*/ 27 w 79"/>
                <a:gd name="T25" fmla="*/ 17 h 80"/>
                <a:gd name="T26" fmla="*/ 39 w 79"/>
                <a:gd name="T27" fmla="*/ 23 h 80"/>
                <a:gd name="T28" fmla="*/ 48 w 79"/>
                <a:gd name="T29" fmla="*/ 30 h 80"/>
                <a:gd name="T30" fmla="*/ 56 w 79"/>
                <a:gd name="T31" fmla="*/ 41 h 80"/>
                <a:gd name="T32" fmla="*/ 63 w 79"/>
                <a:gd name="T33" fmla="*/ 52 h 80"/>
                <a:gd name="T34" fmla="*/ 68 w 79"/>
                <a:gd name="T35" fmla="*/ 65 h 80"/>
                <a:gd name="T36" fmla="*/ 68 w 79"/>
                <a:gd name="T37" fmla="*/ 80 h 80"/>
                <a:gd name="T38" fmla="*/ 68 w 79"/>
                <a:gd name="T39" fmla="*/ 80 h 80"/>
                <a:gd name="T40" fmla="*/ 79 w 79"/>
                <a:gd name="T41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9" h="80">
                  <a:moveTo>
                    <a:pt x="79" y="80"/>
                  </a:moveTo>
                  <a:lnTo>
                    <a:pt x="79" y="80"/>
                  </a:lnTo>
                  <a:lnTo>
                    <a:pt x="77" y="65"/>
                  </a:lnTo>
                  <a:lnTo>
                    <a:pt x="72" y="50"/>
                  </a:lnTo>
                  <a:lnTo>
                    <a:pt x="65" y="36"/>
                  </a:lnTo>
                  <a:lnTo>
                    <a:pt x="55" y="23"/>
                  </a:lnTo>
                  <a:lnTo>
                    <a:pt x="44" y="14"/>
                  </a:lnTo>
                  <a:lnTo>
                    <a:pt x="30" y="7"/>
                  </a:lnTo>
                  <a:lnTo>
                    <a:pt x="15" y="3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5" y="12"/>
                  </a:lnTo>
                  <a:lnTo>
                    <a:pt x="27" y="17"/>
                  </a:lnTo>
                  <a:lnTo>
                    <a:pt x="39" y="23"/>
                  </a:lnTo>
                  <a:lnTo>
                    <a:pt x="48" y="30"/>
                  </a:lnTo>
                  <a:lnTo>
                    <a:pt x="56" y="41"/>
                  </a:lnTo>
                  <a:lnTo>
                    <a:pt x="63" y="52"/>
                  </a:lnTo>
                  <a:lnTo>
                    <a:pt x="68" y="65"/>
                  </a:lnTo>
                  <a:lnTo>
                    <a:pt x="68" y="80"/>
                  </a:lnTo>
                  <a:lnTo>
                    <a:pt x="68" y="80"/>
                  </a:lnTo>
                  <a:lnTo>
                    <a:pt x="79" y="8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37"/>
            <p:cNvSpPr>
              <a:spLocks/>
            </p:cNvSpPr>
            <p:nvPr/>
          </p:nvSpPr>
          <p:spPr bwMode="auto">
            <a:xfrm>
              <a:off x="558" y="1586"/>
              <a:ext cx="40" cy="40"/>
            </a:xfrm>
            <a:custGeom>
              <a:avLst/>
              <a:gdLst>
                <a:gd name="T0" fmla="*/ 0 w 79"/>
                <a:gd name="T1" fmla="*/ 78 h 78"/>
                <a:gd name="T2" fmla="*/ 0 w 79"/>
                <a:gd name="T3" fmla="*/ 78 h 78"/>
                <a:gd name="T4" fmla="*/ 15 w 79"/>
                <a:gd name="T5" fmla="*/ 76 h 78"/>
                <a:gd name="T6" fmla="*/ 30 w 79"/>
                <a:gd name="T7" fmla="*/ 71 h 78"/>
                <a:gd name="T8" fmla="*/ 44 w 79"/>
                <a:gd name="T9" fmla="*/ 64 h 78"/>
                <a:gd name="T10" fmla="*/ 55 w 79"/>
                <a:gd name="T11" fmla="*/ 55 h 78"/>
                <a:gd name="T12" fmla="*/ 65 w 79"/>
                <a:gd name="T13" fmla="*/ 42 h 78"/>
                <a:gd name="T14" fmla="*/ 72 w 79"/>
                <a:gd name="T15" fmla="*/ 31 h 78"/>
                <a:gd name="T16" fmla="*/ 77 w 79"/>
                <a:gd name="T17" fmla="*/ 15 h 78"/>
                <a:gd name="T18" fmla="*/ 79 w 79"/>
                <a:gd name="T19" fmla="*/ 0 h 78"/>
                <a:gd name="T20" fmla="*/ 68 w 79"/>
                <a:gd name="T21" fmla="*/ 0 h 78"/>
                <a:gd name="T22" fmla="*/ 68 w 79"/>
                <a:gd name="T23" fmla="*/ 15 h 78"/>
                <a:gd name="T24" fmla="*/ 63 w 79"/>
                <a:gd name="T25" fmla="*/ 26 h 78"/>
                <a:gd name="T26" fmla="*/ 56 w 79"/>
                <a:gd name="T27" fmla="*/ 38 h 78"/>
                <a:gd name="T28" fmla="*/ 48 w 79"/>
                <a:gd name="T29" fmla="*/ 48 h 78"/>
                <a:gd name="T30" fmla="*/ 39 w 79"/>
                <a:gd name="T31" fmla="*/ 55 h 78"/>
                <a:gd name="T32" fmla="*/ 27 w 79"/>
                <a:gd name="T33" fmla="*/ 62 h 78"/>
                <a:gd name="T34" fmla="*/ 15 w 79"/>
                <a:gd name="T35" fmla="*/ 67 h 78"/>
                <a:gd name="T36" fmla="*/ 0 w 79"/>
                <a:gd name="T37" fmla="*/ 67 h 78"/>
                <a:gd name="T38" fmla="*/ 0 w 79"/>
                <a:gd name="T39" fmla="*/ 67 h 78"/>
                <a:gd name="T40" fmla="*/ 0 w 79"/>
                <a:gd name="T41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9" h="78">
                  <a:moveTo>
                    <a:pt x="0" y="78"/>
                  </a:moveTo>
                  <a:lnTo>
                    <a:pt x="0" y="78"/>
                  </a:lnTo>
                  <a:lnTo>
                    <a:pt x="15" y="76"/>
                  </a:lnTo>
                  <a:lnTo>
                    <a:pt x="30" y="71"/>
                  </a:lnTo>
                  <a:lnTo>
                    <a:pt x="44" y="64"/>
                  </a:lnTo>
                  <a:lnTo>
                    <a:pt x="55" y="55"/>
                  </a:lnTo>
                  <a:lnTo>
                    <a:pt x="65" y="42"/>
                  </a:lnTo>
                  <a:lnTo>
                    <a:pt x="72" y="31"/>
                  </a:lnTo>
                  <a:lnTo>
                    <a:pt x="77" y="15"/>
                  </a:lnTo>
                  <a:lnTo>
                    <a:pt x="79" y="0"/>
                  </a:lnTo>
                  <a:lnTo>
                    <a:pt x="68" y="0"/>
                  </a:lnTo>
                  <a:lnTo>
                    <a:pt x="68" y="15"/>
                  </a:lnTo>
                  <a:lnTo>
                    <a:pt x="63" y="26"/>
                  </a:lnTo>
                  <a:lnTo>
                    <a:pt x="56" y="38"/>
                  </a:lnTo>
                  <a:lnTo>
                    <a:pt x="48" y="48"/>
                  </a:lnTo>
                  <a:lnTo>
                    <a:pt x="39" y="55"/>
                  </a:lnTo>
                  <a:lnTo>
                    <a:pt x="27" y="62"/>
                  </a:lnTo>
                  <a:lnTo>
                    <a:pt x="15" y="67"/>
                  </a:lnTo>
                  <a:lnTo>
                    <a:pt x="0" y="67"/>
                  </a:lnTo>
                  <a:lnTo>
                    <a:pt x="0" y="67"/>
                  </a:lnTo>
                  <a:lnTo>
                    <a:pt x="0" y="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38"/>
            <p:cNvSpPr>
              <a:spLocks/>
            </p:cNvSpPr>
            <p:nvPr/>
          </p:nvSpPr>
          <p:spPr bwMode="auto">
            <a:xfrm>
              <a:off x="519" y="1586"/>
              <a:ext cx="39" cy="40"/>
            </a:xfrm>
            <a:custGeom>
              <a:avLst/>
              <a:gdLst>
                <a:gd name="T0" fmla="*/ 0 w 79"/>
                <a:gd name="T1" fmla="*/ 0 h 78"/>
                <a:gd name="T2" fmla="*/ 0 w 79"/>
                <a:gd name="T3" fmla="*/ 0 h 78"/>
                <a:gd name="T4" fmla="*/ 3 w 79"/>
                <a:gd name="T5" fmla="*/ 15 h 78"/>
                <a:gd name="T6" fmla="*/ 7 w 79"/>
                <a:gd name="T7" fmla="*/ 31 h 78"/>
                <a:gd name="T8" fmla="*/ 14 w 79"/>
                <a:gd name="T9" fmla="*/ 42 h 78"/>
                <a:gd name="T10" fmla="*/ 23 w 79"/>
                <a:gd name="T11" fmla="*/ 55 h 78"/>
                <a:gd name="T12" fmla="*/ 36 w 79"/>
                <a:gd name="T13" fmla="*/ 64 h 78"/>
                <a:gd name="T14" fmla="*/ 48 w 79"/>
                <a:gd name="T15" fmla="*/ 71 h 78"/>
                <a:gd name="T16" fmla="*/ 64 w 79"/>
                <a:gd name="T17" fmla="*/ 76 h 78"/>
                <a:gd name="T18" fmla="*/ 79 w 79"/>
                <a:gd name="T19" fmla="*/ 78 h 78"/>
                <a:gd name="T20" fmla="*/ 79 w 79"/>
                <a:gd name="T21" fmla="*/ 67 h 78"/>
                <a:gd name="T22" fmla="*/ 64 w 79"/>
                <a:gd name="T23" fmla="*/ 67 h 78"/>
                <a:gd name="T24" fmla="*/ 52 w 79"/>
                <a:gd name="T25" fmla="*/ 62 h 78"/>
                <a:gd name="T26" fmla="*/ 41 w 79"/>
                <a:gd name="T27" fmla="*/ 55 h 78"/>
                <a:gd name="T28" fmla="*/ 30 w 79"/>
                <a:gd name="T29" fmla="*/ 48 h 78"/>
                <a:gd name="T30" fmla="*/ 23 w 79"/>
                <a:gd name="T31" fmla="*/ 38 h 78"/>
                <a:gd name="T32" fmla="*/ 16 w 79"/>
                <a:gd name="T33" fmla="*/ 26 h 78"/>
                <a:gd name="T34" fmla="*/ 12 w 79"/>
                <a:gd name="T35" fmla="*/ 15 h 78"/>
                <a:gd name="T36" fmla="*/ 12 w 79"/>
                <a:gd name="T37" fmla="*/ 0 h 78"/>
                <a:gd name="T38" fmla="*/ 12 w 79"/>
                <a:gd name="T39" fmla="*/ 0 h 78"/>
                <a:gd name="T40" fmla="*/ 0 w 79"/>
                <a:gd name="T41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9" h="78">
                  <a:moveTo>
                    <a:pt x="0" y="0"/>
                  </a:moveTo>
                  <a:lnTo>
                    <a:pt x="0" y="0"/>
                  </a:lnTo>
                  <a:lnTo>
                    <a:pt x="3" y="15"/>
                  </a:lnTo>
                  <a:lnTo>
                    <a:pt x="7" y="31"/>
                  </a:lnTo>
                  <a:lnTo>
                    <a:pt x="14" y="42"/>
                  </a:lnTo>
                  <a:lnTo>
                    <a:pt x="23" y="55"/>
                  </a:lnTo>
                  <a:lnTo>
                    <a:pt x="36" y="64"/>
                  </a:lnTo>
                  <a:lnTo>
                    <a:pt x="48" y="71"/>
                  </a:lnTo>
                  <a:lnTo>
                    <a:pt x="64" y="76"/>
                  </a:lnTo>
                  <a:lnTo>
                    <a:pt x="79" y="78"/>
                  </a:lnTo>
                  <a:lnTo>
                    <a:pt x="79" y="67"/>
                  </a:lnTo>
                  <a:lnTo>
                    <a:pt x="64" y="67"/>
                  </a:lnTo>
                  <a:lnTo>
                    <a:pt x="52" y="62"/>
                  </a:lnTo>
                  <a:lnTo>
                    <a:pt x="41" y="55"/>
                  </a:lnTo>
                  <a:lnTo>
                    <a:pt x="30" y="48"/>
                  </a:lnTo>
                  <a:lnTo>
                    <a:pt x="23" y="38"/>
                  </a:lnTo>
                  <a:lnTo>
                    <a:pt x="16" y="26"/>
                  </a:lnTo>
                  <a:lnTo>
                    <a:pt x="12" y="15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39"/>
            <p:cNvSpPr>
              <a:spLocks/>
            </p:cNvSpPr>
            <p:nvPr/>
          </p:nvSpPr>
          <p:spPr bwMode="auto">
            <a:xfrm>
              <a:off x="519" y="1547"/>
              <a:ext cx="39" cy="39"/>
            </a:xfrm>
            <a:custGeom>
              <a:avLst/>
              <a:gdLst>
                <a:gd name="T0" fmla="*/ 79 w 79"/>
                <a:gd name="T1" fmla="*/ 0 h 80"/>
                <a:gd name="T2" fmla="*/ 79 w 79"/>
                <a:gd name="T3" fmla="*/ 0 h 80"/>
                <a:gd name="T4" fmla="*/ 64 w 79"/>
                <a:gd name="T5" fmla="*/ 3 h 80"/>
                <a:gd name="T6" fmla="*/ 48 w 79"/>
                <a:gd name="T7" fmla="*/ 7 h 80"/>
                <a:gd name="T8" fmla="*/ 36 w 79"/>
                <a:gd name="T9" fmla="*/ 14 h 80"/>
                <a:gd name="T10" fmla="*/ 23 w 79"/>
                <a:gd name="T11" fmla="*/ 23 h 80"/>
                <a:gd name="T12" fmla="*/ 14 w 79"/>
                <a:gd name="T13" fmla="*/ 36 h 80"/>
                <a:gd name="T14" fmla="*/ 7 w 79"/>
                <a:gd name="T15" fmla="*/ 50 h 80"/>
                <a:gd name="T16" fmla="*/ 3 w 79"/>
                <a:gd name="T17" fmla="*/ 65 h 80"/>
                <a:gd name="T18" fmla="*/ 0 w 79"/>
                <a:gd name="T19" fmla="*/ 80 h 80"/>
                <a:gd name="T20" fmla="*/ 12 w 79"/>
                <a:gd name="T21" fmla="*/ 80 h 80"/>
                <a:gd name="T22" fmla="*/ 12 w 79"/>
                <a:gd name="T23" fmla="*/ 65 h 80"/>
                <a:gd name="T24" fmla="*/ 16 w 79"/>
                <a:gd name="T25" fmla="*/ 52 h 80"/>
                <a:gd name="T26" fmla="*/ 23 w 79"/>
                <a:gd name="T27" fmla="*/ 41 h 80"/>
                <a:gd name="T28" fmla="*/ 30 w 79"/>
                <a:gd name="T29" fmla="*/ 30 h 80"/>
                <a:gd name="T30" fmla="*/ 41 w 79"/>
                <a:gd name="T31" fmla="*/ 23 h 80"/>
                <a:gd name="T32" fmla="*/ 52 w 79"/>
                <a:gd name="T33" fmla="*/ 17 h 80"/>
                <a:gd name="T34" fmla="*/ 64 w 79"/>
                <a:gd name="T35" fmla="*/ 12 h 80"/>
                <a:gd name="T36" fmla="*/ 79 w 79"/>
                <a:gd name="T37" fmla="*/ 12 h 80"/>
                <a:gd name="T38" fmla="*/ 79 w 79"/>
                <a:gd name="T39" fmla="*/ 12 h 80"/>
                <a:gd name="T40" fmla="*/ 79 w 79"/>
                <a:gd name="T41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9" h="80">
                  <a:moveTo>
                    <a:pt x="79" y="0"/>
                  </a:moveTo>
                  <a:lnTo>
                    <a:pt x="79" y="0"/>
                  </a:lnTo>
                  <a:lnTo>
                    <a:pt x="64" y="3"/>
                  </a:lnTo>
                  <a:lnTo>
                    <a:pt x="48" y="7"/>
                  </a:lnTo>
                  <a:lnTo>
                    <a:pt x="36" y="14"/>
                  </a:lnTo>
                  <a:lnTo>
                    <a:pt x="23" y="23"/>
                  </a:lnTo>
                  <a:lnTo>
                    <a:pt x="14" y="36"/>
                  </a:lnTo>
                  <a:lnTo>
                    <a:pt x="7" y="50"/>
                  </a:lnTo>
                  <a:lnTo>
                    <a:pt x="3" y="65"/>
                  </a:lnTo>
                  <a:lnTo>
                    <a:pt x="0" y="80"/>
                  </a:lnTo>
                  <a:lnTo>
                    <a:pt x="12" y="80"/>
                  </a:lnTo>
                  <a:lnTo>
                    <a:pt x="12" y="65"/>
                  </a:lnTo>
                  <a:lnTo>
                    <a:pt x="16" y="52"/>
                  </a:lnTo>
                  <a:lnTo>
                    <a:pt x="23" y="41"/>
                  </a:lnTo>
                  <a:lnTo>
                    <a:pt x="30" y="30"/>
                  </a:lnTo>
                  <a:lnTo>
                    <a:pt x="41" y="23"/>
                  </a:lnTo>
                  <a:lnTo>
                    <a:pt x="52" y="17"/>
                  </a:lnTo>
                  <a:lnTo>
                    <a:pt x="64" y="12"/>
                  </a:lnTo>
                  <a:lnTo>
                    <a:pt x="79" y="12"/>
                  </a:lnTo>
                  <a:lnTo>
                    <a:pt x="79" y="12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Rectangle 40"/>
            <p:cNvSpPr>
              <a:spLocks noChangeArrowheads="1"/>
            </p:cNvSpPr>
            <p:nvPr/>
          </p:nvSpPr>
          <p:spPr bwMode="auto">
            <a:xfrm>
              <a:off x="432" y="1641"/>
              <a:ext cx="265" cy="1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8" name="Rectangle 43"/>
          <p:cNvSpPr>
            <a:spLocks noChangeArrowheads="1"/>
          </p:cNvSpPr>
          <p:nvPr/>
        </p:nvSpPr>
        <p:spPr bwMode="auto">
          <a:xfrm>
            <a:off x="1977924" y="3445495"/>
            <a:ext cx="1676613" cy="33855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x-none" sz="1600" err="1">
                <a:latin typeface="Calibri" charset="0"/>
                <a:ea typeface="Calibri" charset="0"/>
                <a:cs typeface="Calibri" charset="0"/>
              </a:rPr>
              <a:t>Tổng</a:t>
            </a:r>
            <a:r>
              <a:rPr lang="en-US" altLang="x-none" sz="160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x-none" sz="1600" err="1">
                <a:latin typeface="Calibri" charset="0"/>
                <a:ea typeface="Calibri" charset="0"/>
                <a:cs typeface="Calibri" charset="0"/>
              </a:rPr>
              <a:t>đài</a:t>
            </a:r>
            <a:r>
              <a:rPr lang="en-US" altLang="x-none" sz="160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x-none" sz="1600" err="1">
                <a:latin typeface="Calibri" charset="0"/>
                <a:ea typeface="Calibri" charset="0"/>
                <a:cs typeface="Calibri" charset="0"/>
              </a:rPr>
              <a:t>thuê</a:t>
            </a:r>
            <a:r>
              <a:rPr lang="en-US" altLang="x-none" sz="160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x-none" sz="1600" err="1">
                <a:latin typeface="Calibri" charset="0"/>
                <a:ea typeface="Calibri" charset="0"/>
                <a:cs typeface="Calibri" charset="0"/>
              </a:rPr>
              <a:t>bao</a:t>
            </a:r>
            <a:endParaRPr lang="en-US" altLang="x-none" sz="160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0" name="Text Box 59"/>
          <p:cNvSpPr txBox="1">
            <a:spLocks noChangeArrowheads="1"/>
          </p:cNvSpPr>
          <p:nvPr/>
        </p:nvSpPr>
        <p:spPr bwMode="auto">
          <a:xfrm>
            <a:off x="8689366" y="5233702"/>
            <a:ext cx="1964815" cy="33855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altLang="x-none" sz="1600" err="1">
                <a:latin typeface="Calibri" charset="0"/>
                <a:ea typeface="Calibri" charset="0"/>
                <a:cs typeface="Calibri" charset="0"/>
              </a:rPr>
              <a:t>Thiết</a:t>
            </a:r>
            <a:r>
              <a:rPr lang="en-US" altLang="x-none" sz="160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x-none" sz="1600" err="1">
                <a:latin typeface="Calibri" charset="0"/>
                <a:ea typeface="Calibri" charset="0"/>
                <a:cs typeface="Calibri" charset="0"/>
              </a:rPr>
              <a:t>bị</a:t>
            </a:r>
            <a:r>
              <a:rPr lang="en-US" altLang="x-none" sz="160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x-none" sz="1600" err="1">
                <a:latin typeface="Calibri" charset="0"/>
                <a:ea typeface="Calibri" charset="0"/>
                <a:cs typeface="Calibri" charset="0"/>
              </a:rPr>
              <a:t>đầu</a:t>
            </a:r>
            <a:r>
              <a:rPr lang="en-US" altLang="x-none" sz="160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x-none" sz="1600" err="1">
                <a:latin typeface="Calibri" charset="0"/>
                <a:ea typeface="Calibri" charset="0"/>
                <a:cs typeface="Calibri" charset="0"/>
              </a:rPr>
              <a:t>cuối</a:t>
            </a:r>
            <a:r>
              <a:rPr lang="en-US" altLang="x-none" sz="1600">
                <a:latin typeface="Calibri" charset="0"/>
                <a:ea typeface="Calibri" charset="0"/>
                <a:cs typeface="Calibri" charset="0"/>
              </a:rPr>
              <a:t> B</a:t>
            </a:r>
          </a:p>
        </p:txBody>
      </p:sp>
      <p:sp>
        <p:nvSpPr>
          <p:cNvPr id="23" name="AutoShape 63"/>
          <p:cNvSpPr>
            <a:spLocks noChangeArrowheads="1"/>
          </p:cNvSpPr>
          <p:nvPr/>
        </p:nvSpPr>
        <p:spPr bwMode="auto">
          <a:xfrm rot="10800000">
            <a:off x="8009557" y="1890969"/>
            <a:ext cx="381000" cy="1698452"/>
          </a:xfrm>
          <a:prstGeom prst="can">
            <a:avLst>
              <a:gd name="adj" fmla="val 42408"/>
            </a:avLst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grpSp>
        <p:nvGrpSpPr>
          <p:cNvPr id="35" name="Group 105"/>
          <p:cNvGrpSpPr>
            <a:grpSpLocks/>
          </p:cNvGrpSpPr>
          <p:nvPr/>
        </p:nvGrpSpPr>
        <p:grpSpPr bwMode="auto">
          <a:xfrm>
            <a:off x="741596" y="1861585"/>
            <a:ext cx="7493349" cy="1587502"/>
            <a:chOff x="-520" y="700"/>
            <a:chExt cx="4843" cy="1000"/>
          </a:xfrm>
        </p:grpSpPr>
        <p:sp>
          <p:nvSpPr>
            <p:cNvPr id="50" name="Line 88"/>
            <p:cNvSpPr>
              <a:spLocks noChangeShapeType="1"/>
            </p:cNvSpPr>
            <p:nvPr/>
          </p:nvSpPr>
          <p:spPr bwMode="auto">
            <a:xfrm flipH="1" flipV="1">
              <a:off x="4313" y="700"/>
              <a:ext cx="10" cy="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AutoShape 93"/>
            <p:cNvSpPr>
              <a:spLocks noChangeArrowheads="1"/>
            </p:cNvSpPr>
            <p:nvPr/>
          </p:nvSpPr>
          <p:spPr bwMode="auto">
            <a:xfrm>
              <a:off x="-520" y="832"/>
              <a:ext cx="1948" cy="650"/>
            </a:xfrm>
            <a:prstGeom prst="wedgeRoundRectCallout">
              <a:avLst>
                <a:gd name="adj1" fmla="val 55048"/>
                <a:gd name="adj2" fmla="val 19807"/>
                <a:gd name="adj3" fmla="val 16667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/>
              <a:r>
                <a:rPr lang="en-US" altLang="x-none" sz="1400" dirty="0" err="1"/>
                <a:t>Cuộc</a:t>
              </a:r>
              <a:r>
                <a:rPr lang="en-US" altLang="x-none" sz="1400" dirty="0"/>
                <a:t> </a:t>
              </a:r>
              <a:r>
                <a:rPr lang="en-US" altLang="x-none" sz="1400" dirty="0" err="1"/>
                <a:t>gọi</a:t>
              </a:r>
              <a:r>
                <a:rPr lang="en-US" altLang="x-none" sz="1400" dirty="0"/>
                <a:t> bao </a:t>
              </a:r>
              <a:r>
                <a:rPr lang="en-US" altLang="x-none" sz="1400" dirty="0" err="1"/>
                <a:t>gồm</a:t>
              </a:r>
              <a:r>
                <a:rPr lang="en-US" altLang="x-none" sz="1400" dirty="0"/>
                <a:t> 3 </a:t>
              </a:r>
              <a:r>
                <a:rPr lang="en-US" altLang="x-none" sz="1400" dirty="0" err="1"/>
                <a:t>chặng</a:t>
              </a:r>
              <a:r>
                <a:rPr lang="en-US" altLang="x-none" sz="1400" dirty="0"/>
                <a:t> </a:t>
              </a:r>
              <a:r>
                <a:rPr lang="en-US" altLang="x-none" sz="1400" dirty="0" err="1"/>
                <a:t>kết</a:t>
              </a:r>
              <a:r>
                <a:rPr lang="en-US" altLang="x-none" sz="1400" dirty="0"/>
                <a:t> </a:t>
              </a:r>
              <a:r>
                <a:rPr lang="en-US" altLang="x-none" sz="1400" dirty="0" err="1"/>
                <a:t>nối</a:t>
              </a:r>
              <a:r>
                <a:rPr lang="en-US" altLang="x-none" sz="1400" dirty="0"/>
                <a:t>, </a:t>
              </a:r>
              <a:r>
                <a:rPr lang="en-US" altLang="x-none" sz="1400" dirty="0" err="1"/>
                <a:t>mỗi</a:t>
              </a:r>
              <a:r>
                <a:rPr lang="en-US" altLang="x-none" sz="1400" dirty="0"/>
                <a:t> </a:t>
              </a:r>
              <a:r>
                <a:rPr lang="en-US" altLang="x-none" sz="1400" dirty="0" err="1"/>
                <a:t>kết</a:t>
              </a:r>
              <a:r>
                <a:rPr lang="en-US" altLang="x-none" sz="1400" dirty="0"/>
                <a:t> </a:t>
              </a:r>
              <a:r>
                <a:rPr lang="en-US" altLang="x-none" sz="1400" dirty="0" err="1"/>
                <a:t>nối</a:t>
              </a:r>
              <a:r>
                <a:rPr lang="en-US" altLang="x-none" sz="1400" dirty="0"/>
                <a:t> </a:t>
              </a:r>
              <a:r>
                <a:rPr lang="en-US" altLang="x-none" sz="1400" dirty="0" err="1"/>
                <a:t>là</a:t>
              </a:r>
              <a:r>
                <a:rPr lang="en-US" altLang="x-none" sz="1400" dirty="0"/>
                <a:t> 64kbps. </a:t>
              </a:r>
              <a:r>
                <a:rPr lang="en-US" altLang="x-none" sz="1400" dirty="0" err="1"/>
                <a:t>Một</a:t>
              </a:r>
              <a:r>
                <a:rPr lang="en-US" altLang="x-none" sz="1400" dirty="0"/>
                <a:t> </a:t>
              </a:r>
              <a:r>
                <a:rPr lang="en-US" altLang="x-none" sz="1400" dirty="0" err="1"/>
                <a:t>đường</a:t>
              </a:r>
              <a:r>
                <a:rPr lang="en-US" altLang="x-none" sz="1400" dirty="0"/>
                <a:t> </a:t>
              </a:r>
              <a:r>
                <a:rPr lang="en-US" altLang="x-none" sz="1400" dirty="0" err="1"/>
                <a:t>trung</a:t>
              </a:r>
              <a:r>
                <a:rPr lang="en-US" altLang="x-none" sz="1400" dirty="0"/>
                <a:t> </a:t>
              </a:r>
              <a:r>
                <a:rPr lang="en-US" altLang="x-none" sz="1400" dirty="0" err="1"/>
                <a:t>kế</a:t>
              </a:r>
              <a:r>
                <a:rPr lang="en-US" altLang="x-none" sz="1400" dirty="0"/>
                <a:t> </a:t>
              </a:r>
              <a:r>
                <a:rPr lang="en-US" altLang="x-none" sz="1400" dirty="0" err="1"/>
                <a:t>cáp</a:t>
              </a:r>
              <a:r>
                <a:rPr lang="en-US" altLang="x-none" sz="1400" dirty="0"/>
                <a:t> </a:t>
              </a:r>
              <a:r>
                <a:rPr lang="en-US" altLang="x-none" sz="1400" dirty="0" err="1"/>
                <a:t>quang</a:t>
              </a:r>
              <a:r>
                <a:rPr lang="en-US" altLang="x-none" sz="1400" dirty="0"/>
                <a:t> 2.5Gbps </a:t>
              </a:r>
              <a:r>
                <a:rPr lang="en-US" altLang="x-none" sz="1400" dirty="0" err="1"/>
                <a:t>có</a:t>
              </a:r>
              <a:r>
                <a:rPr lang="en-US" altLang="x-none" sz="1400" dirty="0"/>
                <a:t> </a:t>
              </a:r>
              <a:r>
                <a:rPr lang="en-US" altLang="x-none" sz="1400" dirty="0" err="1"/>
                <a:t>thể</a:t>
              </a:r>
              <a:r>
                <a:rPr lang="en-US" altLang="x-none" sz="1400" dirty="0"/>
                <a:t> </a:t>
              </a:r>
              <a:r>
                <a:rPr lang="en-US" altLang="x-none" sz="1400" dirty="0" err="1"/>
                <a:t>truyền</a:t>
              </a:r>
              <a:r>
                <a:rPr lang="en-US" altLang="x-none" sz="1400" dirty="0"/>
                <a:t> </a:t>
              </a:r>
              <a:r>
                <a:rPr lang="en-US" altLang="x-none" sz="1400" dirty="0" err="1"/>
                <a:t>đồng</a:t>
              </a:r>
              <a:r>
                <a:rPr lang="en-US" altLang="x-none" sz="1400" dirty="0"/>
                <a:t> </a:t>
              </a:r>
              <a:r>
                <a:rPr lang="en-US" altLang="x-none" sz="1400" dirty="0" err="1"/>
                <a:t>thời</a:t>
              </a:r>
              <a:r>
                <a:rPr lang="en-US" altLang="x-none" sz="1400" dirty="0"/>
                <a:t> 39.000 </a:t>
              </a:r>
              <a:r>
                <a:rPr lang="en-US" altLang="x-none" sz="1400" dirty="0" err="1"/>
                <a:t>cuộc</a:t>
              </a:r>
              <a:r>
                <a:rPr lang="en-US" altLang="x-none" sz="1400" dirty="0"/>
                <a:t> </a:t>
              </a:r>
              <a:r>
                <a:rPr lang="en-US" altLang="x-none" sz="1400" dirty="0" err="1"/>
                <a:t>gọi</a:t>
              </a:r>
              <a:r>
                <a:rPr lang="en-US" altLang="x-none" sz="1400" dirty="0"/>
                <a:t>.</a:t>
              </a:r>
            </a:p>
          </p:txBody>
        </p:sp>
      </p:grpSp>
      <p:grpSp>
        <p:nvGrpSpPr>
          <p:cNvPr id="68" name="Group 45"/>
          <p:cNvGrpSpPr>
            <a:grpSpLocks/>
          </p:cNvGrpSpPr>
          <p:nvPr/>
        </p:nvGrpSpPr>
        <p:grpSpPr bwMode="auto">
          <a:xfrm>
            <a:off x="8000311" y="5178496"/>
            <a:ext cx="590550" cy="476250"/>
            <a:chOff x="384" y="1394"/>
            <a:chExt cx="372" cy="300"/>
          </a:xfrm>
        </p:grpSpPr>
        <p:sp>
          <p:nvSpPr>
            <p:cNvPr id="69" name="Rectangle 46"/>
            <p:cNvSpPr>
              <a:spLocks noChangeArrowheads="1"/>
            </p:cNvSpPr>
            <p:nvPr/>
          </p:nvSpPr>
          <p:spPr bwMode="auto">
            <a:xfrm>
              <a:off x="433" y="1651"/>
              <a:ext cx="264" cy="43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0" name="Freeform 47"/>
            <p:cNvSpPr>
              <a:spLocks/>
            </p:cNvSpPr>
            <p:nvPr/>
          </p:nvSpPr>
          <p:spPr bwMode="auto">
            <a:xfrm rot="-2304584">
              <a:off x="384" y="1394"/>
              <a:ext cx="372" cy="286"/>
            </a:xfrm>
            <a:custGeom>
              <a:avLst/>
              <a:gdLst>
                <a:gd name="T0" fmla="*/ 250 w 553"/>
                <a:gd name="T1" fmla="*/ 114 h 470"/>
                <a:gd name="T2" fmla="*/ 223 w 553"/>
                <a:gd name="T3" fmla="*/ 98 h 470"/>
                <a:gd name="T4" fmla="*/ 196 w 553"/>
                <a:gd name="T5" fmla="*/ 89 h 470"/>
                <a:gd name="T6" fmla="*/ 179 w 553"/>
                <a:gd name="T7" fmla="*/ 95 h 470"/>
                <a:gd name="T8" fmla="*/ 175 w 553"/>
                <a:gd name="T9" fmla="*/ 117 h 470"/>
                <a:gd name="T10" fmla="*/ 167 w 553"/>
                <a:gd name="T11" fmla="*/ 136 h 470"/>
                <a:gd name="T12" fmla="*/ 155 w 553"/>
                <a:gd name="T13" fmla="*/ 153 h 470"/>
                <a:gd name="T14" fmla="*/ 139 w 553"/>
                <a:gd name="T15" fmla="*/ 168 h 470"/>
                <a:gd name="T16" fmla="*/ 115 w 553"/>
                <a:gd name="T17" fmla="*/ 170 h 470"/>
                <a:gd name="T18" fmla="*/ 75 w 553"/>
                <a:gd name="T19" fmla="*/ 149 h 470"/>
                <a:gd name="T20" fmla="*/ 34 w 553"/>
                <a:gd name="T21" fmla="*/ 125 h 470"/>
                <a:gd name="T22" fmla="*/ 5 w 553"/>
                <a:gd name="T23" fmla="*/ 107 h 470"/>
                <a:gd name="T24" fmla="*/ 8 w 553"/>
                <a:gd name="T25" fmla="*/ 90 h 470"/>
                <a:gd name="T26" fmla="*/ 31 w 553"/>
                <a:gd name="T27" fmla="*/ 57 h 470"/>
                <a:gd name="T28" fmla="*/ 62 w 553"/>
                <a:gd name="T29" fmla="*/ 26 h 470"/>
                <a:gd name="T30" fmla="*/ 98 w 553"/>
                <a:gd name="T31" fmla="*/ 5 h 470"/>
                <a:gd name="T32" fmla="*/ 127 w 553"/>
                <a:gd name="T33" fmla="*/ 0 h 470"/>
                <a:gd name="T34" fmla="*/ 150 w 553"/>
                <a:gd name="T35" fmla="*/ 2 h 470"/>
                <a:gd name="T36" fmla="*/ 175 w 553"/>
                <a:gd name="T37" fmla="*/ 4 h 470"/>
                <a:gd name="T38" fmla="*/ 203 w 553"/>
                <a:gd name="T39" fmla="*/ 10 h 470"/>
                <a:gd name="T40" fmla="*/ 232 w 553"/>
                <a:gd name="T41" fmla="*/ 17 h 470"/>
                <a:gd name="T42" fmla="*/ 262 w 553"/>
                <a:gd name="T43" fmla="*/ 25 h 470"/>
                <a:gd name="T44" fmla="*/ 291 w 553"/>
                <a:gd name="T45" fmla="*/ 34 h 470"/>
                <a:gd name="T46" fmla="*/ 317 w 553"/>
                <a:gd name="T47" fmla="*/ 45 h 470"/>
                <a:gd name="T48" fmla="*/ 351 w 553"/>
                <a:gd name="T49" fmla="*/ 61 h 470"/>
                <a:gd name="T50" fmla="*/ 392 w 553"/>
                <a:gd name="T51" fmla="*/ 89 h 470"/>
                <a:gd name="T52" fmla="*/ 435 w 553"/>
                <a:gd name="T53" fmla="*/ 124 h 470"/>
                <a:gd name="T54" fmla="*/ 477 w 553"/>
                <a:gd name="T55" fmla="*/ 167 h 470"/>
                <a:gd name="T56" fmla="*/ 509 w 553"/>
                <a:gd name="T57" fmla="*/ 210 h 470"/>
                <a:gd name="T58" fmla="*/ 527 w 553"/>
                <a:gd name="T59" fmla="*/ 249 h 470"/>
                <a:gd name="T60" fmla="*/ 542 w 553"/>
                <a:gd name="T61" fmla="*/ 288 h 470"/>
                <a:gd name="T62" fmla="*/ 550 w 553"/>
                <a:gd name="T63" fmla="*/ 321 h 470"/>
                <a:gd name="T64" fmla="*/ 553 w 553"/>
                <a:gd name="T65" fmla="*/ 356 h 470"/>
                <a:gd name="T66" fmla="*/ 545 w 553"/>
                <a:gd name="T67" fmla="*/ 399 h 470"/>
                <a:gd name="T68" fmla="*/ 527 w 553"/>
                <a:gd name="T69" fmla="*/ 436 h 470"/>
                <a:gd name="T70" fmla="*/ 502 w 553"/>
                <a:gd name="T71" fmla="*/ 463 h 470"/>
                <a:gd name="T72" fmla="*/ 393 w 553"/>
                <a:gd name="T73" fmla="*/ 381 h 470"/>
                <a:gd name="T74" fmla="*/ 400 w 553"/>
                <a:gd name="T75" fmla="*/ 361 h 470"/>
                <a:gd name="T76" fmla="*/ 414 w 553"/>
                <a:gd name="T77" fmla="*/ 343 h 470"/>
                <a:gd name="T78" fmla="*/ 433 w 553"/>
                <a:gd name="T79" fmla="*/ 332 h 470"/>
                <a:gd name="T80" fmla="*/ 457 w 553"/>
                <a:gd name="T81" fmla="*/ 323 h 470"/>
                <a:gd name="T82" fmla="*/ 458 w 553"/>
                <a:gd name="T83" fmla="*/ 309 h 470"/>
                <a:gd name="T84" fmla="*/ 448 w 553"/>
                <a:gd name="T85" fmla="*/ 289 h 470"/>
                <a:gd name="T86" fmla="*/ 433 w 553"/>
                <a:gd name="T87" fmla="*/ 270 h 470"/>
                <a:gd name="T88" fmla="*/ 419 w 553"/>
                <a:gd name="T89" fmla="*/ 254 h 470"/>
                <a:gd name="T90" fmla="*/ 389 w 553"/>
                <a:gd name="T91" fmla="*/ 225 h 470"/>
                <a:gd name="T92" fmla="*/ 347 w 553"/>
                <a:gd name="T93" fmla="*/ 188 h 470"/>
                <a:gd name="T94" fmla="*/ 302 w 553"/>
                <a:gd name="T95" fmla="*/ 152 h 470"/>
                <a:gd name="T96" fmla="*/ 262 w 553"/>
                <a:gd name="T97" fmla="*/ 122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553" h="470">
                  <a:moveTo>
                    <a:pt x="262" y="122"/>
                  </a:moveTo>
                  <a:lnTo>
                    <a:pt x="250" y="114"/>
                  </a:lnTo>
                  <a:lnTo>
                    <a:pt x="237" y="106"/>
                  </a:lnTo>
                  <a:lnTo>
                    <a:pt x="223" y="98"/>
                  </a:lnTo>
                  <a:lnTo>
                    <a:pt x="209" y="92"/>
                  </a:lnTo>
                  <a:lnTo>
                    <a:pt x="196" y="89"/>
                  </a:lnTo>
                  <a:lnTo>
                    <a:pt x="186" y="89"/>
                  </a:lnTo>
                  <a:lnTo>
                    <a:pt x="179" y="95"/>
                  </a:lnTo>
                  <a:lnTo>
                    <a:pt x="177" y="106"/>
                  </a:lnTo>
                  <a:lnTo>
                    <a:pt x="175" y="117"/>
                  </a:lnTo>
                  <a:lnTo>
                    <a:pt x="172" y="127"/>
                  </a:lnTo>
                  <a:lnTo>
                    <a:pt x="167" y="136"/>
                  </a:lnTo>
                  <a:lnTo>
                    <a:pt x="162" y="144"/>
                  </a:lnTo>
                  <a:lnTo>
                    <a:pt x="155" y="153"/>
                  </a:lnTo>
                  <a:lnTo>
                    <a:pt x="147" y="162"/>
                  </a:lnTo>
                  <a:lnTo>
                    <a:pt x="139" y="168"/>
                  </a:lnTo>
                  <a:lnTo>
                    <a:pt x="129" y="176"/>
                  </a:lnTo>
                  <a:lnTo>
                    <a:pt x="115" y="170"/>
                  </a:lnTo>
                  <a:lnTo>
                    <a:pt x="97" y="160"/>
                  </a:lnTo>
                  <a:lnTo>
                    <a:pt x="75" y="149"/>
                  </a:lnTo>
                  <a:lnTo>
                    <a:pt x="53" y="136"/>
                  </a:lnTo>
                  <a:lnTo>
                    <a:pt x="34" y="125"/>
                  </a:lnTo>
                  <a:lnTo>
                    <a:pt x="16" y="114"/>
                  </a:lnTo>
                  <a:lnTo>
                    <a:pt x="5" y="107"/>
                  </a:lnTo>
                  <a:lnTo>
                    <a:pt x="0" y="105"/>
                  </a:lnTo>
                  <a:lnTo>
                    <a:pt x="8" y="90"/>
                  </a:lnTo>
                  <a:lnTo>
                    <a:pt x="19" y="73"/>
                  </a:lnTo>
                  <a:lnTo>
                    <a:pt x="31" y="57"/>
                  </a:lnTo>
                  <a:lnTo>
                    <a:pt x="46" y="41"/>
                  </a:lnTo>
                  <a:lnTo>
                    <a:pt x="62" y="26"/>
                  </a:lnTo>
                  <a:lnTo>
                    <a:pt x="80" y="13"/>
                  </a:lnTo>
                  <a:lnTo>
                    <a:pt x="98" y="5"/>
                  </a:lnTo>
                  <a:lnTo>
                    <a:pt x="117" y="0"/>
                  </a:lnTo>
                  <a:lnTo>
                    <a:pt x="127" y="0"/>
                  </a:lnTo>
                  <a:lnTo>
                    <a:pt x="137" y="0"/>
                  </a:lnTo>
                  <a:lnTo>
                    <a:pt x="150" y="2"/>
                  </a:lnTo>
                  <a:lnTo>
                    <a:pt x="162" y="3"/>
                  </a:lnTo>
                  <a:lnTo>
                    <a:pt x="175" y="4"/>
                  </a:lnTo>
                  <a:lnTo>
                    <a:pt x="189" y="6"/>
                  </a:lnTo>
                  <a:lnTo>
                    <a:pt x="203" y="10"/>
                  </a:lnTo>
                  <a:lnTo>
                    <a:pt x="218" y="12"/>
                  </a:lnTo>
                  <a:lnTo>
                    <a:pt x="232" y="17"/>
                  </a:lnTo>
                  <a:lnTo>
                    <a:pt x="247" y="20"/>
                  </a:lnTo>
                  <a:lnTo>
                    <a:pt x="262" y="25"/>
                  </a:lnTo>
                  <a:lnTo>
                    <a:pt x="276" y="29"/>
                  </a:lnTo>
                  <a:lnTo>
                    <a:pt x="291" y="34"/>
                  </a:lnTo>
                  <a:lnTo>
                    <a:pt x="303" y="40"/>
                  </a:lnTo>
                  <a:lnTo>
                    <a:pt x="317" y="45"/>
                  </a:lnTo>
                  <a:lnTo>
                    <a:pt x="330" y="51"/>
                  </a:lnTo>
                  <a:lnTo>
                    <a:pt x="351" y="61"/>
                  </a:lnTo>
                  <a:lnTo>
                    <a:pt x="372" y="74"/>
                  </a:lnTo>
                  <a:lnTo>
                    <a:pt x="392" y="89"/>
                  </a:lnTo>
                  <a:lnTo>
                    <a:pt x="414" y="105"/>
                  </a:lnTo>
                  <a:lnTo>
                    <a:pt x="435" y="124"/>
                  </a:lnTo>
                  <a:lnTo>
                    <a:pt x="456" y="144"/>
                  </a:lnTo>
                  <a:lnTo>
                    <a:pt x="477" y="167"/>
                  </a:lnTo>
                  <a:lnTo>
                    <a:pt x="497" y="193"/>
                  </a:lnTo>
                  <a:lnTo>
                    <a:pt x="509" y="210"/>
                  </a:lnTo>
                  <a:lnTo>
                    <a:pt x="518" y="228"/>
                  </a:lnTo>
                  <a:lnTo>
                    <a:pt x="527" y="249"/>
                  </a:lnTo>
                  <a:lnTo>
                    <a:pt x="535" y="269"/>
                  </a:lnTo>
                  <a:lnTo>
                    <a:pt x="542" y="288"/>
                  </a:lnTo>
                  <a:lnTo>
                    <a:pt x="547" y="305"/>
                  </a:lnTo>
                  <a:lnTo>
                    <a:pt x="550" y="321"/>
                  </a:lnTo>
                  <a:lnTo>
                    <a:pt x="553" y="334"/>
                  </a:lnTo>
                  <a:lnTo>
                    <a:pt x="553" y="356"/>
                  </a:lnTo>
                  <a:lnTo>
                    <a:pt x="549" y="378"/>
                  </a:lnTo>
                  <a:lnTo>
                    <a:pt x="545" y="399"/>
                  </a:lnTo>
                  <a:lnTo>
                    <a:pt x="538" y="419"/>
                  </a:lnTo>
                  <a:lnTo>
                    <a:pt x="527" y="436"/>
                  </a:lnTo>
                  <a:lnTo>
                    <a:pt x="516" y="451"/>
                  </a:lnTo>
                  <a:lnTo>
                    <a:pt x="502" y="463"/>
                  </a:lnTo>
                  <a:lnTo>
                    <a:pt x="487" y="470"/>
                  </a:lnTo>
                  <a:lnTo>
                    <a:pt x="393" y="381"/>
                  </a:lnTo>
                  <a:lnTo>
                    <a:pt x="396" y="370"/>
                  </a:lnTo>
                  <a:lnTo>
                    <a:pt x="400" y="361"/>
                  </a:lnTo>
                  <a:lnTo>
                    <a:pt x="406" y="351"/>
                  </a:lnTo>
                  <a:lnTo>
                    <a:pt x="414" y="343"/>
                  </a:lnTo>
                  <a:lnTo>
                    <a:pt x="422" y="338"/>
                  </a:lnTo>
                  <a:lnTo>
                    <a:pt x="433" y="332"/>
                  </a:lnTo>
                  <a:lnTo>
                    <a:pt x="444" y="326"/>
                  </a:lnTo>
                  <a:lnTo>
                    <a:pt x="457" y="323"/>
                  </a:lnTo>
                  <a:lnTo>
                    <a:pt x="459" y="317"/>
                  </a:lnTo>
                  <a:lnTo>
                    <a:pt x="458" y="309"/>
                  </a:lnTo>
                  <a:lnTo>
                    <a:pt x="453" y="300"/>
                  </a:lnTo>
                  <a:lnTo>
                    <a:pt x="448" y="289"/>
                  </a:lnTo>
                  <a:lnTo>
                    <a:pt x="441" y="279"/>
                  </a:lnTo>
                  <a:lnTo>
                    <a:pt x="433" y="270"/>
                  </a:lnTo>
                  <a:lnTo>
                    <a:pt x="426" y="260"/>
                  </a:lnTo>
                  <a:lnTo>
                    <a:pt x="419" y="254"/>
                  </a:lnTo>
                  <a:lnTo>
                    <a:pt x="406" y="241"/>
                  </a:lnTo>
                  <a:lnTo>
                    <a:pt x="389" y="225"/>
                  </a:lnTo>
                  <a:lnTo>
                    <a:pt x="369" y="208"/>
                  </a:lnTo>
                  <a:lnTo>
                    <a:pt x="347" y="188"/>
                  </a:lnTo>
                  <a:lnTo>
                    <a:pt x="324" y="170"/>
                  </a:lnTo>
                  <a:lnTo>
                    <a:pt x="302" y="152"/>
                  </a:lnTo>
                  <a:lnTo>
                    <a:pt x="280" y="136"/>
                  </a:lnTo>
                  <a:lnTo>
                    <a:pt x="262" y="122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1" name="Line 48"/>
            <p:cNvSpPr>
              <a:spLocks noChangeShapeType="1"/>
            </p:cNvSpPr>
            <p:nvPr/>
          </p:nvSpPr>
          <p:spPr bwMode="auto">
            <a:xfrm>
              <a:off x="676" y="1569"/>
              <a:ext cx="53" cy="53"/>
            </a:xfrm>
            <a:prstGeom prst="line">
              <a:avLst/>
            </a:prstGeom>
            <a:noFill/>
            <a:ln w="0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2" name="Line 49"/>
            <p:cNvSpPr>
              <a:spLocks noChangeShapeType="1"/>
            </p:cNvSpPr>
            <p:nvPr/>
          </p:nvSpPr>
          <p:spPr bwMode="auto">
            <a:xfrm>
              <a:off x="481" y="1434"/>
              <a:ext cx="68" cy="38"/>
            </a:xfrm>
            <a:prstGeom prst="line">
              <a:avLst/>
            </a:prstGeom>
            <a:noFill/>
            <a:ln w="0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3" name="Freeform 50"/>
            <p:cNvSpPr>
              <a:spLocks/>
            </p:cNvSpPr>
            <p:nvPr/>
          </p:nvSpPr>
          <p:spPr bwMode="auto">
            <a:xfrm>
              <a:off x="433" y="1508"/>
              <a:ext cx="264" cy="133"/>
            </a:xfrm>
            <a:custGeom>
              <a:avLst/>
              <a:gdLst>
                <a:gd name="T0" fmla="*/ 527 w 529"/>
                <a:gd name="T1" fmla="*/ 256 h 266"/>
                <a:gd name="T2" fmla="*/ 517 w 529"/>
                <a:gd name="T3" fmla="*/ 245 h 266"/>
                <a:gd name="T4" fmla="*/ 501 w 529"/>
                <a:gd name="T5" fmla="*/ 240 h 266"/>
                <a:gd name="T6" fmla="*/ 480 w 529"/>
                <a:gd name="T7" fmla="*/ 229 h 266"/>
                <a:gd name="T8" fmla="*/ 457 w 529"/>
                <a:gd name="T9" fmla="*/ 208 h 266"/>
                <a:gd name="T10" fmla="*/ 439 w 529"/>
                <a:gd name="T11" fmla="*/ 182 h 266"/>
                <a:gd name="T12" fmla="*/ 429 w 529"/>
                <a:gd name="T13" fmla="*/ 150 h 266"/>
                <a:gd name="T14" fmla="*/ 429 w 529"/>
                <a:gd name="T15" fmla="*/ 113 h 266"/>
                <a:gd name="T16" fmla="*/ 464 w 529"/>
                <a:gd name="T17" fmla="*/ 93 h 266"/>
                <a:gd name="T18" fmla="*/ 425 w 529"/>
                <a:gd name="T19" fmla="*/ 49 h 266"/>
                <a:gd name="T20" fmla="*/ 425 w 529"/>
                <a:gd name="T21" fmla="*/ 18 h 266"/>
                <a:gd name="T22" fmla="*/ 415 w 529"/>
                <a:gd name="T23" fmla="*/ 5 h 266"/>
                <a:gd name="T24" fmla="*/ 395 w 529"/>
                <a:gd name="T25" fmla="*/ 0 h 266"/>
                <a:gd name="T26" fmla="*/ 374 w 529"/>
                <a:gd name="T27" fmla="*/ 5 h 266"/>
                <a:gd name="T28" fmla="*/ 365 w 529"/>
                <a:gd name="T29" fmla="*/ 18 h 266"/>
                <a:gd name="T30" fmla="*/ 366 w 529"/>
                <a:gd name="T31" fmla="*/ 49 h 266"/>
                <a:gd name="T32" fmla="*/ 147 w 529"/>
                <a:gd name="T33" fmla="*/ 22 h 266"/>
                <a:gd name="T34" fmla="*/ 137 w 529"/>
                <a:gd name="T35" fmla="*/ 9 h 266"/>
                <a:gd name="T36" fmla="*/ 118 w 529"/>
                <a:gd name="T37" fmla="*/ 6 h 266"/>
                <a:gd name="T38" fmla="*/ 98 w 529"/>
                <a:gd name="T39" fmla="*/ 11 h 266"/>
                <a:gd name="T40" fmla="*/ 89 w 529"/>
                <a:gd name="T41" fmla="*/ 22 h 266"/>
                <a:gd name="T42" fmla="*/ 53 w 529"/>
                <a:gd name="T43" fmla="*/ 51 h 266"/>
                <a:gd name="T44" fmla="*/ 57 w 529"/>
                <a:gd name="T45" fmla="*/ 93 h 266"/>
                <a:gd name="T46" fmla="*/ 75 w 529"/>
                <a:gd name="T47" fmla="*/ 93 h 266"/>
                <a:gd name="T48" fmla="*/ 91 w 529"/>
                <a:gd name="T49" fmla="*/ 107 h 266"/>
                <a:gd name="T50" fmla="*/ 94 w 529"/>
                <a:gd name="T51" fmla="*/ 139 h 266"/>
                <a:gd name="T52" fmla="*/ 86 w 529"/>
                <a:gd name="T53" fmla="*/ 174 h 266"/>
                <a:gd name="T54" fmla="*/ 69 w 529"/>
                <a:gd name="T55" fmla="*/ 206 h 266"/>
                <a:gd name="T56" fmla="*/ 45 w 529"/>
                <a:gd name="T57" fmla="*/ 229 h 266"/>
                <a:gd name="T58" fmla="*/ 26 w 529"/>
                <a:gd name="T59" fmla="*/ 241 h 266"/>
                <a:gd name="T60" fmla="*/ 11 w 529"/>
                <a:gd name="T61" fmla="*/ 248 h 266"/>
                <a:gd name="T62" fmla="*/ 1 w 529"/>
                <a:gd name="T63" fmla="*/ 257 h 266"/>
                <a:gd name="T64" fmla="*/ 529 w 529"/>
                <a:gd name="T65" fmla="*/ 266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29" h="266">
                  <a:moveTo>
                    <a:pt x="529" y="266"/>
                  </a:moveTo>
                  <a:lnTo>
                    <a:pt x="527" y="256"/>
                  </a:lnTo>
                  <a:lnTo>
                    <a:pt x="523" y="250"/>
                  </a:lnTo>
                  <a:lnTo>
                    <a:pt x="517" y="245"/>
                  </a:lnTo>
                  <a:lnTo>
                    <a:pt x="509" y="242"/>
                  </a:lnTo>
                  <a:lnTo>
                    <a:pt x="501" y="240"/>
                  </a:lnTo>
                  <a:lnTo>
                    <a:pt x="490" y="235"/>
                  </a:lnTo>
                  <a:lnTo>
                    <a:pt x="480" y="229"/>
                  </a:lnTo>
                  <a:lnTo>
                    <a:pt x="469" y="220"/>
                  </a:lnTo>
                  <a:lnTo>
                    <a:pt x="457" y="208"/>
                  </a:lnTo>
                  <a:lnTo>
                    <a:pt x="447" y="196"/>
                  </a:lnTo>
                  <a:lnTo>
                    <a:pt x="439" y="182"/>
                  </a:lnTo>
                  <a:lnTo>
                    <a:pt x="433" y="166"/>
                  </a:lnTo>
                  <a:lnTo>
                    <a:pt x="429" y="150"/>
                  </a:lnTo>
                  <a:lnTo>
                    <a:pt x="427" y="131"/>
                  </a:lnTo>
                  <a:lnTo>
                    <a:pt x="429" y="113"/>
                  </a:lnTo>
                  <a:lnTo>
                    <a:pt x="434" y="93"/>
                  </a:lnTo>
                  <a:lnTo>
                    <a:pt x="464" y="93"/>
                  </a:lnTo>
                  <a:lnTo>
                    <a:pt x="464" y="49"/>
                  </a:lnTo>
                  <a:lnTo>
                    <a:pt x="425" y="49"/>
                  </a:lnTo>
                  <a:lnTo>
                    <a:pt x="425" y="22"/>
                  </a:lnTo>
                  <a:lnTo>
                    <a:pt x="425" y="18"/>
                  </a:lnTo>
                  <a:lnTo>
                    <a:pt x="422" y="9"/>
                  </a:lnTo>
                  <a:lnTo>
                    <a:pt x="415" y="5"/>
                  </a:lnTo>
                  <a:lnTo>
                    <a:pt x="406" y="1"/>
                  </a:lnTo>
                  <a:lnTo>
                    <a:pt x="395" y="0"/>
                  </a:lnTo>
                  <a:lnTo>
                    <a:pt x="383" y="1"/>
                  </a:lnTo>
                  <a:lnTo>
                    <a:pt x="374" y="5"/>
                  </a:lnTo>
                  <a:lnTo>
                    <a:pt x="367" y="9"/>
                  </a:lnTo>
                  <a:lnTo>
                    <a:pt x="365" y="18"/>
                  </a:lnTo>
                  <a:lnTo>
                    <a:pt x="366" y="22"/>
                  </a:lnTo>
                  <a:lnTo>
                    <a:pt x="366" y="49"/>
                  </a:lnTo>
                  <a:lnTo>
                    <a:pt x="147" y="49"/>
                  </a:lnTo>
                  <a:lnTo>
                    <a:pt x="147" y="22"/>
                  </a:lnTo>
                  <a:lnTo>
                    <a:pt x="144" y="14"/>
                  </a:lnTo>
                  <a:lnTo>
                    <a:pt x="137" y="9"/>
                  </a:lnTo>
                  <a:lnTo>
                    <a:pt x="128" y="6"/>
                  </a:lnTo>
                  <a:lnTo>
                    <a:pt x="118" y="6"/>
                  </a:lnTo>
                  <a:lnTo>
                    <a:pt x="107" y="7"/>
                  </a:lnTo>
                  <a:lnTo>
                    <a:pt x="98" y="11"/>
                  </a:lnTo>
                  <a:lnTo>
                    <a:pt x="91" y="15"/>
                  </a:lnTo>
                  <a:lnTo>
                    <a:pt x="89" y="22"/>
                  </a:lnTo>
                  <a:lnTo>
                    <a:pt x="89" y="51"/>
                  </a:lnTo>
                  <a:lnTo>
                    <a:pt x="53" y="51"/>
                  </a:lnTo>
                  <a:lnTo>
                    <a:pt x="53" y="93"/>
                  </a:lnTo>
                  <a:lnTo>
                    <a:pt x="57" y="93"/>
                  </a:lnTo>
                  <a:lnTo>
                    <a:pt x="65" y="93"/>
                  </a:lnTo>
                  <a:lnTo>
                    <a:pt x="75" y="93"/>
                  </a:lnTo>
                  <a:lnTo>
                    <a:pt x="87" y="93"/>
                  </a:lnTo>
                  <a:lnTo>
                    <a:pt x="91" y="107"/>
                  </a:lnTo>
                  <a:lnTo>
                    <a:pt x="94" y="122"/>
                  </a:lnTo>
                  <a:lnTo>
                    <a:pt x="94" y="139"/>
                  </a:lnTo>
                  <a:lnTo>
                    <a:pt x="91" y="157"/>
                  </a:lnTo>
                  <a:lnTo>
                    <a:pt x="86" y="174"/>
                  </a:lnTo>
                  <a:lnTo>
                    <a:pt x="79" y="190"/>
                  </a:lnTo>
                  <a:lnTo>
                    <a:pt x="69" y="206"/>
                  </a:lnTo>
                  <a:lnTo>
                    <a:pt x="57" y="220"/>
                  </a:lnTo>
                  <a:lnTo>
                    <a:pt x="45" y="229"/>
                  </a:lnTo>
                  <a:lnTo>
                    <a:pt x="35" y="236"/>
                  </a:lnTo>
                  <a:lnTo>
                    <a:pt x="26" y="241"/>
                  </a:lnTo>
                  <a:lnTo>
                    <a:pt x="17" y="244"/>
                  </a:lnTo>
                  <a:lnTo>
                    <a:pt x="11" y="248"/>
                  </a:lnTo>
                  <a:lnTo>
                    <a:pt x="5" y="251"/>
                  </a:lnTo>
                  <a:lnTo>
                    <a:pt x="1" y="257"/>
                  </a:lnTo>
                  <a:lnTo>
                    <a:pt x="0" y="266"/>
                  </a:lnTo>
                  <a:lnTo>
                    <a:pt x="529" y="266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4" name="Freeform 51"/>
            <p:cNvSpPr>
              <a:spLocks/>
            </p:cNvSpPr>
            <p:nvPr/>
          </p:nvSpPr>
          <p:spPr bwMode="auto">
            <a:xfrm>
              <a:off x="558" y="1547"/>
              <a:ext cx="40" cy="39"/>
            </a:xfrm>
            <a:custGeom>
              <a:avLst/>
              <a:gdLst>
                <a:gd name="T0" fmla="*/ 79 w 79"/>
                <a:gd name="T1" fmla="*/ 80 h 80"/>
                <a:gd name="T2" fmla="*/ 79 w 79"/>
                <a:gd name="T3" fmla="*/ 80 h 80"/>
                <a:gd name="T4" fmla="*/ 77 w 79"/>
                <a:gd name="T5" fmla="*/ 65 h 80"/>
                <a:gd name="T6" fmla="*/ 72 w 79"/>
                <a:gd name="T7" fmla="*/ 50 h 80"/>
                <a:gd name="T8" fmla="*/ 65 w 79"/>
                <a:gd name="T9" fmla="*/ 36 h 80"/>
                <a:gd name="T10" fmla="*/ 55 w 79"/>
                <a:gd name="T11" fmla="*/ 23 h 80"/>
                <a:gd name="T12" fmla="*/ 44 w 79"/>
                <a:gd name="T13" fmla="*/ 14 h 80"/>
                <a:gd name="T14" fmla="*/ 30 w 79"/>
                <a:gd name="T15" fmla="*/ 7 h 80"/>
                <a:gd name="T16" fmla="*/ 15 w 79"/>
                <a:gd name="T17" fmla="*/ 3 h 80"/>
                <a:gd name="T18" fmla="*/ 0 w 79"/>
                <a:gd name="T19" fmla="*/ 0 h 80"/>
                <a:gd name="T20" fmla="*/ 0 w 79"/>
                <a:gd name="T21" fmla="*/ 12 h 80"/>
                <a:gd name="T22" fmla="*/ 15 w 79"/>
                <a:gd name="T23" fmla="*/ 12 h 80"/>
                <a:gd name="T24" fmla="*/ 27 w 79"/>
                <a:gd name="T25" fmla="*/ 17 h 80"/>
                <a:gd name="T26" fmla="*/ 39 w 79"/>
                <a:gd name="T27" fmla="*/ 23 h 80"/>
                <a:gd name="T28" fmla="*/ 48 w 79"/>
                <a:gd name="T29" fmla="*/ 30 h 80"/>
                <a:gd name="T30" fmla="*/ 56 w 79"/>
                <a:gd name="T31" fmla="*/ 41 h 80"/>
                <a:gd name="T32" fmla="*/ 63 w 79"/>
                <a:gd name="T33" fmla="*/ 52 h 80"/>
                <a:gd name="T34" fmla="*/ 68 w 79"/>
                <a:gd name="T35" fmla="*/ 65 h 80"/>
                <a:gd name="T36" fmla="*/ 68 w 79"/>
                <a:gd name="T37" fmla="*/ 80 h 80"/>
                <a:gd name="T38" fmla="*/ 68 w 79"/>
                <a:gd name="T39" fmla="*/ 80 h 80"/>
                <a:gd name="T40" fmla="*/ 79 w 79"/>
                <a:gd name="T41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9" h="80">
                  <a:moveTo>
                    <a:pt x="79" y="80"/>
                  </a:moveTo>
                  <a:lnTo>
                    <a:pt x="79" y="80"/>
                  </a:lnTo>
                  <a:lnTo>
                    <a:pt x="77" y="65"/>
                  </a:lnTo>
                  <a:lnTo>
                    <a:pt x="72" y="50"/>
                  </a:lnTo>
                  <a:lnTo>
                    <a:pt x="65" y="36"/>
                  </a:lnTo>
                  <a:lnTo>
                    <a:pt x="55" y="23"/>
                  </a:lnTo>
                  <a:lnTo>
                    <a:pt x="44" y="14"/>
                  </a:lnTo>
                  <a:lnTo>
                    <a:pt x="30" y="7"/>
                  </a:lnTo>
                  <a:lnTo>
                    <a:pt x="15" y="3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5" y="12"/>
                  </a:lnTo>
                  <a:lnTo>
                    <a:pt x="27" y="17"/>
                  </a:lnTo>
                  <a:lnTo>
                    <a:pt x="39" y="23"/>
                  </a:lnTo>
                  <a:lnTo>
                    <a:pt x="48" y="30"/>
                  </a:lnTo>
                  <a:lnTo>
                    <a:pt x="56" y="41"/>
                  </a:lnTo>
                  <a:lnTo>
                    <a:pt x="63" y="52"/>
                  </a:lnTo>
                  <a:lnTo>
                    <a:pt x="68" y="65"/>
                  </a:lnTo>
                  <a:lnTo>
                    <a:pt x="68" y="80"/>
                  </a:lnTo>
                  <a:lnTo>
                    <a:pt x="68" y="80"/>
                  </a:lnTo>
                  <a:lnTo>
                    <a:pt x="79" y="8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5" name="Freeform 52"/>
            <p:cNvSpPr>
              <a:spLocks/>
            </p:cNvSpPr>
            <p:nvPr/>
          </p:nvSpPr>
          <p:spPr bwMode="auto">
            <a:xfrm>
              <a:off x="558" y="1586"/>
              <a:ext cx="40" cy="40"/>
            </a:xfrm>
            <a:custGeom>
              <a:avLst/>
              <a:gdLst>
                <a:gd name="T0" fmla="*/ 0 w 79"/>
                <a:gd name="T1" fmla="*/ 78 h 78"/>
                <a:gd name="T2" fmla="*/ 0 w 79"/>
                <a:gd name="T3" fmla="*/ 78 h 78"/>
                <a:gd name="T4" fmla="*/ 15 w 79"/>
                <a:gd name="T5" fmla="*/ 76 h 78"/>
                <a:gd name="T6" fmla="*/ 30 w 79"/>
                <a:gd name="T7" fmla="*/ 71 h 78"/>
                <a:gd name="T8" fmla="*/ 44 w 79"/>
                <a:gd name="T9" fmla="*/ 64 h 78"/>
                <a:gd name="T10" fmla="*/ 55 w 79"/>
                <a:gd name="T11" fmla="*/ 55 h 78"/>
                <a:gd name="T12" fmla="*/ 65 w 79"/>
                <a:gd name="T13" fmla="*/ 42 h 78"/>
                <a:gd name="T14" fmla="*/ 72 w 79"/>
                <a:gd name="T15" fmla="*/ 31 h 78"/>
                <a:gd name="T16" fmla="*/ 77 w 79"/>
                <a:gd name="T17" fmla="*/ 15 h 78"/>
                <a:gd name="T18" fmla="*/ 79 w 79"/>
                <a:gd name="T19" fmla="*/ 0 h 78"/>
                <a:gd name="T20" fmla="*/ 68 w 79"/>
                <a:gd name="T21" fmla="*/ 0 h 78"/>
                <a:gd name="T22" fmla="*/ 68 w 79"/>
                <a:gd name="T23" fmla="*/ 15 h 78"/>
                <a:gd name="T24" fmla="*/ 63 w 79"/>
                <a:gd name="T25" fmla="*/ 26 h 78"/>
                <a:gd name="T26" fmla="*/ 56 w 79"/>
                <a:gd name="T27" fmla="*/ 38 h 78"/>
                <a:gd name="T28" fmla="*/ 48 w 79"/>
                <a:gd name="T29" fmla="*/ 48 h 78"/>
                <a:gd name="T30" fmla="*/ 39 w 79"/>
                <a:gd name="T31" fmla="*/ 55 h 78"/>
                <a:gd name="T32" fmla="*/ 27 w 79"/>
                <a:gd name="T33" fmla="*/ 62 h 78"/>
                <a:gd name="T34" fmla="*/ 15 w 79"/>
                <a:gd name="T35" fmla="*/ 67 h 78"/>
                <a:gd name="T36" fmla="*/ 0 w 79"/>
                <a:gd name="T37" fmla="*/ 67 h 78"/>
                <a:gd name="T38" fmla="*/ 0 w 79"/>
                <a:gd name="T39" fmla="*/ 67 h 78"/>
                <a:gd name="T40" fmla="*/ 0 w 79"/>
                <a:gd name="T41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9" h="78">
                  <a:moveTo>
                    <a:pt x="0" y="78"/>
                  </a:moveTo>
                  <a:lnTo>
                    <a:pt x="0" y="78"/>
                  </a:lnTo>
                  <a:lnTo>
                    <a:pt x="15" y="76"/>
                  </a:lnTo>
                  <a:lnTo>
                    <a:pt x="30" y="71"/>
                  </a:lnTo>
                  <a:lnTo>
                    <a:pt x="44" y="64"/>
                  </a:lnTo>
                  <a:lnTo>
                    <a:pt x="55" y="55"/>
                  </a:lnTo>
                  <a:lnTo>
                    <a:pt x="65" y="42"/>
                  </a:lnTo>
                  <a:lnTo>
                    <a:pt x="72" y="31"/>
                  </a:lnTo>
                  <a:lnTo>
                    <a:pt x="77" y="15"/>
                  </a:lnTo>
                  <a:lnTo>
                    <a:pt x="79" y="0"/>
                  </a:lnTo>
                  <a:lnTo>
                    <a:pt x="68" y="0"/>
                  </a:lnTo>
                  <a:lnTo>
                    <a:pt x="68" y="15"/>
                  </a:lnTo>
                  <a:lnTo>
                    <a:pt x="63" y="26"/>
                  </a:lnTo>
                  <a:lnTo>
                    <a:pt x="56" y="38"/>
                  </a:lnTo>
                  <a:lnTo>
                    <a:pt x="48" y="48"/>
                  </a:lnTo>
                  <a:lnTo>
                    <a:pt x="39" y="55"/>
                  </a:lnTo>
                  <a:lnTo>
                    <a:pt x="27" y="62"/>
                  </a:lnTo>
                  <a:lnTo>
                    <a:pt x="15" y="67"/>
                  </a:lnTo>
                  <a:lnTo>
                    <a:pt x="0" y="67"/>
                  </a:lnTo>
                  <a:lnTo>
                    <a:pt x="0" y="67"/>
                  </a:lnTo>
                  <a:lnTo>
                    <a:pt x="0" y="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6" name="Freeform 53"/>
            <p:cNvSpPr>
              <a:spLocks/>
            </p:cNvSpPr>
            <p:nvPr/>
          </p:nvSpPr>
          <p:spPr bwMode="auto">
            <a:xfrm>
              <a:off x="519" y="1586"/>
              <a:ext cx="39" cy="40"/>
            </a:xfrm>
            <a:custGeom>
              <a:avLst/>
              <a:gdLst>
                <a:gd name="T0" fmla="*/ 0 w 79"/>
                <a:gd name="T1" fmla="*/ 0 h 78"/>
                <a:gd name="T2" fmla="*/ 0 w 79"/>
                <a:gd name="T3" fmla="*/ 0 h 78"/>
                <a:gd name="T4" fmla="*/ 3 w 79"/>
                <a:gd name="T5" fmla="*/ 15 h 78"/>
                <a:gd name="T6" fmla="*/ 7 w 79"/>
                <a:gd name="T7" fmla="*/ 31 h 78"/>
                <a:gd name="T8" fmla="*/ 14 w 79"/>
                <a:gd name="T9" fmla="*/ 42 h 78"/>
                <a:gd name="T10" fmla="*/ 23 w 79"/>
                <a:gd name="T11" fmla="*/ 55 h 78"/>
                <a:gd name="T12" fmla="*/ 36 w 79"/>
                <a:gd name="T13" fmla="*/ 64 h 78"/>
                <a:gd name="T14" fmla="*/ 48 w 79"/>
                <a:gd name="T15" fmla="*/ 71 h 78"/>
                <a:gd name="T16" fmla="*/ 64 w 79"/>
                <a:gd name="T17" fmla="*/ 76 h 78"/>
                <a:gd name="T18" fmla="*/ 79 w 79"/>
                <a:gd name="T19" fmla="*/ 78 h 78"/>
                <a:gd name="T20" fmla="*/ 79 w 79"/>
                <a:gd name="T21" fmla="*/ 67 h 78"/>
                <a:gd name="T22" fmla="*/ 64 w 79"/>
                <a:gd name="T23" fmla="*/ 67 h 78"/>
                <a:gd name="T24" fmla="*/ 52 w 79"/>
                <a:gd name="T25" fmla="*/ 62 h 78"/>
                <a:gd name="T26" fmla="*/ 41 w 79"/>
                <a:gd name="T27" fmla="*/ 55 h 78"/>
                <a:gd name="T28" fmla="*/ 30 w 79"/>
                <a:gd name="T29" fmla="*/ 48 h 78"/>
                <a:gd name="T30" fmla="*/ 23 w 79"/>
                <a:gd name="T31" fmla="*/ 38 h 78"/>
                <a:gd name="T32" fmla="*/ 16 w 79"/>
                <a:gd name="T33" fmla="*/ 26 h 78"/>
                <a:gd name="T34" fmla="*/ 12 w 79"/>
                <a:gd name="T35" fmla="*/ 15 h 78"/>
                <a:gd name="T36" fmla="*/ 12 w 79"/>
                <a:gd name="T37" fmla="*/ 0 h 78"/>
                <a:gd name="T38" fmla="*/ 12 w 79"/>
                <a:gd name="T39" fmla="*/ 0 h 78"/>
                <a:gd name="T40" fmla="*/ 0 w 79"/>
                <a:gd name="T41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9" h="78">
                  <a:moveTo>
                    <a:pt x="0" y="0"/>
                  </a:moveTo>
                  <a:lnTo>
                    <a:pt x="0" y="0"/>
                  </a:lnTo>
                  <a:lnTo>
                    <a:pt x="3" y="15"/>
                  </a:lnTo>
                  <a:lnTo>
                    <a:pt x="7" y="31"/>
                  </a:lnTo>
                  <a:lnTo>
                    <a:pt x="14" y="42"/>
                  </a:lnTo>
                  <a:lnTo>
                    <a:pt x="23" y="55"/>
                  </a:lnTo>
                  <a:lnTo>
                    <a:pt x="36" y="64"/>
                  </a:lnTo>
                  <a:lnTo>
                    <a:pt x="48" y="71"/>
                  </a:lnTo>
                  <a:lnTo>
                    <a:pt x="64" y="76"/>
                  </a:lnTo>
                  <a:lnTo>
                    <a:pt x="79" y="78"/>
                  </a:lnTo>
                  <a:lnTo>
                    <a:pt x="79" y="67"/>
                  </a:lnTo>
                  <a:lnTo>
                    <a:pt x="64" y="67"/>
                  </a:lnTo>
                  <a:lnTo>
                    <a:pt x="52" y="62"/>
                  </a:lnTo>
                  <a:lnTo>
                    <a:pt x="41" y="55"/>
                  </a:lnTo>
                  <a:lnTo>
                    <a:pt x="30" y="48"/>
                  </a:lnTo>
                  <a:lnTo>
                    <a:pt x="23" y="38"/>
                  </a:lnTo>
                  <a:lnTo>
                    <a:pt x="16" y="26"/>
                  </a:lnTo>
                  <a:lnTo>
                    <a:pt x="12" y="15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7" name="Freeform 54"/>
            <p:cNvSpPr>
              <a:spLocks/>
            </p:cNvSpPr>
            <p:nvPr/>
          </p:nvSpPr>
          <p:spPr bwMode="auto">
            <a:xfrm>
              <a:off x="519" y="1547"/>
              <a:ext cx="39" cy="39"/>
            </a:xfrm>
            <a:custGeom>
              <a:avLst/>
              <a:gdLst>
                <a:gd name="T0" fmla="*/ 79 w 79"/>
                <a:gd name="T1" fmla="*/ 0 h 80"/>
                <a:gd name="T2" fmla="*/ 79 w 79"/>
                <a:gd name="T3" fmla="*/ 0 h 80"/>
                <a:gd name="T4" fmla="*/ 64 w 79"/>
                <a:gd name="T5" fmla="*/ 3 h 80"/>
                <a:gd name="T6" fmla="*/ 48 w 79"/>
                <a:gd name="T7" fmla="*/ 7 h 80"/>
                <a:gd name="T8" fmla="*/ 36 w 79"/>
                <a:gd name="T9" fmla="*/ 14 h 80"/>
                <a:gd name="T10" fmla="*/ 23 w 79"/>
                <a:gd name="T11" fmla="*/ 23 h 80"/>
                <a:gd name="T12" fmla="*/ 14 w 79"/>
                <a:gd name="T13" fmla="*/ 36 h 80"/>
                <a:gd name="T14" fmla="*/ 7 w 79"/>
                <a:gd name="T15" fmla="*/ 50 h 80"/>
                <a:gd name="T16" fmla="*/ 3 w 79"/>
                <a:gd name="T17" fmla="*/ 65 h 80"/>
                <a:gd name="T18" fmla="*/ 0 w 79"/>
                <a:gd name="T19" fmla="*/ 80 h 80"/>
                <a:gd name="T20" fmla="*/ 12 w 79"/>
                <a:gd name="T21" fmla="*/ 80 h 80"/>
                <a:gd name="T22" fmla="*/ 12 w 79"/>
                <a:gd name="T23" fmla="*/ 65 h 80"/>
                <a:gd name="T24" fmla="*/ 16 w 79"/>
                <a:gd name="T25" fmla="*/ 52 h 80"/>
                <a:gd name="T26" fmla="*/ 23 w 79"/>
                <a:gd name="T27" fmla="*/ 41 h 80"/>
                <a:gd name="T28" fmla="*/ 30 w 79"/>
                <a:gd name="T29" fmla="*/ 30 h 80"/>
                <a:gd name="T30" fmla="*/ 41 w 79"/>
                <a:gd name="T31" fmla="*/ 23 h 80"/>
                <a:gd name="T32" fmla="*/ 52 w 79"/>
                <a:gd name="T33" fmla="*/ 17 h 80"/>
                <a:gd name="T34" fmla="*/ 64 w 79"/>
                <a:gd name="T35" fmla="*/ 12 h 80"/>
                <a:gd name="T36" fmla="*/ 79 w 79"/>
                <a:gd name="T37" fmla="*/ 12 h 80"/>
                <a:gd name="T38" fmla="*/ 79 w 79"/>
                <a:gd name="T39" fmla="*/ 12 h 80"/>
                <a:gd name="T40" fmla="*/ 79 w 79"/>
                <a:gd name="T41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9" h="80">
                  <a:moveTo>
                    <a:pt x="79" y="0"/>
                  </a:moveTo>
                  <a:lnTo>
                    <a:pt x="79" y="0"/>
                  </a:lnTo>
                  <a:lnTo>
                    <a:pt x="64" y="3"/>
                  </a:lnTo>
                  <a:lnTo>
                    <a:pt x="48" y="7"/>
                  </a:lnTo>
                  <a:lnTo>
                    <a:pt x="36" y="14"/>
                  </a:lnTo>
                  <a:lnTo>
                    <a:pt x="23" y="23"/>
                  </a:lnTo>
                  <a:lnTo>
                    <a:pt x="14" y="36"/>
                  </a:lnTo>
                  <a:lnTo>
                    <a:pt x="7" y="50"/>
                  </a:lnTo>
                  <a:lnTo>
                    <a:pt x="3" y="65"/>
                  </a:lnTo>
                  <a:lnTo>
                    <a:pt x="0" y="80"/>
                  </a:lnTo>
                  <a:lnTo>
                    <a:pt x="12" y="80"/>
                  </a:lnTo>
                  <a:lnTo>
                    <a:pt x="12" y="65"/>
                  </a:lnTo>
                  <a:lnTo>
                    <a:pt x="16" y="52"/>
                  </a:lnTo>
                  <a:lnTo>
                    <a:pt x="23" y="41"/>
                  </a:lnTo>
                  <a:lnTo>
                    <a:pt x="30" y="30"/>
                  </a:lnTo>
                  <a:lnTo>
                    <a:pt x="41" y="23"/>
                  </a:lnTo>
                  <a:lnTo>
                    <a:pt x="52" y="17"/>
                  </a:lnTo>
                  <a:lnTo>
                    <a:pt x="64" y="12"/>
                  </a:lnTo>
                  <a:lnTo>
                    <a:pt x="79" y="12"/>
                  </a:lnTo>
                  <a:lnTo>
                    <a:pt x="79" y="12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8" name="Rectangle 55"/>
            <p:cNvSpPr>
              <a:spLocks noChangeArrowheads="1"/>
            </p:cNvSpPr>
            <p:nvPr/>
          </p:nvSpPr>
          <p:spPr bwMode="auto">
            <a:xfrm>
              <a:off x="432" y="1641"/>
              <a:ext cx="265" cy="1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9" name="Rectangle 43"/>
          <p:cNvSpPr>
            <a:spLocks noChangeArrowheads="1"/>
          </p:cNvSpPr>
          <p:nvPr/>
        </p:nvSpPr>
        <p:spPr bwMode="auto">
          <a:xfrm>
            <a:off x="8703615" y="3468141"/>
            <a:ext cx="1911375" cy="33855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altLang="x-none" sz="1600" err="1">
                <a:latin typeface="Calibri" charset="0"/>
                <a:ea typeface="Calibri" charset="0"/>
                <a:cs typeface="Calibri" charset="0"/>
              </a:rPr>
              <a:t>Tổng</a:t>
            </a:r>
            <a:r>
              <a:rPr lang="en-US" altLang="x-none" sz="160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x-none" sz="1600" err="1">
                <a:latin typeface="Calibri" charset="0"/>
                <a:ea typeface="Calibri" charset="0"/>
                <a:cs typeface="Calibri" charset="0"/>
              </a:rPr>
              <a:t>đài</a:t>
            </a:r>
            <a:r>
              <a:rPr lang="en-US" altLang="x-none" sz="160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x-none" sz="1600" err="1">
                <a:latin typeface="Calibri" charset="0"/>
                <a:ea typeface="Calibri" charset="0"/>
                <a:cs typeface="Calibri" charset="0"/>
              </a:rPr>
              <a:t>thuê</a:t>
            </a:r>
            <a:r>
              <a:rPr lang="en-US" altLang="x-none" sz="160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x-none" sz="1600" err="1">
                <a:latin typeface="Calibri" charset="0"/>
                <a:ea typeface="Calibri" charset="0"/>
                <a:cs typeface="Calibri" charset="0"/>
              </a:rPr>
              <a:t>bao</a:t>
            </a:r>
            <a:endParaRPr lang="en-US" altLang="x-none" sz="160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83" name="Text Box 67"/>
          <p:cNvSpPr txBox="1">
            <a:spLocks noChangeArrowheads="1"/>
          </p:cNvSpPr>
          <p:nvPr/>
        </p:nvSpPr>
        <p:spPr bwMode="auto">
          <a:xfrm rot="10800000" flipV="1">
            <a:off x="8703615" y="1417980"/>
            <a:ext cx="1911376" cy="33855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altLang="x-none" sz="1600" err="1">
                <a:latin typeface="Calibri" charset="0"/>
                <a:ea typeface="Calibri" charset="0"/>
                <a:cs typeface="Calibri" charset="0"/>
              </a:rPr>
              <a:t>Tổng</a:t>
            </a:r>
            <a:r>
              <a:rPr lang="en-US" altLang="x-none" sz="160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x-none" sz="1600" err="1">
                <a:latin typeface="Calibri" charset="0"/>
                <a:ea typeface="Calibri" charset="0"/>
                <a:cs typeface="Calibri" charset="0"/>
              </a:rPr>
              <a:t>đài</a:t>
            </a:r>
            <a:r>
              <a:rPr lang="en-US" altLang="x-none" sz="160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x-none" sz="1600" err="1">
                <a:latin typeface="Calibri" charset="0"/>
                <a:ea typeface="Calibri" charset="0"/>
                <a:cs typeface="Calibri" charset="0"/>
              </a:rPr>
              <a:t>chuyển</a:t>
            </a:r>
            <a:r>
              <a:rPr lang="en-US" altLang="x-none" sz="160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x-none" sz="1600" err="1">
                <a:latin typeface="Calibri" charset="0"/>
                <a:ea typeface="Calibri" charset="0"/>
                <a:cs typeface="Calibri" charset="0"/>
              </a:rPr>
              <a:t>tiếp</a:t>
            </a:r>
            <a:endParaRPr lang="en-US" altLang="x-none" sz="160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84" name="Line 109"/>
          <p:cNvSpPr>
            <a:spLocks noChangeShapeType="1"/>
          </p:cNvSpPr>
          <p:nvPr/>
        </p:nvSpPr>
        <p:spPr bwMode="auto">
          <a:xfrm>
            <a:off x="4132068" y="3945770"/>
            <a:ext cx="19256" cy="1170334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5" name="Text Box 59"/>
          <p:cNvSpPr txBox="1">
            <a:spLocks noChangeArrowheads="1"/>
          </p:cNvSpPr>
          <p:nvPr/>
        </p:nvSpPr>
        <p:spPr bwMode="auto">
          <a:xfrm>
            <a:off x="1875598" y="5280275"/>
            <a:ext cx="1798279" cy="33855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altLang="x-none" sz="1600" err="1">
                <a:latin typeface="Calibri" charset="0"/>
                <a:ea typeface="Calibri" charset="0"/>
                <a:cs typeface="Calibri" charset="0"/>
              </a:rPr>
              <a:t>Thiết</a:t>
            </a:r>
            <a:r>
              <a:rPr lang="en-US" altLang="x-none" sz="160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x-none" sz="1600" err="1">
                <a:latin typeface="Calibri" charset="0"/>
                <a:ea typeface="Calibri" charset="0"/>
                <a:cs typeface="Calibri" charset="0"/>
              </a:rPr>
              <a:t>bị</a:t>
            </a:r>
            <a:r>
              <a:rPr lang="en-US" altLang="x-none" sz="160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x-none" sz="1600" err="1">
                <a:latin typeface="Calibri" charset="0"/>
                <a:ea typeface="Calibri" charset="0"/>
                <a:cs typeface="Calibri" charset="0"/>
              </a:rPr>
              <a:t>đầu</a:t>
            </a:r>
            <a:r>
              <a:rPr lang="en-US" altLang="x-none" sz="160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x-none" sz="1600" err="1">
                <a:latin typeface="Calibri" charset="0"/>
                <a:ea typeface="Calibri" charset="0"/>
                <a:cs typeface="Calibri" charset="0"/>
              </a:rPr>
              <a:t>cuối</a:t>
            </a:r>
            <a:r>
              <a:rPr lang="en-US" altLang="x-none" sz="1600">
                <a:latin typeface="Calibri" charset="0"/>
                <a:ea typeface="Calibri" charset="0"/>
                <a:cs typeface="Calibri" charset="0"/>
              </a:rPr>
              <a:t> A</a:t>
            </a:r>
          </a:p>
        </p:txBody>
      </p:sp>
      <p:sp>
        <p:nvSpPr>
          <p:cNvPr id="86" name="AutoShape 63"/>
          <p:cNvSpPr>
            <a:spLocks noChangeArrowheads="1"/>
          </p:cNvSpPr>
          <p:nvPr/>
        </p:nvSpPr>
        <p:spPr bwMode="auto">
          <a:xfrm rot="10800000">
            <a:off x="3932853" y="1843485"/>
            <a:ext cx="381000" cy="1698452"/>
          </a:xfrm>
          <a:prstGeom prst="can">
            <a:avLst>
              <a:gd name="adj" fmla="val 42408"/>
            </a:avLst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7" name="Line 88"/>
          <p:cNvSpPr>
            <a:spLocks noChangeShapeType="1"/>
          </p:cNvSpPr>
          <p:nvPr/>
        </p:nvSpPr>
        <p:spPr bwMode="auto">
          <a:xfrm flipH="1" flipV="1">
            <a:off x="4130462" y="1948275"/>
            <a:ext cx="15875" cy="1587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8" name="AutoShape 63"/>
          <p:cNvSpPr>
            <a:spLocks noChangeArrowheads="1"/>
          </p:cNvSpPr>
          <p:nvPr/>
        </p:nvSpPr>
        <p:spPr bwMode="auto">
          <a:xfrm rot="5400000">
            <a:off x="5982978" y="-191564"/>
            <a:ext cx="381000" cy="3661453"/>
          </a:xfrm>
          <a:prstGeom prst="can">
            <a:avLst>
              <a:gd name="adj" fmla="val 42408"/>
            </a:avLst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cxnSp>
        <p:nvCxnSpPr>
          <p:cNvPr id="3" name="Straight Connector 2"/>
          <p:cNvCxnSpPr/>
          <p:nvPr/>
        </p:nvCxnSpPr>
        <p:spPr>
          <a:xfrm>
            <a:off x="4547714" y="1600580"/>
            <a:ext cx="3277992" cy="119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Rectangle 43"/>
          <p:cNvSpPr>
            <a:spLocks noChangeArrowheads="1"/>
          </p:cNvSpPr>
          <p:nvPr/>
        </p:nvSpPr>
        <p:spPr bwMode="auto">
          <a:xfrm>
            <a:off x="8683738" y="4316832"/>
            <a:ext cx="1911375" cy="33855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altLang="x-none" sz="1600" err="1">
                <a:latin typeface="Calibri" charset="0"/>
                <a:ea typeface="Calibri" charset="0"/>
                <a:cs typeface="Calibri" charset="0"/>
              </a:rPr>
              <a:t>Đường</a:t>
            </a:r>
            <a:r>
              <a:rPr lang="en-US" altLang="x-none" sz="160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x-none" sz="1600" err="1">
                <a:latin typeface="Calibri" charset="0"/>
                <a:ea typeface="Calibri" charset="0"/>
                <a:cs typeface="Calibri" charset="0"/>
              </a:rPr>
              <a:t>dây</a:t>
            </a:r>
            <a:r>
              <a:rPr lang="en-US" altLang="x-none" sz="160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x-none" sz="1600" err="1">
                <a:latin typeface="Calibri" charset="0"/>
                <a:ea typeface="Calibri" charset="0"/>
                <a:cs typeface="Calibri" charset="0"/>
              </a:rPr>
              <a:t>thuê</a:t>
            </a:r>
            <a:r>
              <a:rPr lang="en-US" altLang="x-none" sz="160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x-none" sz="1600" err="1">
                <a:latin typeface="Calibri" charset="0"/>
                <a:ea typeface="Calibri" charset="0"/>
                <a:cs typeface="Calibri" charset="0"/>
              </a:rPr>
              <a:t>bao</a:t>
            </a:r>
            <a:endParaRPr lang="en-US" altLang="x-none" sz="1600"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91" name="Straight Arrow Connector 90"/>
          <p:cNvCxnSpPr>
            <a:stCxn id="89" idx="1"/>
          </p:cNvCxnSpPr>
          <p:nvPr/>
        </p:nvCxnSpPr>
        <p:spPr>
          <a:xfrm flipH="1" flipV="1">
            <a:off x="8286819" y="4479235"/>
            <a:ext cx="396919" cy="68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Rectangle 43"/>
          <p:cNvSpPr>
            <a:spLocks noChangeArrowheads="1"/>
          </p:cNvSpPr>
          <p:nvPr/>
        </p:nvSpPr>
        <p:spPr bwMode="auto">
          <a:xfrm>
            <a:off x="8677114" y="2693442"/>
            <a:ext cx="1911375" cy="33855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altLang="x-none" sz="1600" err="1">
                <a:latin typeface="Calibri" charset="0"/>
                <a:ea typeface="Calibri" charset="0"/>
                <a:cs typeface="Calibri" charset="0"/>
              </a:rPr>
              <a:t>Đường</a:t>
            </a:r>
            <a:r>
              <a:rPr lang="en-US" altLang="x-none" sz="160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x-none" sz="1600" err="1">
                <a:latin typeface="Calibri" charset="0"/>
                <a:ea typeface="Calibri" charset="0"/>
                <a:cs typeface="Calibri" charset="0"/>
              </a:rPr>
              <a:t>dây</a:t>
            </a:r>
            <a:r>
              <a:rPr lang="en-US" altLang="x-none" sz="160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x-none" sz="1600" err="1">
                <a:latin typeface="Calibri" charset="0"/>
                <a:ea typeface="Calibri" charset="0"/>
                <a:cs typeface="Calibri" charset="0"/>
              </a:rPr>
              <a:t>trung</a:t>
            </a:r>
            <a:r>
              <a:rPr lang="en-US" altLang="x-none" sz="160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x-none" sz="1600" err="1">
                <a:latin typeface="Calibri" charset="0"/>
                <a:ea typeface="Calibri" charset="0"/>
                <a:cs typeface="Calibri" charset="0"/>
              </a:rPr>
              <a:t>kế</a:t>
            </a:r>
            <a:endParaRPr lang="en-US" altLang="x-none" sz="1600"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97" name="Straight Arrow Connector 96"/>
          <p:cNvCxnSpPr>
            <a:stCxn id="92" idx="1"/>
          </p:cNvCxnSpPr>
          <p:nvPr/>
        </p:nvCxnSpPr>
        <p:spPr>
          <a:xfrm flipH="1">
            <a:off x="8412716" y="2862719"/>
            <a:ext cx="264398" cy="63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Oval 102"/>
          <p:cNvSpPr/>
          <p:nvPr/>
        </p:nvSpPr>
        <p:spPr>
          <a:xfrm>
            <a:off x="3779111" y="3247989"/>
            <a:ext cx="734094" cy="6977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/>
          <p:cNvSpPr/>
          <p:nvPr/>
        </p:nvSpPr>
        <p:spPr>
          <a:xfrm>
            <a:off x="7868511" y="3273389"/>
            <a:ext cx="734094" cy="6977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/>
          <p:cNvSpPr/>
          <p:nvPr/>
        </p:nvSpPr>
        <p:spPr>
          <a:xfrm>
            <a:off x="3767001" y="1266789"/>
            <a:ext cx="734094" cy="69778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105"/>
          <p:cNvSpPr/>
          <p:nvPr/>
        </p:nvSpPr>
        <p:spPr>
          <a:xfrm>
            <a:off x="7817711" y="1292189"/>
            <a:ext cx="734094" cy="69778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43"/>
          <p:cNvSpPr>
            <a:spLocks noChangeArrowheads="1"/>
          </p:cNvSpPr>
          <p:nvPr/>
        </p:nvSpPr>
        <p:spPr bwMode="auto">
          <a:xfrm>
            <a:off x="4753455" y="2520382"/>
            <a:ext cx="872425" cy="33855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altLang="x-none" sz="1600" err="1">
                <a:latin typeface="Calibri" charset="0"/>
                <a:ea typeface="Calibri" charset="0"/>
                <a:cs typeface="Calibri" charset="0"/>
              </a:rPr>
              <a:t>Chặng</a:t>
            </a:r>
            <a:r>
              <a:rPr lang="en-US" altLang="x-none" sz="1600">
                <a:latin typeface="Calibri" charset="0"/>
                <a:ea typeface="Calibri" charset="0"/>
                <a:cs typeface="Calibri" charset="0"/>
              </a:rPr>
              <a:t> 1</a:t>
            </a:r>
          </a:p>
        </p:txBody>
      </p:sp>
      <p:cxnSp>
        <p:nvCxnSpPr>
          <p:cNvPr id="112" name="Straight Arrow Connector 111"/>
          <p:cNvCxnSpPr>
            <a:stCxn id="107" idx="1"/>
          </p:cNvCxnSpPr>
          <p:nvPr/>
        </p:nvCxnSpPr>
        <p:spPr>
          <a:xfrm flipH="1" flipV="1">
            <a:off x="4185588" y="2685506"/>
            <a:ext cx="567867" cy="41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Rectangle 43"/>
          <p:cNvSpPr>
            <a:spLocks noChangeArrowheads="1"/>
          </p:cNvSpPr>
          <p:nvPr/>
        </p:nvSpPr>
        <p:spPr bwMode="auto">
          <a:xfrm>
            <a:off x="5804752" y="2021858"/>
            <a:ext cx="872425" cy="33855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altLang="x-none" sz="1600" err="1">
                <a:latin typeface="Calibri" charset="0"/>
                <a:ea typeface="Calibri" charset="0"/>
                <a:cs typeface="Calibri" charset="0"/>
              </a:rPr>
              <a:t>Chặng</a:t>
            </a:r>
            <a:r>
              <a:rPr lang="en-US" altLang="x-none" sz="1600">
                <a:latin typeface="Calibri" charset="0"/>
                <a:ea typeface="Calibri" charset="0"/>
                <a:cs typeface="Calibri" charset="0"/>
              </a:rPr>
              <a:t> 2</a:t>
            </a:r>
          </a:p>
        </p:txBody>
      </p:sp>
      <p:sp>
        <p:nvSpPr>
          <p:cNvPr id="114" name="Rectangle 43"/>
          <p:cNvSpPr>
            <a:spLocks noChangeArrowheads="1"/>
          </p:cNvSpPr>
          <p:nvPr/>
        </p:nvSpPr>
        <p:spPr bwMode="auto">
          <a:xfrm>
            <a:off x="6781152" y="2502304"/>
            <a:ext cx="872425" cy="33855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altLang="x-none" sz="1600" err="1">
                <a:latin typeface="Calibri" charset="0"/>
                <a:ea typeface="Calibri" charset="0"/>
                <a:cs typeface="Calibri" charset="0"/>
              </a:rPr>
              <a:t>Chặng</a:t>
            </a:r>
            <a:r>
              <a:rPr lang="en-US" altLang="x-none" sz="1600">
                <a:latin typeface="Calibri" charset="0"/>
                <a:ea typeface="Calibri" charset="0"/>
                <a:cs typeface="Calibri" charset="0"/>
              </a:rPr>
              <a:t> 3</a:t>
            </a:r>
          </a:p>
        </p:txBody>
      </p:sp>
      <p:cxnSp>
        <p:nvCxnSpPr>
          <p:cNvPr id="116" name="Straight Arrow Connector 115"/>
          <p:cNvCxnSpPr/>
          <p:nvPr/>
        </p:nvCxnSpPr>
        <p:spPr>
          <a:xfrm flipH="1" flipV="1">
            <a:off x="6245817" y="1612502"/>
            <a:ext cx="1992" cy="3774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/>
          <p:nvPr/>
        </p:nvCxnSpPr>
        <p:spPr>
          <a:xfrm>
            <a:off x="7653577" y="2685506"/>
            <a:ext cx="561047" cy="79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/>
          <p:cNvCxnSpPr>
            <a:endCxn id="84" idx="0"/>
          </p:cNvCxnSpPr>
          <p:nvPr/>
        </p:nvCxnSpPr>
        <p:spPr>
          <a:xfrm flipH="1">
            <a:off x="4132068" y="3247989"/>
            <a:ext cx="27332" cy="6977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Bent Arrow 128"/>
          <p:cNvSpPr/>
          <p:nvPr/>
        </p:nvSpPr>
        <p:spPr>
          <a:xfrm>
            <a:off x="4107801" y="1448662"/>
            <a:ext cx="393294" cy="515909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39809"/>
            </a:avLst>
          </a:prstGeom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1" name="Bent Arrow 130"/>
          <p:cNvSpPr/>
          <p:nvPr/>
        </p:nvSpPr>
        <p:spPr>
          <a:xfrm rot="5400000">
            <a:off x="7902305" y="1508074"/>
            <a:ext cx="393294" cy="515909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39809"/>
            </a:avLst>
          </a:prstGeom>
          <a:ln cmpd="dbl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7" name="Up Arrow 136"/>
          <p:cNvSpPr/>
          <p:nvPr/>
        </p:nvSpPr>
        <p:spPr>
          <a:xfrm>
            <a:off x="4119005" y="3273389"/>
            <a:ext cx="45719" cy="672381"/>
          </a:xfrm>
          <a:prstGeom prst="upArrow">
            <a:avLst/>
          </a:prstGeom>
          <a:ln w="762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Down Arrow 137"/>
          <p:cNvSpPr/>
          <p:nvPr/>
        </p:nvSpPr>
        <p:spPr>
          <a:xfrm>
            <a:off x="8234945" y="3273388"/>
            <a:ext cx="45719" cy="672383"/>
          </a:xfrm>
          <a:prstGeom prst="downArrow">
            <a:avLst/>
          </a:prstGeom>
          <a:ln w="762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 Box 68"/>
          <p:cNvSpPr txBox="1">
            <a:spLocks noChangeArrowheads="1"/>
          </p:cNvSpPr>
          <p:nvPr/>
        </p:nvSpPr>
        <p:spPr bwMode="auto">
          <a:xfrm>
            <a:off x="382910" y="6335064"/>
            <a:ext cx="11555804" cy="369332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r"/>
            <a:r>
              <a:rPr lang="en-US" altLang="x-none" err="1"/>
              <a:t>Hình</a:t>
            </a:r>
            <a:r>
              <a:rPr lang="en-US" altLang="x-none"/>
              <a:t> </a:t>
            </a:r>
            <a:r>
              <a:rPr lang="en-US" altLang="x-none" err="1"/>
              <a:t>vẽ</a:t>
            </a:r>
            <a:r>
              <a:rPr lang="en-US" altLang="x-none"/>
              <a:t> </a:t>
            </a:r>
            <a:r>
              <a:rPr lang="en-US" altLang="x-none" err="1"/>
              <a:t>tham</a:t>
            </a:r>
            <a:r>
              <a:rPr lang="en-US" altLang="x-none"/>
              <a:t> </a:t>
            </a:r>
            <a:r>
              <a:rPr lang="en-US" altLang="x-none" err="1"/>
              <a:t>khảo</a:t>
            </a:r>
            <a:r>
              <a:rPr lang="en-US" altLang="x-none"/>
              <a:t> </a:t>
            </a:r>
            <a:r>
              <a:rPr lang="en-US" altLang="x-none" err="1"/>
              <a:t>từ</a:t>
            </a:r>
            <a:r>
              <a:rPr lang="en-US" altLang="x-none"/>
              <a:t> </a:t>
            </a:r>
            <a:r>
              <a:rPr lang="en-US" altLang="x-none" err="1"/>
              <a:t>bài</a:t>
            </a:r>
            <a:r>
              <a:rPr lang="en-US" altLang="x-none"/>
              <a:t> </a:t>
            </a:r>
            <a:r>
              <a:rPr lang="en-US" altLang="x-none" err="1"/>
              <a:t>giảng</a:t>
            </a:r>
            <a:r>
              <a:rPr lang="en-US" altLang="x-none"/>
              <a:t> “Introduction to Computer Network”, Prof. Nick </a:t>
            </a:r>
            <a:r>
              <a:rPr lang="en-US" altLang="x-none" err="1"/>
              <a:t>Mckeown</a:t>
            </a:r>
            <a:r>
              <a:rPr lang="en-US" altLang="x-none"/>
              <a:t>, Stanford University</a:t>
            </a:r>
            <a:endParaRPr lang="en-US" altLang="x-none" sz="1800"/>
          </a:p>
        </p:txBody>
      </p:sp>
    </p:spTree>
    <p:extLst>
      <p:ext uri="{BB962C8B-B14F-4D97-AF65-F5344CB8AC3E}">
        <p14:creationId xmlns:p14="http://schemas.microsoft.com/office/powerpoint/2010/main" val="210028902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59026" y="292575"/>
            <a:ext cx="11834191" cy="43788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sz="2800">
                <a:latin typeface="+mn-lt"/>
                <a:ea typeface="Helvetica" charset="0"/>
                <a:cs typeface="Helvetica" charset="0"/>
              </a:rPr>
              <a:t>CHƯƠNG 2: TIẾN TRÌNH NGẪU NHIÊN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59026" y="887895"/>
            <a:ext cx="11834191" cy="496282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ppleSDGothicNeo-Regular" charset="-127"/>
              <a:buChar char="□"/>
            </a:pPr>
            <a:r>
              <a:rPr lang="en-US" i="1">
                <a:solidFill>
                  <a:srgbClr val="FF0000"/>
                </a:solidFill>
                <a:latin typeface="+mn-lt"/>
              </a:rPr>
              <a:t>TIẾN TRÌNH NHỊ PHÂN:</a:t>
            </a:r>
          </a:p>
          <a:p>
            <a:pPr marL="800100" lvl="1" indent="-342900" algn="l">
              <a:buFont typeface="Courier New" charset="0"/>
              <a:buChar char="o"/>
            </a:pPr>
            <a:r>
              <a:rPr lang="en-US" err="1">
                <a:latin typeface="+mn-lt"/>
              </a:rPr>
              <a:t>Xét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biến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ngẫu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nhiên</a:t>
            </a:r>
            <a:r>
              <a:rPr lang="en-US">
                <a:latin typeface="+mn-lt"/>
              </a:rPr>
              <a:t> X </a:t>
            </a:r>
            <a:r>
              <a:rPr lang="en-US" err="1">
                <a:latin typeface="+mn-lt"/>
              </a:rPr>
              <a:t>tuân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theo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phân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bố</a:t>
            </a:r>
            <a:r>
              <a:rPr lang="en-US">
                <a:latin typeface="+mn-lt"/>
              </a:rPr>
              <a:t> Bernoulli</a:t>
            </a:r>
          </a:p>
          <a:p>
            <a:pPr marL="800100" lvl="1" indent="-342900" algn="l">
              <a:buFont typeface="Courier New" charset="0"/>
              <a:buChar char="o"/>
            </a:pPr>
            <a:r>
              <a:rPr lang="en-US" err="1">
                <a:latin typeface="+mn-lt"/>
              </a:rPr>
              <a:t>Xét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dãy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giá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trị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của</a:t>
            </a:r>
            <a:r>
              <a:rPr lang="en-US">
                <a:latin typeface="+mn-lt"/>
              </a:rPr>
              <a:t> X</a:t>
            </a:r>
            <a:r>
              <a:rPr lang="en-US" baseline="-25000">
                <a:latin typeface="+mn-lt"/>
              </a:rPr>
              <a:t>i 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tại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các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thời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điểm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rời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rạc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t</a:t>
            </a:r>
            <a:r>
              <a:rPr lang="en-US" baseline="-25000" err="1">
                <a:latin typeface="+mn-lt"/>
              </a:rPr>
              <a:t>i</a:t>
            </a:r>
            <a:r>
              <a:rPr lang="en-US">
                <a:latin typeface="+mn-lt"/>
              </a:rPr>
              <a:t> (t</a:t>
            </a:r>
            <a:r>
              <a:rPr lang="en-US" baseline="-25000">
                <a:latin typeface="+mn-lt"/>
              </a:rPr>
              <a:t>0</a:t>
            </a:r>
            <a:r>
              <a:rPr lang="en-US">
                <a:latin typeface="+mn-lt"/>
              </a:rPr>
              <a:t>, t</a:t>
            </a:r>
            <a:r>
              <a:rPr lang="en-US" baseline="-25000">
                <a:latin typeface="+mn-lt"/>
              </a:rPr>
              <a:t>1</a:t>
            </a:r>
            <a:r>
              <a:rPr lang="mr-IN">
                <a:latin typeface="+mn-lt"/>
              </a:rPr>
              <a:t>…</a:t>
            </a:r>
            <a:r>
              <a:rPr lang="vi-VN">
                <a:latin typeface="+mn-lt"/>
              </a:rPr>
              <a:t>, t</a:t>
            </a:r>
            <a:r>
              <a:rPr lang="vi-VN" baseline="-25000">
                <a:latin typeface="+mn-lt"/>
              </a:rPr>
              <a:t>n</a:t>
            </a:r>
            <a:r>
              <a:rPr lang="vi-VN">
                <a:latin typeface="+mn-lt"/>
              </a:rPr>
              <a:t>)</a:t>
            </a:r>
            <a:endParaRPr lang="vi-VN" baseline="-25000">
              <a:latin typeface="+mn-lt"/>
            </a:endParaRPr>
          </a:p>
          <a:p>
            <a:pPr marL="800100" lvl="1" indent="-342900" algn="l">
              <a:buFont typeface="Courier New" charset="0"/>
              <a:buChar char="o"/>
            </a:pPr>
            <a:r>
              <a:rPr lang="en-US" err="1">
                <a:latin typeface="+mn-lt"/>
              </a:rPr>
              <a:t>Xét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tiến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trình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ngẫu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nhiên</a:t>
            </a:r>
            <a:r>
              <a:rPr lang="en-US">
                <a:latin typeface="+mn-lt"/>
              </a:rPr>
              <a:t> S</a:t>
            </a:r>
            <a:r>
              <a:rPr lang="en-US" baseline="-25000">
                <a:latin typeface="+mn-lt"/>
              </a:rPr>
              <a:t>i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có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giá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trị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như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sau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tại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các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thời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điểm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t</a:t>
            </a:r>
            <a:r>
              <a:rPr lang="en-US" baseline="-25000" err="1">
                <a:latin typeface="+mn-lt"/>
              </a:rPr>
              <a:t>i</a:t>
            </a:r>
            <a:endParaRPr lang="en-US">
              <a:latin typeface="+mn-lt"/>
            </a:endParaRPr>
          </a:p>
          <a:p>
            <a:pPr marL="1257300" lvl="2" indent="-342900" algn="l">
              <a:buFont typeface="Courier New" charset="0"/>
              <a:buChar char="o"/>
            </a:pPr>
            <a:r>
              <a:rPr lang="en-US">
                <a:latin typeface="+mn-lt"/>
              </a:rPr>
              <a:t>S</a:t>
            </a:r>
            <a:r>
              <a:rPr lang="en-US" baseline="-25000">
                <a:latin typeface="+mn-lt"/>
              </a:rPr>
              <a:t>0</a:t>
            </a:r>
            <a:r>
              <a:rPr lang="en-US">
                <a:latin typeface="+mn-lt"/>
              </a:rPr>
              <a:t>=X</a:t>
            </a:r>
            <a:r>
              <a:rPr lang="en-US" baseline="-25000">
                <a:latin typeface="+mn-lt"/>
              </a:rPr>
              <a:t>0</a:t>
            </a:r>
          </a:p>
          <a:p>
            <a:pPr marL="1257300" lvl="2" indent="-342900" algn="l">
              <a:buFont typeface="Courier New" charset="0"/>
              <a:buChar char="o"/>
            </a:pPr>
            <a:r>
              <a:rPr lang="en-US">
                <a:latin typeface="+mn-lt"/>
              </a:rPr>
              <a:t>S</a:t>
            </a:r>
            <a:r>
              <a:rPr lang="en-US" baseline="-25000">
                <a:latin typeface="+mn-lt"/>
              </a:rPr>
              <a:t>1</a:t>
            </a:r>
            <a:r>
              <a:rPr lang="en-US">
                <a:latin typeface="+mn-lt"/>
              </a:rPr>
              <a:t>=X</a:t>
            </a:r>
            <a:r>
              <a:rPr lang="en-US" baseline="-25000">
                <a:latin typeface="+mn-lt"/>
              </a:rPr>
              <a:t>0</a:t>
            </a:r>
            <a:r>
              <a:rPr lang="en-US">
                <a:latin typeface="+mn-lt"/>
              </a:rPr>
              <a:t>+X</a:t>
            </a:r>
            <a:r>
              <a:rPr lang="en-US" baseline="-25000">
                <a:latin typeface="+mn-lt"/>
              </a:rPr>
              <a:t>1</a:t>
            </a:r>
          </a:p>
          <a:p>
            <a:pPr marL="1257300" lvl="2" indent="-342900" algn="l">
              <a:buFont typeface="Courier New" charset="0"/>
              <a:buChar char="o"/>
            </a:pPr>
            <a:r>
              <a:rPr lang="en-US">
                <a:latin typeface="+mn-lt"/>
              </a:rPr>
              <a:t>S</a:t>
            </a:r>
            <a:r>
              <a:rPr lang="en-US" baseline="-25000">
                <a:latin typeface="+mn-lt"/>
              </a:rPr>
              <a:t>2</a:t>
            </a:r>
            <a:r>
              <a:rPr lang="en-US">
                <a:latin typeface="+mn-lt"/>
              </a:rPr>
              <a:t>=X</a:t>
            </a:r>
            <a:r>
              <a:rPr lang="en-US" baseline="-25000">
                <a:latin typeface="+mn-lt"/>
              </a:rPr>
              <a:t>0</a:t>
            </a:r>
            <a:r>
              <a:rPr lang="en-US">
                <a:latin typeface="+mn-lt"/>
              </a:rPr>
              <a:t>+X</a:t>
            </a:r>
            <a:r>
              <a:rPr lang="en-US" baseline="-25000">
                <a:latin typeface="+mn-lt"/>
              </a:rPr>
              <a:t>1</a:t>
            </a:r>
            <a:r>
              <a:rPr lang="en-US">
                <a:latin typeface="+mn-lt"/>
              </a:rPr>
              <a:t>+X</a:t>
            </a:r>
            <a:r>
              <a:rPr lang="en-US" baseline="-25000">
                <a:latin typeface="+mn-lt"/>
              </a:rPr>
              <a:t>2</a:t>
            </a:r>
          </a:p>
          <a:p>
            <a:pPr marL="1257300" lvl="2" indent="-342900" algn="l">
              <a:buFont typeface="Courier New" charset="0"/>
              <a:buChar char="o"/>
            </a:pPr>
            <a:r>
              <a:rPr lang="mr-IN">
                <a:latin typeface="+mn-lt"/>
              </a:rPr>
              <a:t>…</a:t>
            </a:r>
            <a:endParaRPr lang="vi-VN">
              <a:latin typeface="+mn-lt"/>
            </a:endParaRPr>
          </a:p>
          <a:p>
            <a:pPr marL="1257300" lvl="2" indent="-342900" algn="l">
              <a:buFont typeface="Courier New" charset="0"/>
              <a:buChar char="o"/>
            </a:pPr>
            <a:r>
              <a:rPr lang="vi-VN">
                <a:latin typeface="+mn-lt"/>
              </a:rPr>
              <a:t>S</a:t>
            </a:r>
            <a:r>
              <a:rPr lang="vi-VN" baseline="-25000">
                <a:latin typeface="+mn-lt"/>
              </a:rPr>
              <a:t>n</a:t>
            </a:r>
            <a:r>
              <a:rPr lang="vi-VN">
                <a:latin typeface="+mn-lt"/>
              </a:rPr>
              <a:t>=X</a:t>
            </a:r>
            <a:r>
              <a:rPr lang="vi-VN" baseline="-25000">
                <a:latin typeface="+mn-lt"/>
              </a:rPr>
              <a:t>0</a:t>
            </a:r>
            <a:r>
              <a:rPr lang="vi-VN">
                <a:latin typeface="+mn-lt"/>
              </a:rPr>
              <a:t>+X</a:t>
            </a:r>
            <a:r>
              <a:rPr lang="vi-VN" baseline="-25000">
                <a:latin typeface="+mn-lt"/>
              </a:rPr>
              <a:t>1</a:t>
            </a:r>
            <a:r>
              <a:rPr lang="vi-VN">
                <a:latin typeface="+mn-lt"/>
              </a:rPr>
              <a:t>+X</a:t>
            </a:r>
            <a:r>
              <a:rPr lang="vi-VN" baseline="-25000">
                <a:latin typeface="+mn-lt"/>
              </a:rPr>
              <a:t>2</a:t>
            </a:r>
            <a:r>
              <a:rPr lang="vi-VN">
                <a:latin typeface="+mn-lt"/>
              </a:rPr>
              <a:t>+</a:t>
            </a:r>
            <a:r>
              <a:rPr lang="mr-IN">
                <a:latin typeface="+mn-lt"/>
              </a:rPr>
              <a:t>…</a:t>
            </a:r>
            <a:r>
              <a:rPr lang="vi-VN">
                <a:latin typeface="+mn-lt"/>
              </a:rPr>
              <a:t>+X</a:t>
            </a:r>
            <a:r>
              <a:rPr lang="vi-VN" baseline="-25000">
                <a:latin typeface="+mn-lt"/>
              </a:rPr>
              <a:t>n</a:t>
            </a:r>
            <a:endParaRPr lang="en-US" baseline="-25000">
              <a:latin typeface="+mn-lt"/>
            </a:endParaRPr>
          </a:p>
          <a:p>
            <a:pPr lvl="1"/>
            <a:endParaRPr lang="en-US" i="1">
              <a:solidFill>
                <a:srgbClr val="FF0000"/>
              </a:solidFill>
              <a:latin typeface="+mn-lt"/>
            </a:endParaRPr>
          </a:p>
          <a:p>
            <a:pPr marL="800100" lvl="1" indent="-342900" algn="l">
              <a:buFont typeface="Courier New" charset="0"/>
              <a:buChar char="o"/>
            </a:pPr>
            <a:endParaRPr lang="en-US" sz="2200" i="1">
              <a:latin typeface="+mn-lt"/>
            </a:endParaRPr>
          </a:p>
          <a:p>
            <a:pPr marL="800100" lvl="1" indent="-342900" algn="l">
              <a:buFont typeface="Courier New" charset="0"/>
              <a:buChar char="o"/>
            </a:pPr>
            <a:endParaRPr lang="en-US">
              <a:latin typeface="+mn-lt"/>
            </a:endParaRPr>
          </a:p>
          <a:p>
            <a:pPr marL="800100" lvl="1" indent="-342900" algn="l">
              <a:buFont typeface="Courier New" charset="0"/>
              <a:buChar char="o"/>
            </a:pPr>
            <a:endParaRPr lang="en-US">
              <a:latin typeface="+mn-lt"/>
            </a:endParaRPr>
          </a:p>
          <a:p>
            <a:endParaRPr lang="en-US" i="1">
              <a:solidFill>
                <a:srgbClr val="FF0000"/>
              </a:solidFill>
              <a:latin typeface="+mn-lt"/>
            </a:endParaRPr>
          </a:p>
          <a:p>
            <a:pPr marL="800100" lvl="1" indent="-342900" algn="l">
              <a:buFont typeface="Courier New" charset="0"/>
              <a:buChar char="o"/>
            </a:pPr>
            <a:endParaRPr lang="en-US"/>
          </a:p>
          <a:p>
            <a:pPr marL="800100" lvl="1" indent="-342900" algn="l">
              <a:buFont typeface="Courier New" charset="0"/>
              <a:buChar char="o"/>
            </a:pPr>
            <a:endParaRPr lang="en-US">
              <a:latin typeface="+mn-lt"/>
            </a:endParaRPr>
          </a:p>
          <a:p>
            <a:pPr marL="800100" lvl="1" indent="-342900" algn="l">
              <a:buFont typeface="Courier New" charset="0"/>
              <a:buChar char="o"/>
            </a:pPr>
            <a:endParaRPr lang="en-US" i="1">
              <a:latin typeface="+mn-lt"/>
            </a:endParaRPr>
          </a:p>
          <a:p>
            <a:pPr marL="800100" lvl="1" indent="-342900" algn="l">
              <a:buFont typeface="AppleSDGothicNeo-Regular" charset="-127"/>
              <a:buChar char="□"/>
            </a:pPr>
            <a:endParaRPr lang="en-US" i="1">
              <a:solidFill>
                <a:srgbClr val="FF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7613585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59026" y="292575"/>
            <a:ext cx="11834191" cy="43788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sz="2800">
                <a:latin typeface="+mn-lt"/>
                <a:ea typeface="Helvetica" charset="0"/>
                <a:cs typeface="Helvetica" charset="0"/>
              </a:rPr>
              <a:t>CHƯƠNG 2: TIẾN TRÌNH NGẪU NHIÊN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 txBox="1">
                <a:spLocks/>
              </p:cNvSpPr>
              <p:nvPr/>
            </p:nvSpPr>
            <p:spPr>
              <a:xfrm>
                <a:off x="159026" y="887895"/>
                <a:ext cx="11834191" cy="496282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 algn="l">
                  <a:buFont typeface="AppleSDGothicNeo-Regular" charset="-127"/>
                  <a:buChar char="□"/>
                </a:pPr>
                <a:r>
                  <a:rPr lang="en-US" i="1">
                    <a:solidFill>
                      <a:srgbClr val="FF0000"/>
                    </a:solidFill>
                    <a:latin typeface="+mn-lt"/>
                  </a:rPr>
                  <a:t>TIẾN TRÌNH TĂNG TRƯỞNG DỪNG:</a:t>
                </a:r>
              </a:p>
              <a:p>
                <a:pPr marL="800100" lvl="1" indent="-342900" algn="l">
                  <a:buFont typeface="Courier New" charset="0"/>
                  <a:buChar char="o"/>
                </a:pPr>
                <a:r>
                  <a:rPr lang="en-US" err="1">
                    <a:solidFill>
                      <a:schemeClr val="tx1"/>
                    </a:solidFill>
                    <a:latin typeface="+mn-lt"/>
                  </a:rPr>
                  <a:t>Xét</a:t>
                </a:r>
                <a:r>
                  <a:rPr lang="en-US">
                    <a:solidFill>
                      <a:schemeClr val="tx1"/>
                    </a:solidFill>
                    <a:latin typeface="+mn-lt"/>
                  </a:rPr>
                  <a:t> </a:t>
                </a:r>
                <a:r>
                  <a:rPr lang="en-US" err="1">
                    <a:solidFill>
                      <a:schemeClr val="tx1"/>
                    </a:solidFill>
                    <a:latin typeface="+mn-lt"/>
                  </a:rPr>
                  <a:t>một</a:t>
                </a:r>
                <a:r>
                  <a:rPr lang="en-US">
                    <a:solidFill>
                      <a:schemeClr val="tx1"/>
                    </a:solidFill>
                    <a:latin typeface="+mn-lt"/>
                  </a:rPr>
                  <a:t> </a:t>
                </a:r>
                <a:r>
                  <a:rPr lang="en-US" err="1">
                    <a:solidFill>
                      <a:schemeClr val="tx1"/>
                    </a:solidFill>
                    <a:latin typeface="+mn-lt"/>
                  </a:rPr>
                  <a:t>tiến</a:t>
                </a:r>
                <a:r>
                  <a:rPr lang="en-US">
                    <a:solidFill>
                      <a:schemeClr val="tx1"/>
                    </a:solidFill>
                    <a:latin typeface="+mn-lt"/>
                  </a:rPr>
                  <a:t> </a:t>
                </a:r>
                <a:r>
                  <a:rPr lang="en-US" err="1">
                    <a:solidFill>
                      <a:schemeClr val="tx1"/>
                    </a:solidFill>
                    <a:latin typeface="+mn-lt"/>
                  </a:rPr>
                  <a:t>trình</a:t>
                </a:r>
                <a:r>
                  <a:rPr lang="en-US">
                    <a:solidFill>
                      <a:schemeClr val="tx1"/>
                    </a:solidFill>
                    <a:latin typeface="+mn-lt"/>
                  </a:rPr>
                  <a:t> </a:t>
                </a:r>
                <a:r>
                  <a:rPr lang="en-US" err="1">
                    <a:solidFill>
                      <a:schemeClr val="tx1"/>
                    </a:solidFill>
                    <a:latin typeface="+mn-lt"/>
                  </a:rPr>
                  <a:t>ngẫu</a:t>
                </a:r>
                <a:r>
                  <a:rPr lang="en-US">
                    <a:solidFill>
                      <a:schemeClr val="tx1"/>
                    </a:solidFill>
                    <a:latin typeface="+mn-lt"/>
                  </a:rPr>
                  <a:t> </a:t>
                </a:r>
                <a:r>
                  <a:rPr lang="en-US" err="1">
                    <a:solidFill>
                      <a:schemeClr val="tx1"/>
                    </a:solidFill>
                    <a:latin typeface="+mn-lt"/>
                  </a:rPr>
                  <a:t>nhiên</a:t>
                </a:r>
                <a:r>
                  <a:rPr lang="en-US">
                    <a:solidFill>
                      <a:schemeClr val="tx1"/>
                    </a:solidFill>
                    <a:latin typeface="+mn-lt"/>
                  </a:rPr>
                  <a:t>: </a:t>
                </a:r>
                <a:r>
                  <a:rPr lang="en-US" err="1">
                    <a:solidFill>
                      <a:schemeClr val="tx1"/>
                    </a:solidFill>
                    <a:latin typeface="+mn-lt"/>
                  </a:rPr>
                  <a:t>là</a:t>
                </a:r>
                <a:r>
                  <a:rPr lang="en-US">
                    <a:solidFill>
                      <a:schemeClr val="tx1"/>
                    </a:solidFill>
                    <a:latin typeface="+mn-lt"/>
                  </a:rPr>
                  <a:t> </a:t>
                </a:r>
                <a:r>
                  <a:rPr lang="en-US" err="1">
                    <a:solidFill>
                      <a:schemeClr val="tx1"/>
                    </a:solidFill>
                    <a:latin typeface="+mn-lt"/>
                  </a:rPr>
                  <a:t>các</a:t>
                </a:r>
                <a:r>
                  <a:rPr lang="en-US">
                    <a:solidFill>
                      <a:schemeClr val="tx1"/>
                    </a:solidFill>
                    <a:latin typeface="+mn-lt"/>
                  </a:rPr>
                  <a:t> </a:t>
                </a:r>
                <a:r>
                  <a:rPr lang="en-US" err="1">
                    <a:solidFill>
                      <a:schemeClr val="tx1"/>
                    </a:solidFill>
                    <a:latin typeface="+mn-lt"/>
                  </a:rPr>
                  <a:t>sự</a:t>
                </a:r>
                <a:r>
                  <a:rPr lang="en-US">
                    <a:solidFill>
                      <a:schemeClr val="tx1"/>
                    </a:solidFill>
                    <a:latin typeface="+mn-lt"/>
                  </a:rPr>
                  <a:t> </a:t>
                </a:r>
                <a:r>
                  <a:rPr lang="en-US" err="1">
                    <a:solidFill>
                      <a:schemeClr val="tx1"/>
                    </a:solidFill>
                    <a:latin typeface="+mn-lt"/>
                  </a:rPr>
                  <a:t>kiện</a:t>
                </a:r>
                <a:r>
                  <a:rPr lang="en-US">
                    <a:solidFill>
                      <a:schemeClr val="tx1"/>
                    </a:solidFill>
                    <a:latin typeface="+mn-lt"/>
                  </a:rPr>
                  <a:t> </a:t>
                </a:r>
                <a:r>
                  <a:rPr lang="en-US" err="1">
                    <a:solidFill>
                      <a:schemeClr val="tx1"/>
                    </a:solidFill>
                    <a:latin typeface="+mn-lt"/>
                  </a:rPr>
                  <a:t>ngẫu</a:t>
                </a:r>
                <a:r>
                  <a:rPr lang="en-US">
                    <a:solidFill>
                      <a:schemeClr val="tx1"/>
                    </a:solidFill>
                    <a:latin typeface="+mn-lt"/>
                  </a:rPr>
                  <a:t> </a:t>
                </a:r>
                <a:r>
                  <a:rPr lang="en-US" err="1">
                    <a:solidFill>
                      <a:schemeClr val="tx1"/>
                    </a:solidFill>
                    <a:latin typeface="+mn-lt"/>
                  </a:rPr>
                  <a:t>nhiên</a:t>
                </a:r>
                <a:r>
                  <a:rPr lang="en-US">
                    <a:solidFill>
                      <a:schemeClr val="tx1"/>
                    </a:solidFill>
                    <a:latin typeface="+mn-lt"/>
                  </a:rPr>
                  <a:t> </a:t>
                </a:r>
                <a:r>
                  <a:rPr lang="en-US" err="1">
                    <a:solidFill>
                      <a:schemeClr val="tx1"/>
                    </a:solidFill>
                    <a:latin typeface="+mn-lt"/>
                  </a:rPr>
                  <a:t>xẩy</a:t>
                </a:r>
                <a:r>
                  <a:rPr lang="en-US">
                    <a:solidFill>
                      <a:schemeClr val="tx1"/>
                    </a:solidFill>
                    <a:latin typeface="+mn-lt"/>
                  </a:rPr>
                  <a:t> </a:t>
                </a:r>
                <a:r>
                  <a:rPr lang="en-US" err="1">
                    <a:solidFill>
                      <a:schemeClr val="tx1"/>
                    </a:solidFill>
                    <a:latin typeface="+mn-lt"/>
                  </a:rPr>
                  <a:t>ra</a:t>
                </a:r>
                <a:r>
                  <a:rPr lang="en-US">
                    <a:solidFill>
                      <a:schemeClr val="tx1"/>
                    </a:solidFill>
                    <a:latin typeface="+mn-lt"/>
                  </a:rPr>
                  <a:t> </a:t>
                </a:r>
                <a:r>
                  <a:rPr lang="en-US" err="1">
                    <a:solidFill>
                      <a:schemeClr val="tx1"/>
                    </a:solidFill>
                    <a:latin typeface="+mn-lt"/>
                  </a:rPr>
                  <a:t>tại</a:t>
                </a:r>
                <a:r>
                  <a:rPr lang="en-US">
                    <a:solidFill>
                      <a:schemeClr val="tx1"/>
                    </a:solidFill>
                    <a:latin typeface="+mn-lt"/>
                  </a:rPr>
                  <a:t> </a:t>
                </a:r>
                <a:r>
                  <a:rPr lang="en-US" err="1">
                    <a:solidFill>
                      <a:schemeClr val="tx1"/>
                    </a:solidFill>
                    <a:latin typeface="+mn-lt"/>
                  </a:rPr>
                  <a:t>các</a:t>
                </a:r>
                <a:r>
                  <a:rPr lang="en-US">
                    <a:solidFill>
                      <a:schemeClr val="tx1"/>
                    </a:solidFill>
                    <a:latin typeface="+mn-lt"/>
                  </a:rPr>
                  <a:t> </a:t>
                </a:r>
                <a:r>
                  <a:rPr lang="en-US" err="1">
                    <a:solidFill>
                      <a:schemeClr val="tx1"/>
                    </a:solidFill>
                    <a:latin typeface="+mn-lt"/>
                  </a:rPr>
                  <a:t>thời</a:t>
                </a:r>
                <a:r>
                  <a:rPr lang="en-US">
                    <a:solidFill>
                      <a:schemeClr val="tx1"/>
                    </a:solidFill>
                    <a:latin typeface="+mn-lt"/>
                  </a:rPr>
                  <a:t> </a:t>
                </a:r>
                <a:r>
                  <a:rPr lang="en-US" err="1">
                    <a:solidFill>
                      <a:schemeClr val="tx1"/>
                    </a:solidFill>
                    <a:latin typeface="+mn-lt"/>
                  </a:rPr>
                  <a:t>điểm</a:t>
                </a:r>
                <a:r>
                  <a:rPr lang="en-US">
                    <a:solidFill>
                      <a:schemeClr val="tx1"/>
                    </a:solidFill>
                    <a:latin typeface="+mn-lt"/>
                  </a:rPr>
                  <a:t> </a:t>
                </a:r>
                <a:r>
                  <a:rPr lang="en-US" err="1">
                    <a:solidFill>
                      <a:schemeClr val="tx1"/>
                    </a:solidFill>
                    <a:latin typeface="+mn-lt"/>
                  </a:rPr>
                  <a:t>rời</a:t>
                </a:r>
                <a:r>
                  <a:rPr lang="en-US">
                    <a:solidFill>
                      <a:schemeClr val="tx1"/>
                    </a:solidFill>
                    <a:latin typeface="+mn-lt"/>
                  </a:rPr>
                  <a:t> </a:t>
                </a:r>
                <a:r>
                  <a:rPr lang="en-US" err="1">
                    <a:solidFill>
                      <a:schemeClr val="tx1"/>
                    </a:solidFill>
                    <a:latin typeface="+mn-lt"/>
                  </a:rPr>
                  <a:t>rac</a:t>
                </a:r>
                <a:r>
                  <a:rPr lang="en-US">
                    <a:solidFill>
                      <a:schemeClr val="tx1"/>
                    </a:solidFill>
                    <a:latin typeface="+mn-lt"/>
                  </a:rPr>
                  <a:t>, </a:t>
                </a:r>
                <a:r>
                  <a:rPr lang="en-US" err="1">
                    <a:solidFill>
                      <a:schemeClr val="tx1"/>
                    </a:solidFill>
                    <a:latin typeface="+mn-lt"/>
                  </a:rPr>
                  <a:t>bắt</a:t>
                </a:r>
                <a:r>
                  <a:rPr lang="en-US">
                    <a:solidFill>
                      <a:schemeClr val="tx1"/>
                    </a:solidFill>
                    <a:latin typeface="+mn-lt"/>
                  </a:rPr>
                  <a:t> </a:t>
                </a:r>
                <a:r>
                  <a:rPr lang="en-US" err="1">
                    <a:solidFill>
                      <a:schemeClr val="tx1"/>
                    </a:solidFill>
                    <a:latin typeface="+mn-lt"/>
                  </a:rPr>
                  <a:t>đầu</a:t>
                </a:r>
                <a:r>
                  <a:rPr lang="en-US">
                    <a:solidFill>
                      <a:schemeClr val="tx1"/>
                    </a:solidFill>
                    <a:latin typeface="+mn-lt"/>
                  </a:rPr>
                  <a:t> </a:t>
                </a:r>
                <a:r>
                  <a:rPr lang="en-US" err="1">
                    <a:solidFill>
                      <a:schemeClr val="tx1"/>
                    </a:solidFill>
                    <a:latin typeface="+mn-lt"/>
                  </a:rPr>
                  <a:t>từ</a:t>
                </a:r>
                <a:r>
                  <a:rPr lang="en-US">
                    <a:solidFill>
                      <a:schemeClr val="tx1"/>
                    </a:solidFill>
                    <a:latin typeface="+mn-lt"/>
                  </a:rPr>
                  <a:t> </a:t>
                </a:r>
                <a:r>
                  <a:rPr lang="en-US" err="1">
                    <a:solidFill>
                      <a:schemeClr val="tx1"/>
                    </a:solidFill>
                    <a:latin typeface="+mn-lt"/>
                  </a:rPr>
                  <a:t>thời</a:t>
                </a:r>
                <a:r>
                  <a:rPr lang="en-US">
                    <a:solidFill>
                      <a:schemeClr val="tx1"/>
                    </a:solidFill>
                    <a:latin typeface="+mn-lt"/>
                  </a:rPr>
                  <a:t> </a:t>
                </a:r>
                <a:r>
                  <a:rPr lang="en-US" err="1">
                    <a:solidFill>
                      <a:schemeClr val="tx1"/>
                    </a:solidFill>
                    <a:latin typeface="+mn-lt"/>
                  </a:rPr>
                  <a:t>điểm</a:t>
                </a:r>
                <a:r>
                  <a:rPr lang="en-US">
                    <a:solidFill>
                      <a:schemeClr val="tx1"/>
                    </a:solidFill>
                    <a:latin typeface="+mn-lt"/>
                  </a:rPr>
                  <a:t> </a:t>
                </a:r>
                <a:r>
                  <a:rPr lang="en-US" i="1">
                    <a:solidFill>
                      <a:schemeClr val="tx1"/>
                    </a:solidFill>
                    <a:latin typeface="+mn-lt"/>
                  </a:rPr>
                  <a:t>t=0</a:t>
                </a:r>
              </a:p>
              <a:p>
                <a:pPr marL="800100" lvl="1" indent="-342900" algn="l">
                  <a:buFont typeface="Courier New" charset="0"/>
                  <a:buChar char="o"/>
                </a:pPr>
                <a:r>
                  <a:rPr lang="en-US" err="1">
                    <a:solidFill>
                      <a:schemeClr val="tx1"/>
                    </a:solidFill>
                    <a:latin typeface="+mn-lt"/>
                  </a:rPr>
                  <a:t>Một</a:t>
                </a:r>
                <a:r>
                  <a:rPr lang="en-US">
                    <a:solidFill>
                      <a:schemeClr val="tx1"/>
                    </a:solidFill>
                    <a:latin typeface="+mn-lt"/>
                  </a:rPr>
                  <a:t> </a:t>
                </a:r>
                <a:r>
                  <a:rPr lang="en-US" err="1">
                    <a:solidFill>
                      <a:schemeClr val="tx1"/>
                    </a:solidFill>
                    <a:latin typeface="+mn-lt"/>
                  </a:rPr>
                  <a:t>tiến</a:t>
                </a:r>
                <a:r>
                  <a:rPr lang="en-US">
                    <a:solidFill>
                      <a:schemeClr val="tx1"/>
                    </a:solidFill>
                    <a:latin typeface="+mn-lt"/>
                  </a:rPr>
                  <a:t> </a:t>
                </a:r>
                <a:r>
                  <a:rPr lang="en-US" err="1">
                    <a:solidFill>
                      <a:schemeClr val="tx1"/>
                    </a:solidFill>
                    <a:latin typeface="+mn-lt"/>
                  </a:rPr>
                  <a:t>trình</a:t>
                </a:r>
                <a:r>
                  <a:rPr lang="en-US">
                    <a:solidFill>
                      <a:schemeClr val="tx1"/>
                    </a:solidFill>
                    <a:latin typeface="+mn-lt"/>
                  </a:rPr>
                  <a:t> </a:t>
                </a:r>
                <a:r>
                  <a:rPr lang="en-US" err="1">
                    <a:solidFill>
                      <a:schemeClr val="tx1"/>
                    </a:solidFill>
                    <a:latin typeface="+mn-lt"/>
                  </a:rPr>
                  <a:t>ngẫu</a:t>
                </a:r>
                <a:r>
                  <a:rPr lang="en-US">
                    <a:solidFill>
                      <a:schemeClr val="tx1"/>
                    </a:solidFill>
                    <a:latin typeface="+mn-lt"/>
                  </a:rPr>
                  <a:t> </a:t>
                </a:r>
                <a:r>
                  <a:rPr lang="en-US" err="1">
                    <a:solidFill>
                      <a:schemeClr val="tx1"/>
                    </a:solidFill>
                    <a:latin typeface="+mn-lt"/>
                  </a:rPr>
                  <a:t>nhiên</a:t>
                </a:r>
                <a:r>
                  <a:rPr lang="en-US">
                    <a:solidFill>
                      <a:schemeClr val="tx1"/>
                    </a:solidFill>
                    <a:latin typeface="+mn-lt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𝑋</m:t>
                        </m:r>
                        <m:d>
                          <m:dPr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e>
                        </m:d>
                        <m:r>
                          <a:rPr lang="vi-VN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, </m:t>
                        </m:r>
                        <m:r>
                          <a:rPr lang="vi-VN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vi-VN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≥</m:t>
                        </m:r>
                        <m:r>
                          <a:rPr lang="vi-VN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e>
                    </m:d>
                  </m:oMath>
                </a14:m>
                <a:r>
                  <a:rPr lang="en-US">
                    <a:solidFill>
                      <a:schemeClr val="tx1"/>
                    </a:solidFill>
                    <a:latin typeface="+mn-lt"/>
                  </a:rPr>
                  <a:t> </a:t>
                </a:r>
                <a:r>
                  <a:rPr lang="en-US" err="1">
                    <a:solidFill>
                      <a:schemeClr val="tx1"/>
                    </a:solidFill>
                    <a:latin typeface="+mn-lt"/>
                  </a:rPr>
                  <a:t>được</a:t>
                </a:r>
                <a:r>
                  <a:rPr lang="en-US">
                    <a:solidFill>
                      <a:schemeClr val="tx1"/>
                    </a:solidFill>
                    <a:latin typeface="+mn-lt"/>
                  </a:rPr>
                  <a:t> </a:t>
                </a:r>
                <a:r>
                  <a:rPr lang="en-US" err="1">
                    <a:solidFill>
                      <a:schemeClr val="tx1"/>
                    </a:solidFill>
                    <a:latin typeface="+mn-lt"/>
                  </a:rPr>
                  <a:t>gọi</a:t>
                </a:r>
                <a:r>
                  <a:rPr lang="en-US">
                    <a:solidFill>
                      <a:schemeClr val="tx1"/>
                    </a:solidFill>
                    <a:latin typeface="+mn-lt"/>
                  </a:rPr>
                  <a:t> </a:t>
                </a:r>
                <a:r>
                  <a:rPr lang="en-US" err="1">
                    <a:solidFill>
                      <a:schemeClr val="tx1"/>
                    </a:solidFill>
                    <a:latin typeface="+mn-lt"/>
                  </a:rPr>
                  <a:t>là</a:t>
                </a:r>
                <a:r>
                  <a:rPr lang="en-US">
                    <a:solidFill>
                      <a:schemeClr val="tx1"/>
                    </a:solidFill>
                    <a:latin typeface="+mn-lt"/>
                  </a:rPr>
                  <a:t> </a:t>
                </a:r>
                <a:r>
                  <a:rPr lang="en-US" err="1">
                    <a:solidFill>
                      <a:schemeClr val="tx1"/>
                    </a:solidFill>
                    <a:latin typeface="+mn-lt"/>
                  </a:rPr>
                  <a:t>tiến</a:t>
                </a:r>
                <a:r>
                  <a:rPr lang="en-US">
                    <a:solidFill>
                      <a:schemeClr val="tx1"/>
                    </a:solidFill>
                    <a:latin typeface="+mn-lt"/>
                  </a:rPr>
                  <a:t> </a:t>
                </a:r>
                <a:r>
                  <a:rPr lang="en-US" err="1">
                    <a:solidFill>
                      <a:schemeClr val="tx1"/>
                    </a:solidFill>
                    <a:latin typeface="+mn-lt"/>
                  </a:rPr>
                  <a:t>trình</a:t>
                </a:r>
                <a:r>
                  <a:rPr lang="en-US">
                    <a:solidFill>
                      <a:schemeClr val="tx1"/>
                    </a:solidFill>
                    <a:latin typeface="+mn-lt"/>
                  </a:rPr>
                  <a:t> </a:t>
                </a:r>
                <a:r>
                  <a:rPr lang="en-US" err="1">
                    <a:solidFill>
                      <a:schemeClr val="tx1"/>
                    </a:solidFill>
                    <a:latin typeface="+mn-lt"/>
                  </a:rPr>
                  <a:t>tăng</a:t>
                </a:r>
                <a:r>
                  <a:rPr lang="en-US">
                    <a:solidFill>
                      <a:schemeClr val="tx1"/>
                    </a:solidFill>
                    <a:latin typeface="+mn-lt"/>
                  </a:rPr>
                  <a:t> </a:t>
                </a:r>
                <a:r>
                  <a:rPr lang="en-US" err="1">
                    <a:solidFill>
                      <a:schemeClr val="tx1"/>
                    </a:solidFill>
                    <a:latin typeface="+mn-lt"/>
                  </a:rPr>
                  <a:t>trưởng</a:t>
                </a:r>
                <a:r>
                  <a:rPr lang="en-US">
                    <a:solidFill>
                      <a:schemeClr val="tx1"/>
                    </a:solidFill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dừng</a:t>
                </a:r>
                <a:r>
                  <a:rPr lang="en-US">
                    <a:solidFill>
                      <a:schemeClr val="tx1"/>
                    </a:solidFill>
                    <a:latin typeface="+mn-lt"/>
                  </a:rPr>
                  <a:t> </a:t>
                </a:r>
                <a:r>
                  <a:rPr lang="en-US" err="1">
                    <a:solidFill>
                      <a:schemeClr val="tx1"/>
                    </a:solidFill>
                    <a:latin typeface="+mn-lt"/>
                  </a:rPr>
                  <a:t>khi</a:t>
                </a:r>
                <a:r>
                  <a:rPr lang="en-US">
                    <a:solidFill>
                      <a:schemeClr val="tx1"/>
                    </a:solidFill>
                    <a:latin typeface="+mn-lt"/>
                  </a:rPr>
                  <a:t> </a:t>
                </a:r>
                <a:r>
                  <a:rPr lang="en-US" err="1">
                    <a:solidFill>
                      <a:schemeClr val="tx1"/>
                    </a:solidFill>
                    <a:latin typeface="+mn-lt"/>
                  </a:rPr>
                  <a:t>số</a:t>
                </a:r>
                <a:r>
                  <a:rPr lang="en-US">
                    <a:solidFill>
                      <a:schemeClr val="tx1"/>
                    </a:solidFill>
                    <a:latin typeface="+mn-lt"/>
                  </a:rPr>
                  <a:t> </a:t>
                </a:r>
                <a:r>
                  <a:rPr lang="en-US" err="1">
                    <a:solidFill>
                      <a:schemeClr val="tx1"/>
                    </a:solidFill>
                    <a:latin typeface="+mn-lt"/>
                  </a:rPr>
                  <a:t>sự</a:t>
                </a:r>
                <a:r>
                  <a:rPr lang="en-US">
                    <a:solidFill>
                      <a:schemeClr val="tx1"/>
                    </a:solidFill>
                    <a:latin typeface="+mn-lt"/>
                  </a:rPr>
                  <a:t> </a:t>
                </a:r>
                <a:r>
                  <a:rPr lang="en-US" err="1">
                    <a:solidFill>
                      <a:schemeClr val="tx1"/>
                    </a:solidFill>
                    <a:latin typeface="+mn-lt"/>
                  </a:rPr>
                  <a:t>kiện</a:t>
                </a:r>
                <a:r>
                  <a:rPr lang="en-US">
                    <a:solidFill>
                      <a:schemeClr val="tx1"/>
                    </a:solidFill>
                    <a:latin typeface="+mn-lt"/>
                  </a:rPr>
                  <a:t> </a:t>
                </a:r>
                <a:r>
                  <a:rPr lang="en-US" err="1">
                    <a:solidFill>
                      <a:schemeClr val="tx1"/>
                    </a:solidFill>
                    <a:latin typeface="+mn-lt"/>
                  </a:rPr>
                  <a:t>xẩy</a:t>
                </a:r>
                <a:r>
                  <a:rPr lang="en-US">
                    <a:solidFill>
                      <a:schemeClr val="tx1"/>
                    </a:solidFill>
                    <a:latin typeface="+mn-lt"/>
                  </a:rPr>
                  <a:t> </a:t>
                </a:r>
                <a:r>
                  <a:rPr lang="en-US" err="1">
                    <a:solidFill>
                      <a:schemeClr val="tx1"/>
                    </a:solidFill>
                    <a:latin typeface="+mn-lt"/>
                  </a:rPr>
                  <a:t>ra</a:t>
                </a:r>
                <a:r>
                  <a:rPr lang="en-US">
                    <a:solidFill>
                      <a:schemeClr val="tx1"/>
                    </a:solidFill>
                    <a:latin typeface="+mn-lt"/>
                  </a:rPr>
                  <a:t> </a:t>
                </a:r>
                <a:r>
                  <a:rPr lang="en-US" err="1">
                    <a:solidFill>
                      <a:schemeClr val="tx1"/>
                    </a:solidFill>
                    <a:latin typeface="+mn-lt"/>
                  </a:rPr>
                  <a:t>trong</a:t>
                </a:r>
                <a:r>
                  <a:rPr lang="en-US">
                    <a:solidFill>
                      <a:schemeClr val="tx1"/>
                    </a:solidFill>
                    <a:latin typeface="+mn-lt"/>
                  </a:rPr>
                  <a:t> </a:t>
                </a:r>
                <a:r>
                  <a:rPr lang="en-US" err="1">
                    <a:solidFill>
                      <a:schemeClr val="tx1"/>
                    </a:solidFill>
                    <a:latin typeface="+mn-lt"/>
                  </a:rPr>
                  <a:t>các</a:t>
                </a:r>
                <a:r>
                  <a:rPr lang="en-US">
                    <a:solidFill>
                      <a:schemeClr val="tx1"/>
                    </a:solidFill>
                    <a:latin typeface="+mn-lt"/>
                  </a:rPr>
                  <a:t> </a:t>
                </a:r>
                <a:r>
                  <a:rPr lang="en-US" err="1">
                    <a:solidFill>
                      <a:schemeClr val="tx1"/>
                    </a:solidFill>
                    <a:latin typeface="+mn-lt"/>
                  </a:rPr>
                  <a:t>khoảng</a:t>
                </a:r>
                <a:r>
                  <a:rPr lang="en-US">
                    <a:solidFill>
                      <a:schemeClr val="tx1"/>
                    </a:solidFill>
                    <a:latin typeface="+mn-lt"/>
                  </a:rPr>
                  <a:t> </a:t>
                </a:r>
                <a:r>
                  <a:rPr lang="en-US" err="1">
                    <a:solidFill>
                      <a:schemeClr val="tx1"/>
                    </a:solidFill>
                    <a:latin typeface="+mn-lt"/>
                  </a:rPr>
                  <a:t>thời</a:t>
                </a:r>
                <a:r>
                  <a:rPr lang="en-US">
                    <a:solidFill>
                      <a:schemeClr val="tx1"/>
                    </a:solidFill>
                    <a:latin typeface="+mn-lt"/>
                  </a:rPr>
                  <a:t> </a:t>
                </a:r>
                <a:r>
                  <a:rPr lang="en-US" err="1">
                    <a:solidFill>
                      <a:schemeClr val="tx1"/>
                    </a:solidFill>
                    <a:latin typeface="+mn-lt"/>
                  </a:rPr>
                  <a:t>gian</a:t>
                </a:r>
                <a:r>
                  <a:rPr lang="en-US">
                    <a:solidFill>
                      <a:schemeClr val="tx1"/>
                    </a:solidFill>
                    <a:latin typeface="+mn-lt"/>
                  </a:rPr>
                  <a:t> </a:t>
                </a:r>
                <a:r>
                  <a:rPr lang="en-US" i="1">
                    <a:solidFill>
                      <a:schemeClr val="tx1"/>
                    </a:solidFill>
                    <a:latin typeface="+mn-lt"/>
                  </a:rPr>
                  <a:t>(t, </a:t>
                </a:r>
                <a:r>
                  <a:rPr lang="en-US" i="1" err="1">
                    <a:solidFill>
                      <a:schemeClr val="tx1"/>
                    </a:solidFill>
                    <a:latin typeface="+mn-lt"/>
                  </a:rPr>
                  <a:t>t+h</a:t>
                </a:r>
                <a:r>
                  <a:rPr lang="en-US" i="1">
                    <a:solidFill>
                      <a:schemeClr val="tx1"/>
                    </a:solidFill>
                    <a:latin typeface="+mn-lt"/>
                  </a:rPr>
                  <a:t>) </a:t>
                </a:r>
                <a:r>
                  <a:rPr lang="en-US" err="1">
                    <a:solidFill>
                      <a:schemeClr val="tx1"/>
                    </a:solidFill>
                    <a:latin typeface="+mn-lt"/>
                  </a:rPr>
                  <a:t>là</a:t>
                </a:r>
                <a:r>
                  <a:rPr lang="en-US">
                    <a:solidFill>
                      <a:schemeClr val="tx1"/>
                    </a:solidFill>
                    <a:latin typeface="+mn-lt"/>
                  </a:rPr>
                  <a:t> </a:t>
                </a:r>
                <a:r>
                  <a:rPr lang="en-US" err="1">
                    <a:solidFill>
                      <a:schemeClr val="tx1"/>
                    </a:solidFill>
                    <a:latin typeface="+mn-lt"/>
                  </a:rPr>
                  <a:t>như</a:t>
                </a:r>
                <a:r>
                  <a:rPr lang="en-US">
                    <a:solidFill>
                      <a:schemeClr val="tx1"/>
                    </a:solidFill>
                    <a:latin typeface="+mn-lt"/>
                  </a:rPr>
                  <a:t> </a:t>
                </a:r>
                <a:r>
                  <a:rPr lang="en-US" err="1">
                    <a:solidFill>
                      <a:schemeClr val="tx1"/>
                    </a:solidFill>
                    <a:latin typeface="+mn-lt"/>
                  </a:rPr>
                  <a:t>nhau</a:t>
                </a:r>
                <a:r>
                  <a:rPr lang="en-US">
                    <a:latin typeface="+mn-lt"/>
                  </a:rPr>
                  <a:t>, </a:t>
                </a:r>
                <a:r>
                  <a:rPr lang="en-US" err="1">
                    <a:latin typeface="+mn-lt"/>
                  </a:rPr>
                  <a:t>không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phụ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thuộc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vào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i="1">
                    <a:latin typeface="+mn-lt"/>
                  </a:rPr>
                  <a:t>t</a:t>
                </a:r>
                <a:r>
                  <a:rPr lang="en-US">
                    <a:latin typeface="+mn-lt"/>
                  </a:rPr>
                  <a:t>, </a:t>
                </a:r>
                <a:r>
                  <a:rPr lang="en-US" err="1">
                    <a:latin typeface="+mn-lt"/>
                  </a:rPr>
                  <a:t>chỉ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phụ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thuộc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vào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i="1">
                    <a:latin typeface="+mn-lt"/>
                  </a:rPr>
                  <a:t>h</a:t>
                </a:r>
              </a:p>
              <a:p>
                <a:pPr marL="800100" lvl="1" indent="-342900" algn="l">
                  <a:buFont typeface="Courier New" charset="0"/>
                  <a:buChar char="o"/>
                </a:pPr>
                <a:r>
                  <a:rPr lang="en-US" err="1">
                    <a:latin typeface="+mn-lt"/>
                  </a:rPr>
                  <a:t>Số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sự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kiện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xẩy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ra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trong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khoảng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thời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gian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i="1">
                    <a:latin typeface="+mn-lt"/>
                  </a:rPr>
                  <a:t>(t, </a:t>
                </a:r>
                <a:r>
                  <a:rPr lang="en-US" i="1" err="1">
                    <a:latin typeface="+mn-lt"/>
                  </a:rPr>
                  <a:t>t+h</a:t>
                </a:r>
                <a:r>
                  <a:rPr lang="en-US" i="1">
                    <a:latin typeface="+mn-lt"/>
                  </a:rPr>
                  <a:t>) </a:t>
                </a:r>
                <a:r>
                  <a:rPr lang="en-US" err="1">
                    <a:latin typeface="+mn-lt"/>
                  </a:rPr>
                  <a:t>là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i="1">
                    <a:latin typeface="+mn-lt"/>
                  </a:rPr>
                  <a:t>X(</a:t>
                </a:r>
                <a:r>
                  <a:rPr lang="en-US" i="1" err="1">
                    <a:latin typeface="+mn-lt"/>
                  </a:rPr>
                  <a:t>t+h</a:t>
                </a:r>
                <a:r>
                  <a:rPr lang="en-US" i="1">
                    <a:latin typeface="+mn-lt"/>
                  </a:rPr>
                  <a:t>)-X(t) </a:t>
                </a:r>
                <a:r>
                  <a:rPr lang="en-US" err="1">
                    <a:latin typeface="+mn-lt"/>
                  </a:rPr>
                  <a:t>chính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là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số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sự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kiện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xẩy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ra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trong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khoảng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thời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gian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từ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i="1">
                    <a:latin typeface="+mn-lt"/>
                  </a:rPr>
                  <a:t>(0, h), </a:t>
                </a:r>
                <a:r>
                  <a:rPr lang="en-US" err="1">
                    <a:latin typeface="+mn-lt"/>
                  </a:rPr>
                  <a:t>là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i="1">
                    <a:latin typeface="+mn-lt"/>
                  </a:rPr>
                  <a:t>X(h)-X(0)</a:t>
                </a:r>
              </a:p>
              <a:p>
                <a:pPr marL="342900" indent="-342900" algn="l">
                  <a:buFont typeface="AppleSDGothicNeo-Regular" charset="-127"/>
                  <a:buChar char="□"/>
                </a:pPr>
                <a:r>
                  <a:rPr lang="en-US" i="1" err="1">
                    <a:solidFill>
                      <a:srgbClr val="FF0000"/>
                    </a:solidFill>
                    <a:latin typeface="+mn-lt"/>
                  </a:rPr>
                  <a:t>Định</a:t>
                </a:r>
                <a:r>
                  <a:rPr lang="en-US" i="1">
                    <a:solidFill>
                      <a:srgbClr val="FF0000"/>
                    </a:solidFill>
                    <a:latin typeface="+mn-lt"/>
                  </a:rPr>
                  <a:t> </a:t>
                </a:r>
                <a:r>
                  <a:rPr lang="en-US" i="1" err="1">
                    <a:solidFill>
                      <a:srgbClr val="FF0000"/>
                    </a:solidFill>
                    <a:latin typeface="+mn-lt"/>
                  </a:rPr>
                  <a:t>nghĩa</a:t>
                </a:r>
                <a:r>
                  <a:rPr lang="en-US" i="1">
                    <a:solidFill>
                      <a:srgbClr val="FF0000"/>
                    </a:solidFill>
                    <a:latin typeface="+mn-lt"/>
                  </a:rPr>
                  <a:t>:</a:t>
                </a:r>
              </a:p>
              <a:p>
                <a:pPr marL="800100" lvl="1" indent="-342900" algn="l">
                  <a:buFont typeface="Courier New" charset="0"/>
                  <a:buChar char="o"/>
                </a:pPr>
                <a:r>
                  <a:rPr lang="vi-VN">
                    <a:latin typeface="Calibri" charset="0"/>
                    <a:ea typeface="Calibri" charset="0"/>
                    <a:cs typeface="Calibri" charset="0"/>
                  </a:rPr>
                  <a:t>Viết định nghĩa về mặt toán học của Tiến trình tăng trưởng Dừng?</a:t>
                </a:r>
                <a:endParaRPr lang="en-US" i="1">
                  <a:solidFill>
                    <a:srgbClr val="FF0000"/>
                  </a:solidFill>
                  <a:latin typeface="+mn-lt"/>
                </a:endParaRPr>
              </a:p>
              <a:p>
                <a:pPr lvl="1"/>
                <a:endParaRPr lang="en-US" i="1">
                  <a:solidFill>
                    <a:srgbClr val="FF0000"/>
                  </a:solidFill>
                  <a:latin typeface="+mn-lt"/>
                </a:endParaRPr>
              </a:p>
              <a:p>
                <a:pPr marL="800100" lvl="1" indent="-342900" algn="l">
                  <a:buFont typeface="Courier New" charset="0"/>
                  <a:buChar char="o"/>
                </a:pPr>
                <a:endParaRPr lang="en-US" sz="2200" i="1">
                  <a:latin typeface="+mn-lt"/>
                </a:endParaRPr>
              </a:p>
              <a:p>
                <a:pPr marL="800100" lvl="1" indent="-342900" algn="l">
                  <a:buFont typeface="Courier New" charset="0"/>
                  <a:buChar char="o"/>
                </a:pPr>
                <a:endParaRPr lang="en-US">
                  <a:latin typeface="+mn-lt"/>
                </a:endParaRPr>
              </a:p>
              <a:p>
                <a:pPr marL="800100" lvl="1" indent="-342900" algn="l">
                  <a:buFont typeface="Courier New" charset="0"/>
                  <a:buChar char="o"/>
                </a:pPr>
                <a:endParaRPr lang="en-US">
                  <a:latin typeface="+mn-lt"/>
                </a:endParaRPr>
              </a:p>
              <a:p>
                <a:endParaRPr lang="en-US" i="1">
                  <a:solidFill>
                    <a:srgbClr val="FF0000"/>
                  </a:solidFill>
                  <a:latin typeface="+mn-lt"/>
                </a:endParaRPr>
              </a:p>
              <a:p>
                <a:pPr marL="800100" lvl="1" indent="-342900" algn="l">
                  <a:buFont typeface="Courier New" charset="0"/>
                  <a:buChar char="o"/>
                </a:pPr>
                <a:endParaRPr lang="en-US"/>
              </a:p>
              <a:p>
                <a:pPr marL="800100" lvl="1" indent="-342900" algn="l">
                  <a:buFont typeface="Courier New" charset="0"/>
                  <a:buChar char="o"/>
                </a:pPr>
                <a:endParaRPr lang="en-US">
                  <a:latin typeface="+mn-lt"/>
                </a:endParaRPr>
              </a:p>
              <a:p>
                <a:pPr marL="800100" lvl="1" indent="-342900" algn="l">
                  <a:buFont typeface="Courier New" charset="0"/>
                  <a:buChar char="o"/>
                </a:pPr>
                <a:endParaRPr lang="en-US" i="1">
                  <a:latin typeface="+mn-lt"/>
                </a:endParaRPr>
              </a:p>
              <a:p>
                <a:pPr marL="800100" lvl="1" indent="-342900" algn="l">
                  <a:buFont typeface="AppleSDGothicNeo-Regular" charset="-127"/>
                  <a:buChar char="□"/>
                </a:pPr>
                <a:endParaRPr lang="en-US" i="1">
                  <a:solidFill>
                    <a:srgbClr val="FF0000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5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026" y="887895"/>
                <a:ext cx="11834191" cy="4962827"/>
              </a:xfrm>
              <a:prstGeom prst="rect">
                <a:avLst/>
              </a:prstGeom>
              <a:blipFill>
                <a:blip r:embed="rId2"/>
                <a:stretch>
                  <a:fillRect l="-875" t="-269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319972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59026" y="292575"/>
            <a:ext cx="11834191" cy="43788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sz="2800">
                <a:latin typeface="+mn-lt"/>
                <a:ea typeface="Helvetica" charset="0"/>
                <a:cs typeface="Helvetica" charset="0"/>
              </a:rPr>
              <a:t>CHƯƠNG 2: TIẾN TRÌNH NGẪU NHIÊN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 txBox="1">
                <a:spLocks/>
              </p:cNvSpPr>
              <p:nvPr/>
            </p:nvSpPr>
            <p:spPr>
              <a:xfrm>
                <a:off x="159026" y="887895"/>
                <a:ext cx="11834191" cy="496282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 algn="l">
                  <a:buFont typeface="AppleSDGothicNeo-Regular" charset="-127"/>
                  <a:buChar char="□"/>
                </a:pPr>
                <a:r>
                  <a:rPr lang="en-US" i="1">
                    <a:solidFill>
                      <a:srgbClr val="FF0000"/>
                    </a:solidFill>
                    <a:latin typeface="+mn-lt"/>
                  </a:rPr>
                  <a:t>TIẾN TRÌNH POISSON:</a:t>
                </a:r>
              </a:p>
              <a:p>
                <a:pPr marL="342900" indent="-342900" algn="l">
                  <a:buFont typeface="AppleSDGothicNeo-Regular" charset="-127"/>
                  <a:buChar char="□"/>
                </a:pPr>
                <a:r>
                  <a:rPr lang="en-US" i="1" err="1">
                    <a:solidFill>
                      <a:srgbClr val="FF0000"/>
                    </a:solidFill>
                    <a:latin typeface="+mn-lt"/>
                  </a:rPr>
                  <a:t>Hàm</a:t>
                </a:r>
                <a:r>
                  <a:rPr lang="en-US" i="1">
                    <a:solidFill>
                      <a:srgbClr val="FF0000"/>
                    </a:solidFill>
                    <a:latin typeface="+mn-lt"/>
                  </a:rPr>
                  <a:t> </a:t>
                </a:r>
                <a:r>
                  <a:rPr lang="en-US" i="1" err="1">
                    <a:solidFill>
                      <a:srgbClr val="FF0000"/>
                    </a:solidFill>
                    <a:latin typeface="+mn-lt"/>
                  </a:rPr>
                  <a:t>nhỏ</a:t>
                </a:r>
                <a:r>
                  <a:rPr lang="en-US" i="1">
                    <a:solidFill>
                      <a:srgbClr val="FF0000"/>
                    </a:solidFill>
                    <a:latin typeface="+mn-lt"/>
                  </a:rPr>
                  <a:t>:</a:t>
                </a:r>
              </a:p>
              <a:p>
                <a:pPr marL="800100" lvl="1" indent="-342900" algn="l">
                  <a:buFont typeface="Courier New" charset="0"/>
                  <a:buChar char="o"/>
                </a:pPr>
                <a:r>
                  <a:rPr lang="en-US" i="1">
                    <a:latin typeface="Calibri" charset="0"/>
                    <a:ea typeface="Calibri" charset="0"/>
                    <a:cs typeface="Calibri" charset="0"/>
                  </a:rPr>
                  <a:t>O</a:t>
                </a:r>
                <a:r>
                  <a:rPr lang="vi-VN" i="1">
                    <a:latin typeface="Calibri" charset="0"/>
                    <a:ea typeface="Calibri" charset="0"/>
                    <a:cs typeface="Calibri" charset="0"/>
                  </a:rPr>
                  <a:t>(h) </a:t>
                </a:r>
                <a:r>
                  <a:rPr lang="vi-VN">
                    <a:latin typeface="Calibri" charset="0"/>
                    <a:ea typeface="Calibri" charset="0"/>
                    <a:cs typeface="Calibri" charset="0"/>
                  </a:rPr>
                  <a:t>được gọi là hàm nhỏ của </a:t>
                </a:r>
                <a:r>
                  <a:rPr lang="vi-VN" i="1">
                    <a:latin typeface="Calibri" charset="0"/>
                    <a:ea typeface="Calibri" charset="0"/>
                    <a:cs typeface="Calibri" charset="0"/>
                  </a:rPr>
                  <a:t>h</a:t>
                </a:r>
                <a:r>
                  <a:rPr lang="vi-VN">
                    <a:latin typeface="Calibri" charset="0"/>
                    <a:ea typeface="Calibri" charset="0"/>
                    <a:cs typeface="Calibri" charset="0"/>
                  </a:rPr>
                  <a:t> khi tiến đến </a:t>
                </a:r>
                <a:r>
                  <a:rPr lang="vi-VN" i="1">
                    <a:latin typeface="Calibri" charset="0"/>
                    <a:ea typeface="Calibri" charset="0"/>
                    <a:cs typeface="Calibri" charset="0"/>
                  </a:rPr>
                  <a:t>0 </a:t>
                </a:r>
                <a:r>
                  <a:rPr lang="vi-VN">
                    <a:latin typeface="Calibri" charset="0"/>
                    <a:ea typeface="Calibri" charset="0"/>
                    <a:cs typeface="Calibri" charset="0"/>
                  </a:rPr>
                  <a:t>nhanh hơn </a:t>
                </a:r>
                <a:r>
                  <a:rPr lang="vi-VN" i="1">
                    <a:latin typeface="Calibri" charset="0"/>
                    <a:ea typeface="Calibri" charset="0"/>
                    <a:cs typeface="Calibri" charset="0"/>
                  </a:rPr>
                  <a:t>h</a:t>
                </a:r>
              </a:p>
              <a:p>
                <a:pPr marL="800100" lvl="1" indent="-342900" algn="l">
                  <a:buFont typeface="Courier New" charset="0"/>
                  <a:buChar char="o"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mr-IN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a:rPr lang="mr-IN" i="1">
                                <a:latin typeface="Cambria Math" charset="0"/>
                              </a:rPr>
                              <m:t>𝑙𝑖𝑚</m:t>
                            </m:r>
                          </m:e>
                          <m:lim>
                            <m:r>
                              <a:rPr lang="vi-VN" i="1">
                                <a:latin typeface="Cambria Math" charset="0"/>
                              </a:rPr>
                              <m:t>h</m:t>
                            </m:r>
                            <m:r>
                              <a:rPr lang="is-I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→</m:t>
                            </m:r>
                            <m:r>
                              <a:rPr lang="vi-V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0</m:t>
                            </m:r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mr-I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vi-VN" i="1">
                                <a:latin typeface="Cambria Math" charset="0"/>
                              </a:rPr>
                              <m:t>𝑂</m:t>
                            </m:r>
                            <m:r>
                              <a:rPr lang="vi-VN" i="1">
                                <a:latin typeface="Cambria Math" charset="0"/>
                              </a:rPr>
                              <m:t>(</m:t>
                            </m:r>
                            <m:r>
                              <a:rPr lang="vi-VN" i="1">
                                <a:latin typeface="Cambria Math" charset="0"/>
                              </a:rPr>
                              <m:t>h</m:t>
                            </m:r>
                            <m:r>
                              <a:rPr lang="vi-VN" i="1">
                                <a:latin typeface="Cambria Math" charset="0"/>
                              </a:rPr>
                              <m:t>)</m:t>
                            </m:r>
                          </m:num>
                          <m:den>
                            <m:r>
                              <a:rPr lang="vi-VN" i="1">
                                <a:latin typeface="Cambria Math" charset="0"/>
                              </a:rPr>
                              <m:t>h</m:t>
                            </m:r>
                          </m:den>
                        </m:f>
                        <m:r>
                          <a:rPr lang="vi-VN" i="1">
                            <a:latin typeface="Cambria Math" charset="0"/>
                          </a:rPr>
                          <m:t>=</m:t>
                        </m:r>
                        <m:r>
                          <a:rPr lang="vi-VN" i="1">
                            <a:latin typeface="Cambria Math" charset="0"/>
                          </a:rPr>
                          <m:t>0</m:t>
                        </m:r>
                      </m:e>
                    </m:func>
                  </m:oMath>
                </a14:m>
                <a:endParaRPr lang="en-US" i="1">
                  <a:solidFill>
                    <a:srgbClr val="FF0000"/>
                  </a:solidFill>
                  <a:latin typeface="+mn-lt"/>
                </a:endParaRPr>
              </a:p>
              <a:p>
                <a:pPr marL="342900" indent="-342900" algn="l">
                  <a:buFont typeface="AppleSDGothicNeo-Regular" charset="-127"/>
                  <a:buChar char="□"/>
                </a:pPr>
                <a:r>
                  <a:rPr lang="en-US" i="1" err="1">
                    <a:solidFill>
                      <a:srgbClr val="FF0000"/>
                    </a:solidFill>
                    <a:latin typeface="+mn-lt"/>
                  </a:rPr>
                  <a:t>Các</a:t>
                </a:r>
                <a:r>
                  <a:rPr lang="en-US" i="1">
                    <a:solidFill>
                      <a:srgbClr val="FF0000"/>
                    </a:solidFill>
                    <a:latin typeface="+mn-lt"/>
                  </a:rPr>
                  <a:t> </a:t>
                </a:r>
                <a:r>
                  <a:rPr lang="en-US" i="1" err="1">
                    <a:solidFill>
                      <a:srgbClr val="FF0000"/>
                    </a:solidFill>
                    <a:latin typeface="+mn-lt"/>
                  </a:rPr>
                  <a:t>tính</a:t>
                </a:r>
                <a:r>
                  <a:rPr lang="en-US" i="1">
                    <a:solidFill>
                      <a:srgbClr val="FF0000"/>
                    </a:solidFill>
                    <a:latin typeface="+mn-lt"/>
                  </a:rPr>
                  <a:t> </a:t>
                </a:r>
                <a:r>
                  <a:rPr lang="en-US" i="1" err="1">
                    <a:solidFill>
                      <a:srgbClr val="FF0000"/>
                    </a:solidFill>
                    <a:latin typeface="+mn-lt"/>
                  </a:rPr>
                  <a:t>chất</a:t>
                </a:r>
                <a:r>
                  <a:rPr lang="en-US" i="1">
                    <a:solidFill>
                      <a:srgbClr val="FF0000"/>
                    </a:solidFill>
                    <a:latin typeface="+mn-lt"/>
                  </a:rPr>
                  <a:t>:</a:t>
                </a:r>
              </a:p>
              <a:p>
                <a:pPr marL="800100" lvl="1" indent="-342900" algn="l">
                  <a:buFont typeface="Courier New" charset="0"/>
                  <a:buChar char="o"/>
                </a:pPr>
                <a:r>
                  <a:rPr lang="en-US">
                    <a:solidFill>
                      <a:schemeClr val="tx1"/>
                    </a:solidFill>
                    <a:latin typeface="+mn-lt"/>
                  </a:rPr>
                  <a:t>Hàm </a:t>
                </a:r>
                <a:r>
                  <a:rPr lang="en-US" i="1">
                    <a:solidFill>
                      <a:schemeClr val="tx1"/>
                    </a:solidFill>
                    <a:latin typeface="+mn-lt"/>
                  </a:rPr>
                  <a:t>O(h)=h </a:t>
                </a:r>
                <a:r>
                  <a:rPr lang="en-US" err="1">
                    <a:solidFill>
                      <a:schemeClr val="tx1"/>
                    </a:solidFill>
                    <a:latin typeface="+mn-lt"/>
                  </a:rPr>
                  <a:t>không</a:t>
                </a:r>
                <a:r>
                  <a:rPr lang="en-US">
                    <a:solidFill>
                      <a:schemeClr val="tx1"/>
                    </a:solidFill>
                    <a:latin typeface="+mn-lt"/>
                  </a:rPr>
                  <a:t> </a:t>
                </a:r>
                <a:r>
                  <a:rPr lang="en-US" err="1">
                    <a:solidFill>
                      <a:schemeClr val="tx1"/>
                    </a:solidFill>
                    <a:latin typeface="+mn-lt"/>
                  </a:rPr>
                  <a:t>phải</a:t>
                </a:r>
                <a:r>
                  <a:rPr lang="en-US">
                    <a:solidFill>
                      <a:schemeClr val="tx1"/>
                    </a:solidFill>
                    <a:latin typeface="+mn-lt"/>
                  </a:rPr>
                  <a:t> </a:t>
                </a:r>
                <a:r>
                  <a:rPr lang="en-US" err="1">
                    <a:solidFill>
                      <a:schemeClr val="tx1"/>
                    </a:solidFill>
                    <a:latin typeface="+mn-lt"/>
                  </a:rPr>
                  <a:t>là</a:t>
                </a:r>
                <a:r>
                  <a:rPr lang="en-US">
                    <a:solidFill>
                      <a:schemeClr val="tx1"/>
                    </a:solidFill>
                    <a:latin typeface="+mn-lt"/>
                  </a:rPr>
                  <a:t> </a:t>
                </a:r>
                <a:r>
                  <a:rPr lang="en-US" err="1">
                    <a:solidFill>
                      <a:schemeClr val="tx1"/>
                    </a:solidFill>
                    <a:latin typeface="+mn-lt"/>
                  </a:rPr>
                  <a:t>hàm</a:t>
                </a:r>
                <a:r>
                  <a:rPr lang="en-US">
                    <a:solidFill>
                      <a:schemeClr val="tx1"/>
                    </a:solidFill>
                    <a:latin typeface="+mn-lt"/>
                  </a:rPr>
                  <a:t> </a:t>
                </a:r>
                <a:r>
                  <a:rPr lang="en-US" err="1">
                    <a:solidFill>
                      <a:schemeClr val="tx1"/>
                    </a:solidFill>
                    <a:latin typeface="+mn-lt"/>
                  </a:rPr>
                  <a:t>nhỏ</a:t>
                </a:r>
                <a:r>
                  <a:rPr lang="en-US">
                    <a:solidFill>
                      <a:schemeClr val="tx1"/>
                    </a:solidFill>
                    <a:latin typeface="+mn-lt"/>
                  </a:rPr>
                  <a:t> </a:t>
                </a:r>
                <a:r>
                  <a:rPr lang="en-US" err="1">
                    <a:solidFill>
                      <a:schemeClr val="tx1"/>
                    </a:solidFill>
                    <a:latin typeface="+mn-lt"/>
                  </a:rPr>
                  <a:t>của</a:t>
                </a:r>
                <a:r>
                  <a:rPr lang="en-US">
                    <a:solidFill>
                      <a:schemeClr val="tx1"/>
                    </a:solidFill>
                    <a:latin typeface="+mn-lt"/>
                  </a:rPr>
                  <a:t> </a:t>
                </a:r>
                <a:r>
                  <a:rPr lang="en-US" i="1">
                    <a:solidFill>
                      <a:schemeClr val="tx1"/>
                    </a:solidFill>
                    <a:latin typeface="+mn-lt"/>
                  </a:rPr>
                  <a:t>h</a:t>
                </a:r>
              </a:p>
              <a:p>
                <a:pPr marL="800100" lvl="1" indent="-342900" algn="l">
                  <a:buFont typeface="Courier New" charset="0"/>
                  <a:buChar char="o"/>
                </a:pPr>
                <a:r>
                  <a:rPr lang="en-US" err="1">
                    <a:solidFill>
                      <a:schemeClr val="tx1"/>
                    </a:solidFill>
                    <a:latin typeface="+mn-lt"/>
                  </a:rPr>
                  <a:t>Hàm</a:t>
                </a:r>
                <a:r>
                  <a:rPr lang="en-US">
                    <a:solidFill>
                      <a:schemeClr val="tx1"/>
                    </a:solidFill>
                    <a:latin typeface="+mn-lt"/>
                  </a:rPr>
                  <a:t> </a:t>
                </a:r>
                <a:r>
                  <a:rPr lang="en-US" i="1">
                    <a:solidFill>
                      <a:schemeClr val="tx1"/>
                    </a:solidFill>
                    <a:latin typeface="+mn-lt"/>
                  </a:rPr>
                  <a:t>O(h)=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h</m:t>
                        </m:r>
                      </m:e>
                      <m:sup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𝑟</m:t>
                        </m:r>
                      </m:sup>
                    </m:sSup>
                  </m:oMath>
                </a14:m>
                <a:r>
                  <a:rPr lang="en-US">
                    <a:solidFill>
                      <a:schemeClr val="tx1"/>
                    </a:solidFill>
                    <a:latin typeface="+mn-lt"/>
                  </a:rPr>
                  <a:t> </a:t>
                </a:r>
                <a:r>
                  <a:rPr lang="en-US" err="1">
                    <a:solidFill>
                      <a:schemeClr val="tx1"/>
                    </a:solidFill>
                    <a:latin typeface="+mn-lt"/>
                  </a:rPr>
                  <a:t>với</a:t>
                </a:r>
                <a:r>
                  <a:rPr lang="en-US">
                    <a:solidFill>
                      <a:schemeClr val="tx1"/>
                    </a:solidFill>
                    <a:latin typeface="+mn-lt"/>
                  </a:rPr>
                  <a:t> </a:t>
                </a:r>
                <a:r>
                  <a:rPr lang="en-US" i="1">
                    <a:solidFill>
                      <a:schemeClr val="tx1"/>
                    </a:solidFill>
                    <a:latin typeface="+mn-lt"/>
                  </a:rPr>
                  <a:t>r&gt;1</a:t>
                </a:r>
                <a:r>
                  <a:rPr lang="en-US">
                    <a:solidFill>
                      <a:schemeClr val="tx1"/>
                    </a:solidFill>
                    <a:latin typeface="+mn-lt"/>
                  </a:rPr>
                  <a:t> </a:t>
                </a:r>
                <a:r>
                  <a:rPr lang="en-US" err="1">
                    <a:solidFill>
                      <a:schemeClr val="tx1"/>
                    </a:solidFill>
                    <a:latin typeface="+mn-lt"/>
                  </a:rPr>
                  <a:t>là</a:t>
                </a:r>
                <a:r>
                  <a:rPr lang="en-US">
                    <a:solidFill>
                      <a:schemeClr val="tx1"/>
                    </a:solidFill>
                    <a:latin typeface="+mn-lt"/>
                  </a:rPr>
                  <a:t> </a:t>
                </a:r>
                <a:r>
                  <a:rPr lang="en-US" err="1">
                    <a:solidFill>
                      <a:schemeClr val="tx1"/>
                    </a:solidFill>
                    <a:latin typeface="+mn-lt"/>
                  </a:rPr>
                  <a:t>hàm</a:t>
                </a:r>
                <a:r>
                  <a:rPr lang="en-US">
                    <a:solidFill>
                      <a:schemeClr val="tx1"/>
                    </a:solidFill>
                    <a:latin typeface="+mn-lt"/>
                  </a:rPr>
                  <a:t> </a:t>
                </a:r>
                <a:r>
                  <a:rPr lang="en-US" err="1">
                    <a:solidFill>
                      <a:schemeClr val="tx1"/>
                    </a:solidFill>
                    <a:latin typeface="+mn-lt"/>
                  </a:rPr>
                  <a:t>nhỏ</a:t>
                </a:r>
                <a:r>
                  <a:rPr lang="en-US">
                    <a:solidFill>
                      <a:schemeClr val="tx1"/>
                    </a:solidFill>
                    <a:latin typeface="+mn-lt"/>
                  </a:rPr>
                  <a:t> </a:t>
                </a:r>
                <a:r>
                  <a:rPr lang="en-US" err="1">
                    <a:solidFill>
                      <a:schemeClr val="tx1"/>
                    </a:solidFill>
                    <a:latin typeface="+mn-lt"/>
                  </a:rPr>
                  <a:t>của</a:t>
                </a:r>
                <a:r>
                  <a:rPr lang="en-US">
                    <a:solidFill>
                      <a:schemeClr val="tx1"/>
                    </a:solidFill>
                    <a:latin typeface="+mn-lt"/>
                  </a:rPr>
                  <a:t> </a:t>
                </a:r>
                <a:r>
                  <a:rPr lang="en-US" i="1">
                    <a:solidFill>
                      <a:schemeClr val="tx1"/>
                    </a:solidFill>
                    <a:latin typeface="+mn-lt"/>
                  </a:rPr>
                  <a:t>h</a:t>
                </a:r>
              </a:p>
              <a:p>
                <a:pPr marL="800100" lvl="1" indent="-342900" algn="l">
                  <a:buFont typeface="Courier New" charset="0"/>
                  <a:buChar char="o"/>
                </a:pPr>
                <a:r>
                  <a:rPr lang="en-US" err="1">
                    <a:solidFill>
                      <a:schemeClr val="tx1"/>
                    </a:solidFill>
                    <a:latin typeface="+mn-lt"/>
                  </a:rPr>
                  <a:t>Nếu</a:t>
                </a:r>
                <a:r>
                  <a:rPr lang="en-US">
                    <a:solidFill>
                      <a:schemeClr val="tx1"/>
                    </a:solidFill>
                    <a:latin typeface="+mn-lt"/>
                  </a:rPr>
                  <a:t> </a:t>
                </a:r>
                <a:r>
                  <a:rPr lang="en-US" i="1">
                    <a:solidFill>
                      <a:schemeClr val="tx1"/>
                    </a:solidFill>
                    <a:latin typeface="+mn-lt"/>
                  </a:rPr>
                  <a:t>f(h) </a:t>
                </a:r>
                <a:r>
                  <a:rPr lang="en-US" err="1">
                    <a:solidFill>
                      <a:schemeClr val="tx1"/>
                    </a:solidFill>
                    <a:latin typeface="+mn-lt"/>
                  </a:rPr>
                  <a:t>và</a:t>
                </a:r>
                <a:r>
                  <a:rPr lang="en-US">
                    <a:solidFill>
                      <a:schemeClr val="tx1"/>
                    </a:solidFill>
                    <a:latin typeface="+mn-lt"/>
                  </a:rPr>
                  <a:t> </a:t>
                </a:r>
                <a:r>
                  <a:rPr lang="en-US" i="1">
                    <a:solidFill>
                      <a:schemeClr val="tx1"/>
                    </a:solidFill>
                    <a:latin typeface="+mn-lt"/>
                  </a:rPr>
                  <a:t>g(h) </a:t>
                </a:r>
                <a:r>
                  <a:rPr lang="en-US" err="1">
                    <a:solidFill>
                      <a:schemeClr val="tx1"/>
                    </a:solidFill>
                    <a:latin typeface="+mn-lt"/>
                  </a:rPr>
                  <a:t>là</a:t>
                </a:r>
                <a:r>
                  <a:rPr lang="en-US">
                    <a:solidFill>
                      <a:schemeClr val="tx1"/>
                    </a:solidFill>
                    <a:latin typeface="+mn-lt"/>
                  </a:rPr>
                  <a:t> </a:t>
                </a:r>
                <a:r>
                  <a:rPr lang="en-US" err="1">
                    <a:solidFill>
                      <a:schemeClr val="tx1"/>
                    </a:solidFill>
                    <a:latin typeface="+mn-lt"/>
                  </a:rPr>
                  <a:t>hàm</a:t>
                </a:r>
                <a:r>
                  <a:rPr lang="en-US">
                    <a:solidFill>
                      <a:schemeClr val="tx1"/>
                    </a:solidFill>
                    <a:latin typeface="+mn-lt"/>
                  </a:rPr>
                  <a:t> </a:t>
                </a:r>
                <a:r>
                  <a:rPr lang="en-US" err="1">
                    <a:solidFill>
                      <a:schemeClr val="tx1"/>
                    </a:solidFill>
                    <a:latin typeface="+mn-lt"/>
                  </a:rPr>
                  <a:t>nhỏ</a:t>
                </a:r>
                <a:r>
                  <a:rPr lang="en-US">
                    <a:solidFill>
                      <a:schemeClr val="tx1"/>
                    </a:solidFill>
                    <a:latin typeface="+mn-lt"/>
                  </a:rPr>
                  <a:t> </a:t>
                </a:r>
                <a:r>
                  <a:rPr lang="en-US" err="1">
                    <a:solidFill>
                      <a:schemeClr val="tx1"/>
                    </a:solidFill>
                    <a:latin typeface="+mn-lt"/>
                  </a:rPr>
                  <a:t>của</a:t>
                </a:r>
                <a:r>
                  <a:rPr lang="en-US">
                    <a:solidFill>
                      <a:schemeClr val="tx1"/>
                    </a:solidFill>
                    <a:latin typeface="+mn-lt"/>
                  </a:rPr>
                  <a:t> </a:t>
                </a:r>
                <a:r>
                  <a:rPr lang="en-US" i="1">
                    <a:solidFill>
                      <a:schemeClr val="tx1"/>
                    </a:solidFill>
                    <a:latin typeface="+mn-lt"/>
                  </a:rPr>
                  <a:t>h</a:t>
                </a:r>
                <a:r>
                  <a:rPr lang="en-US">
                    <a:solidFill>
                      <a:schemeClr val="tx1"/>
                    </a:solidFill>
                    <a:latin typeface="+mn-lt"/>
                  </a:rPr>
                  <a:t> </a:t>
                </a:r>
                <a:r>
                  <a:rPr lang="en-US" err="1">
                    <a:solidFill>
                      <a:schemeClr val="tx1"/>
                    </a:solidFill>
                    <a:latin typeface="+mn-lt"/>
                  </a:rPr>
                  <a:t>thì</a:t>
                </a:r>
                <a:r>
                  <a:rPr lang="en-US">
                    <a:solidFill>
                      <a:schemeClr val="tx1"/>
                    </a:solidFill>
                    <a:latin typeface="+mn-lt"/>
                  </a:rPr>
                  <a:t> </a:t>
                </a:r>
                <a:r>
                  <a:rPr lang="en-US" i="1">
                    <a:solidFill>
                      <a:schemeClr val="tx1"/>
                    </a:solidFill>
                    <a:latin typeface="+mn-lt"/>
                  </a:rPr>
                  <a:t>f(h)+g(h) </a:t>
                </a:r>
                <a:r>
                  <a:rPr lang="en-US" err="1">
                    <a:solidFill>
                      <a:schemeClr val="tx1"/>
                    </a:solidFill>
                    <a:latin typeface="+mn-lt"/>
                  </a:rPr>
                  <a:t>cũng</a:t>
                </a:r>
                <a:r>
                  <a:rPr lang="en-US">
                    <a:solidFill>
                      <a:schemeClr val="tx1"/>
                    </a:solidFill>
                    <a:latin typeface="+mn-lt"/>
                  </a:rPr>
                  <a:t> </a:t>
                </a:r>
                <a:r>
                  <a:rPr lang="en-US" err="1">
                    <a:solidFill>
                      <a:schemeClr val="tx1"/>
                    </a:solidFill>
                    <a:latin typeface="+mn-lt"/>
                  </a:rPr>
                  <a:t>là</a:t>
                </a:r>
                <a:r>
                  <a:rPr lang="en-US">
                    <a:solidFill>
                      <a:schemeClr val="tx1"/>
                    </a:solidFill>
                    <a:latin typeface="+mn-lt"/>
                  </a:rPr>
                  <a:t> </a:t>
                </a:r>
                <a:r>
                  <a:rPr lang="en-US" err="1">
                    <a:solidFill>
                      <a:schemeClr val="tx1"/>
                    </a:solidFill>
                    <a:latin typeface="+mn-lt"/>
                  </a:rPr>
                  <a:t>hàm</a:t>
                </a:r>
                <a:r>
                  <a:rPr lang="en-US">
                    <a:solidFill>
                      <a:schemeClr val="tx1"/>
                    </a:solidFill>
                    <a:latin typeface="+mn-lt"/>
                  </a:rPr>
                  <a:t> </a:t>
                </a:r>
                <a:r>
                  <a:rPr lang="en-US" err="1">
                    <a:solidFill>
                      <a:schemeClr val="tx1"/>
                    </a:solidFill>
                    <a:latin typeface="+mn-lt"/>
                  </a:rPr>
                  <a:t>nhỏ</a:t>
                </a:r>
                <a:r>
                  <a:rPr lang="en-US">
                    <a:solidFill>
                      <a:schemeClr val="tx1"/>
                    </a:solidFill>
                    <a:latin typeface="+mn-lt"/>
                  </a:rPr>
                  <a:t> </a:t>
                </a:r>
                <a:r>
                  <a:rPr lang="en-US" err="1">
                    <a:solidFill>
                      <a:schemeClr val="tx1"/>
                    </a:solidFill>
                    <a:latin typeface="+mn-lt"/>
                  </a:rPr>
                  <a:t>của</a:t>
                </a:r>
                <a:r>
                  <a:rPr lang="en-US" i="1">
                    <a:solidFill>
                      <a:schemeClr val="tx1"/>
                    </a:solidFill>
                    <a:latin typeface="+mn-lt"/>
                  </a:rPr>
                  <a:t> h</a:t>
                </a:r>
              </a:p>
              <a:p>
                <a:pPr marL="800100" lvl="1" indent="-342900" algn="l">
                  <a:buFont typeface="Courier New" charset="0"/>
                  <a:buChar char="o"/>
                </a:pPr>
                <a:r>
                  <a:rPr lang="en-US" err="1">
                    <a:solidFill>
                      <a:schemeClr val="tx1"/>
                    </a:solidFill>
                    <a:latin typeface="+mn-lt"/>
                  </a:rPr>
                  <a:t>Nếu</a:t>
                </a:r>
                <a:r>
                  <a:rPr lang="en-US">
                    <a:solidFill>
                      <a:schemeClr val="tx1"/>
                    </a:solidFill>
                    <a:latin typeface="+mn-lt"/>
                  </a:rPr>
                  <a:t> </a:t>
                </a:r>
                <a:r>
                  <a:rPr lang="en-US" i="1">
                    <a:solidFill>
                      <a:schemeClr val="tx1"/>
                    </a:solidFill>
                    <a:latin typeface="+mn-lt"/>
                  </a:rPr>
                  <a:t>O(h) </a:t>
                </a:r>
                <a:r>
                  <a:rPr lang="en-US" err="1">
                    <a:solidFill>
                      <a:schemeClr val="tx1"/>
                    </a:solidFill>
                    <a:latin typeface="+mn-lt"/>
                  </a:rPr>
                  <a:t>là</a:t>
                </a:r>
                <a:r>
                  <a:rPr lang="en-US">
                    <a:solidFill>
                      <a:schemeClr val="tx1"/>
                    </a:solidFill>
                    <a:latin typeface="+mn-lt"/>
                  </a:rPr>
                  <a:t> </a:t>
                </a:r>
                <a:r>
                  <a:rPr lang="en-US" err="1">
                    <a:solidFill>
                      <a:schemeClr val="tx1"/>
                    </a:solidFill>
                    <a:latin typeface="+mn-lt"/>
                  </a:rPr>
                  <a:t>hàm</a:t>
                </a:r>
                <a:r>
                  <a:rPr lang="en-US">
                    <a:solidFill>
                      <a:schemeClr val="tx1"/>
                    </a:solidFill>
                    <a:latin typeface="+mn-lt"/>
                  </a:rPr>
                  <a:t> </a:t>
                </a:r>
                <a:r>
                  <a:rPr lang="en-US" err="1">
                    <a:solidFill>
                      <a:schemeClr val="tx1"/>
                    </a:solidFill>
                    <a:latin typeface="+mn-lt"/>
                  </a:rPr>
                  <a:t>nhỏ</a:t>
                </a:r>
                <a:r>
                  <a:rPr lang="en-US">
                    <a:solidFill>
                      <a:schemeClr val="tx1"/>
                    </a:solidFill>
                    <a:latin typeface="+mn-lt"/>
                  </a:rPr>
                  <a:t> </a:t>
                </a:r>
                <a:r>
                  <a:rPr lang="en-US" err="1">
                    <a:solidFill>
                      <a:schemeClr val="tx1"/>
                    </a:solidFill>
                    <a:latin typeface="+mn-lt"/>
                  </a:rPr>
                  <a:t>của</a:t>
                </a:r>
                <a:r>
                  <a:rPr lang="en-US" i="1">
                    <a:solidFill>
                      <a:schemeClr val="tx1"/>
                    </a:solidFill>
                    <a:latin typeface="+mn-lt"/>
                  </a:rPr>
                  <a:t> h</a:t>
                </a:r>
                <a:r>
                  <a:rPr lang="en-US">
                    <a:solidFill>
                      <a:schemeClr val="tx1"/>
                    </a:solidFill>
                    <a:latin typeface="+mn-lt"/>
                  </a:rPr>
                  <a:t>,</a:t>
                </a:r>
                <a:r>
                  <a:rPr lang="en-US" i="1">
                    <a:solidFill>
                      <a:schemeClr val="tx1"/>
                    </a:solidFill>
                    <a:latin typeface="+mn-lt"/>
                  </a:rPr>
                  <a:t> c </a:t>
                </a:r>
                <a:r>
                  <a:rPr lang="en-US" err="1">
                    <a:solidFill>
                      <a:schemeClr val="tx1"/>
                    </a:solidFill>
                    <a:latin typeface="+mn-lt"/>
                  </a:rPr>
                  <a:t>là</a:t>
                </a:r>
                <a:r>
                  <a:rPr lang="en-US">
                    <a:solidFill>
                      <a:schemeClr val="tx1"/>
                    </a:solidFill>
                    <a:latin typeface="+mn-lt"/>
                  </a:rPr>
                  <a:t> </a:t>
                </a:r>
                <a:r>
                  <a:rPr lang="en-US" err="1">
                    <a:solidFill>
                      <a:schemeClr val="tx1"/>
                    </a:solidFill>
                    <a:latin typeface="+mn-lt"/>
                  </a:rPr>
                  <a:t>hằng</a:t>
                </a:r>
                <a:r>
                  <a:rPr lang="en-US">
                    <a:solidFill>
                      <a:schemeClr val="tx1"/>
                    </a:solidFill>
                    <a:latin typeface="+mn-lt"/>
                  </a:rPr>
                  <a:t> </a:t>
                </a:r>
                <a:r>
                  <a:rPr lang="en-US" err="1">
                    <a:solidFill>
                      <a:schemeClr val="tx1"/>
                    </a:solidFill>
                    <a:latin typeface="+mn-lt"/>
                  </a:rPr>
                  <a:t>số</a:t>
                </a:r>
                <a:r>
                  <a:rPr lang="en-US">
                    <a:solidFill>
                      <a:schemeClr val="tx1"/>
                    </a:solidFill>
                    <a:latin typeface="+mn-lt"/>
                  </a:rPr>
                  <a:t> </a:t>
                </a:r>
                <a:r>
                  <a:rPr lang="en-US" err="1">
                    <a:solidFill>
                      <a:schemeClr val="tx1"/>
                    </a:solidFill>
                    <a:latin typeface="+mn-lt"/>
                  </a:rPr>
                  <a:t>thì</a:t>
                </a:r>
                <a:r>
                  <a:rPr lang="en-US">
                    <a:solidFill>
                      <a:schemeClr val="tx1"/>
                    </a:solidFill>
                    <a:latin typeface="+mn-lt"/>
                  </a:rPr>
                  <a:t> </a:t>
                </a:r>
                <a:r>
                  <a:rPr lang="en-US" i="1">
                    <a:solidFill>
                      <a:schemeClr val="tx1"/>
                    </a:solidFill>
                    <a:latin typeface="+mn-lt"/>
                  </a:rPr>
                  <a:t>c*O(h) </a:t>
                </a:r>
                <a:r>
                  <a:rPr lang="en-US" err="1">
                    <a:solidFill>
                      <a:schemeClr val="tx1"/>
                    </a:solidFill>
                    <a:latin typeface="+mn-lt"/>
                  </a:rPr>
                  <a:t>cũng</a:t>
                </a:r>
                <a:r>
                  <a:rPr lang="en-US">
                    <a:solidFill>
                      <a:schemeClr val="tx1"/>
                    </a:solidFill>
                    <a:latin typeface="+mn-lt"/>
                  </a:rPr>
                  <a:t> </a:t>
                </a:r>
                <a:r>
                  <a:rPr lang="en-US" err="1">
                    <a:solidFill>
                      <a:schemeClr val="tx1"/>
                    </a:solidFill>
                    <a:latin typeface="+mn-lt"/>
                  </a:rPr>
                  <a:t>là</a:t>
                </a:r>
                <a:r>
                  <a:rPr lang="en-US">
                    <a:solidFill>
                      <a:schemeClr val="tx1"/>
                    </a:solidFill>
                    <a:latin typeface="+mn-lt"/>
                  </a:rPr>
                  <a:t> </a:t>
                </a:r>
                <a:r>
                  <a:rPr lang="en-US" err="1">
                    <a:solidFill>
                      <a:schemeClr val="tx1"/>
                    </a:solidFill>
                    <a:latin typeface="+mn-lt"/>
                  </a:rPr>
                  <a:t>hàm</a:t>
                </a:r>
                <a:r>
                  <a:rPr lang="en-US">
                    <a:solidFill>
                      <a:schemeClr val="tx1"/>
                    </a:solidFill>
                    <a:latin typeface="+mn-lt"/>
                  </a:rPr>
                  <a:t> </a:t>
                </a:r>
                <a:r>
                  <a:rPr lang="en-US" err="1">
                    <a:solidFill>
                      <a:schemeClr val="tx1"/>
                    </a:solidFill>
                    <a:latin typeface="+mn-lt"/>
                  </a:rPr>
                  <a:t>nhỏ</a:t>
                </a:r>
                <a:r>
                  <a:rPr lang="en-US">
                    <a:solidFill>
                      <a:schemeClr val="tx1"/>
                    </a:solidFill>
                    <a:latin typeface="+mn-lt"/>
                  </a:rPr>
                  <a:t> </a:t>
                </a:r>
                <a:r>
                  <a:rPr lang="en-US" err="1">
                    <a:solidFill>
                      <a:schemeClr val="tx1"/>
                    </a:solidFill>
                    <a:latin typeface="+mn-lt"/>
                  </a:rPr>
                  <a:t>của</a:t>
                </a:r>
                <a:r>
                  <a:rPr lang="en-US">
                    <a:solidFill>
                      <a:schemeClr val="tx1"/>
                    </a:solidFill>
                    <a:latin typeface="+mn-lt"/>
                  </a:rPr>
                  <a:t> </a:t>
                </a:r>
                <a:r>
                  <a:rPr lang="en-US" i="1">
                    <a:solidFill>
                      <a:schemeClr val="tx1"/>
                    </a:solidFill>
                    <a:latin typeface="+mn-lt"/>
                  </a:rPr>
                  <a:t>h</a:t>
                </a:r>
              </a:p>
              <a:p>
                <a:pPr marL="800100" lvl="1" indent="-342900" algn="l">
                  <a:buFont typeface="Courier New" charset="0"/>
                  <a:buChar char="o"/>
                </a:pPr>
                <a:r>
                  <a:rPr lang="en-US" sz="2200" err="1">
                    <a:latin typeface="+mn-lt"/>
                  </a:rPr>
                  <a:t>Câu</a:t>
                </a:r>
                <a:r>
                  <a:rPr lang="en-US" sz="2200">
                    <a:latin typeface="+mn-lt"/>
                  </a:rPr>
                  <a:t> </a:t>
                </a:r>
                <a:r>
                  <a:rPr lang="en-US" sz="2200" err="1">
                    <a:latin typeface="+mn-lt"/>
                  </a:rPr>
                  <a:t>hỏi</a:t>
                </a:r>
                <a:r>
                  <a:rPr lang="en-US" sz="2200">
                    <a:latin typeface="+mn-lt"/>
                  </a:rPr>
                  <a:t> </a:t>
                </a:r>
                <a:r>
                  <a:rPr lang="en-US" sz="2200" err="1">
                    <a:latin typeface="+mn-lt"/>
                  </a:rPr>
                  <a:t>giành</a:t>
                </a:r>
                <a:r>
                  <a:rPr lang="en-US" sz="2200">
                    <a:latin typeface="+mn-lt"/>
                  </a:rPr>
                  <a:t> </a:t>
                </a:r>
                <a:r>
                  <a:rPr lang="en-US" sz="2200" err="1">
                    <a:latin typeface="+mn-lt"/>
                  </a:rPr>
                  <a:t>cho</a:t>
                </a:r>
                <a:r>
                  <a:rPr lang="en-US" sz="2200">
                    <a:latin typeface="+mn-lt"/>
                  </a:rPr>
                  <a:t> </a:t>
                </a:r>
                <a:r>
                  <a:rPr lang="en-US" sz="2200" err="1">
                    <a:latin typeface="+mn-lt"/>
                  </a:rPr>
                  <a:t>sinh</a:t>
                </a:r>
                <a:r>
                  <a:rPr lang="en-US" sz="2200">
                    <a:latin typeface="+mn-lt"/>
                  </a:rPr>
                  <a:t> </a:t>
                </a:r>
                <a:r>
                  <a:rPr lang="en-US" sz="2200" err="1">
                    <a:latin typeface="+mn-lt"/>
                  </a:rPr>
                  <a:t>viên</a:t>
                </a:r>
                <a:r>
                  <a:rPr lang="en-US" sz="2200">
                    <a:latin typeface="+mn-lt"/>
                  </a:rPr>
                  <a:t>: </a:t>
                </a:r>
                <a:r>
                  <a:rPr lang="en-US" sz="2200" err="1">
                    <a:latin typeface="+mn-lt"/>
                  </a:rPr>
                  <a:t>Chứng</a:t>
                </a:r>
                <a:r>
                  <a:rPr lang="en-US" sz="2200">
                    <a:latin typeface="+mn-lt"/>
                  </a:rPr>
                  <a:t> minh </a:t>
                </a:r>
                <a:r>
                  <a:rPr lang="en-US" sz="2200" err="1">
                    <a:latin typeface="+mn-lt"/>
                  </a:rPr>
                  <a:t>các</a:t>
                </a:r>
                <a:r>
                  <a:rPr lang="en-US" sz="2200">
                    <a:latin typeface="+mn-lt"/>
                  </a:rPr>
                  <a:t> </a:t>
                </a:r>
                <a:r>
                  <a:rPr lang="en-US" sz="2200" err="1">
                    <a:latin typeface="+mn-lt"/>
                  </a:rPr>
                  <a:t>tính</a:t>
                </a:r>
                <a:r>
                  <a:rPr lang="en-US" sz="2200">
                    <a:latin typeface="+mn-lt"/>
                  </a:rPr>
                  <a:t> </a:t>
                </a:r>
                <a:r>
                  <a:rPr lang="en-US" sz="2200" err="1">
                    <a:latin typeface="+mn-lt"/>
                  </a:rPr>
                  <a:t>chất</a:t>
                </a:r>
                <a:r>
                  <a:rPr lang="en-US" sz="2200">
                    <a:latin typeface="+mn-lt"/>
                  </a:rPr>
                  <a:t> </a:t>
                </a:r>
                <a:r>
                  <a:rPr lang="en-US" sz="2200" err="1">
                    <a:latin typeface="+mn-lt"/>
                  </a:rPr>
                  <a:t>trên</a:t>
                </a:r>
                <a:r>
                  <a:rPr lang="en-US" sz="2200">
                    <a:latin typeface="+mn-lt"/>
                  </a:rPr>
                  <a:t>?</a:t>
                </a:r>
              </a:p>
              <a:p>
                <a:pPr marL="800100" lvl="1" indent="-342900" algn="l">
                  <a:buFont typeface="Courier New" charset="0"/>
                  <a:buChar char="o"/>
                </a:pPr>
                <a:endParaRPr lang="en-US">
                  <a:latin typeface="+mn-lt"/>
                </a:endParaRPr>
              </a:p>
              <a:p>
                <a:pPr marL="800100" lvl="1" indent="-342900" algn="l">
                  <a:buFont typeface="Courier New" charset="0"/>
                  <a:buChar char="o"/>
                </a:pPr>
                <a:endParaRPr lang="en-US">
                  <a:latin typeface="+mn-lt"/>
                </a:endParaRPr>
              </a:p>
              <a:p>
                <a:endParaRPr lang="en-US" i="1">
                  <a:solidFill>
                    <a:srgbClr val="FF0000"/>
                  </a:solidFill>
                  <a:latin typeface="+mn-lt"/>
                </a:endParaRPr>
              </a:p>
              <a:p>
                <a:pPr marL="800100" lvl="1" indent="-342900" algn="l">
                  <a:buFont typeface="Courier New" charset="0"/>
                  <a:buChar char="o"/>
                </a:pPr>
                <a:endParaRPr lang="en-US"/>
              </a:p>
              <a:p>
                <a:pPr marL="800100" lvl="1" indent="-342900" algn="l">
                  <a:buFont typeface="Courier New" charset="0"/>
                  <a:buChar char="o"/>
                </a:pPr>
                <a:endParaRPr lang="en-US">
                  <a:latin typeface="+mn-lt"/>
                </a:endParaRPr>
              </a:p>
              <a:p>
                <a:pPr marL="800100" lvl="1" indent="-342900" algn="l">
                  <a:buFont typeface="Courier New" charset="0"/>
                  <a:buChar char="o"/>
                </a:pPr>
                <a:endParaRPr lang="en-US" i="1">
                  <a:latin typeface="+mn-lt"/>
                </a:endParaRPr>
              </a:p>
              <a:p>
                <a:pPr marL="800100" lvl="1" indent="-342900" algn="l">
                  <a:buFont typeface="AppleSDGothicNeo-Regular" charset="-127"/>
                  <a:buChar char="□"/>
                </a:pPr>
                <a:endParaRPr lang="en-US" i="1">
                  <a:solidFill>
                    <a:srgbClr val="FF0000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5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026" y="887895"/>
                <a:ext cx="11834191" cy="4962827"/>
              </a:xfrm>
              <a:prstGeom prst="rect">
                <a:avLst/>
              </a:prstGeom>
              <a:blipFill>
                <a:blip r:embed="rId2"/>
                <a:stretch>
                  <a:fillRect l="-875" t="-269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884779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59026" y="292575"/>
            <a:ext cx="11834191" cy="43788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sz="2800">
                <a:latin typeface="+mn-lt"/>
                <a:ea typeface="Helvetica" charset="0"/>
                <a:cs typeface="Helvetica" charset="0"/>
              </a:rPr>
              <a:t>CHƯƠNG 2: TIẾN TRÌNH NGẪU NHIÊN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 txBox="1">
                <a:spLocks/>
              </p:cNvSpPr>
              <p:nvPr/>
            </p:nvSpPr>
            <p:spPr>
              <a:xfrm>
                <a:off x="159026" y="887895"/>
                <a:ext cx="11834191" cy="496282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vert="horz" lIns="91440" tIns="45720" rIns="91440" bIns="45720" rtlCol="0">
                <a:normAutofit fontScale="92500" lnSpcReduction="10000"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 algn="l">
                  <a:buFont typeface="AppleSDGothicNeo-Regular" charset="-127"/>
                  <a:buChar char="□"/>
                </a:pPr>
                <a:r>
                  <a:rPr lang="en-US" i="1">
                    <a:solidFill>
                      <a:srgbClr val="FF0000"/>
                    </a:solidFill>
                    <a:latin typeface="+mn-lt"/>
                  </a:rPr>
                  <a:t>TIẾN TRÌNH POISSON </a:t>
                </a:r>
                <a:r>
                  <a:rPr lang="mr-IN" i="1">
                    <a:solidFill>
                      <a:srgbClr val="FF0000"/>
                    </a:solidFill>
                    <a:latin typeface="+mn-lt"/>
                  </a:rPr>
                  <a:t>–</a:t>
                </a:r>
                <a:r>
                  <a:rPr lang="en-US" i="1">
                    <a:solidFill>
                      <a:srgbClr val="FF0000"/>
                    </a:solidFill>
                    <a:latin typeface="+mn-lt"/>
                  </a:rPr>
                  <a:t> </a:t>
                </a:r>
                <a:r>
                  <a:rPr lang="en-US" i="1" err="1">
                    <a:solidFill>
                      <a:srgbClr val="FF0000"/>
                    </a:solidFill>
                    <a:latin typeface="+mn-lt"/>
                  </a:rPr>
                  <a:t>Định</a:t>
                </a:r>
                <a:r>
                  <a:rPr lang="en-US" i="1">
                    <a:solidFill>
                      <a:srgbClr val="FF0000"/>
                    </a:solidFill>
                    <a:latin typeface="+mn-lt"/>
                  </a:rPr>
                  <a:t> </a:t>
                </a:r>
                <a:r>
                  <a:rPr lang="en-US" i="1" err="1">
                    <a:solidFill>
                      <a:srgbClr val="FF0000"/>
                    </a:solidFill>
                    <a:latin typeface="+mn-lt"/>
                  </a:rPr>
                  <a:t>nghĩa</a:t>
                </a:r>
                <a:r>
                  <a:rPr lang="en-US" i="1">
                    <a:solidFill>
                      <a:srgbClr val="FF0000"/>
                    </a:solidFill>
                    <a:latin typeface="+mn-lt"/>
                  </a:rPr>
                  <a:t>:</a:t>
                </a:r>
              </a:p>
              <a:p>
                <a:pPr marL="800100" lvl="1" indent="-342900" algn="l">
                  <a:buFont typeface="AppleSDGothicNeo-Regular" charset="-127"/>
                  <a:buChar char="□"/>
                </a:pPr>
                <a:r>
                  <a:rPr lang="en-US">
                    <a:solidFill>
                      <a:schemeClr val="tx1"/>
                    </a:solidFill>
                    <a:latin typeface="+mn-lt"/>
                  </a:rPr>
                  <a:t>Xét </a:t>
                </a:r>
                <a:r>
                  <a:rPr lang="en-US" err="1">
                    <a:solidFill>
                      <a:schemeClr val="tx1"/>
                    </a:solidFill>
                    <a:latin typeface="+mn-lt"/>
                  </a:rPr>
                  <a:t>tiến</a:t>
                </a:r>
                <a:r>
                  <a:rPr lang="en-US">
                    <a:solidFill>
                      <a:schemeClr val="tx1"/>
                    </a:solidFill>
                    <a:latin typeface="+mn-lt"/>
                  </a:rPr>
                  <a:t> </a:t>
                </a:r>
                <a:r>
                  <a:rPr lang="en-US" err="1">
                    <a:solidFill>
                      <a:schemeClr val="tx1"/>
                    </a:solidFill>
                    <a:latin typeface="+mn-lt"/>
                  </a:rPr>
                  <a:t>trình</a:t>
                </a:r>
                <a:r>
                  <a:rPr lang="en-US">
                    <a:solidFill>
                      <a:schemeClr val="tx1"/>
                    </a:solidFill>
                    <a:latin typeface="+mn-lt"/>
                  </a:rPr>
                  <a:t> </a:t>
                </a:r>
                <a:r>
                  <a:rPr lang="en-US" err="1">
                    <a:solidFill>
                      <a:schemeClr val="tx1"/>
                    </a:solidFill>
                    <a:latin typeface="+mn-lt"/>
                  </a:rPr>
                  <a:t>đếm</a:t>
                </a:r>
                <a:r>
                  <a:rPr lang="en-US">
                    <a:solidFill>
                      <a:schemeClr val="tx1"/>
                    </a:solidFill>
                    <a:latin typeface="+mn-lt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𝑁</m:t>
                        </m:r>
                        <m:d>
                          <m:dPr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e>
                        </m:d>
                        <m:r>
                          <a:rPr lang="vi-VN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, </m:t>
                        </m:r>
                        <m:r>
                          <a:rPr lang="vi-VN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vi-VN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≥</m:t>
                        </m:r>
                        <m:r>
                          <a:rPr lang="vi-VN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e>
                    </m:d>
                  </m:oMath>
                </a14:m>
                <a:r>
                  <a:rPr lang="en-US" i="1">
                    <a:solidFill>
                      <a:schemeClr val="tx1"/>
                    </a:solidFill>
                    <a:latin typeface="+mn-lt"/>
                  </a:rPr>
                  <a:t> </a:t>
                </a:r>
                <a:r>
                  <a:rPr lang="en-US" err="1">
                    <a:solidFill>
                      <a:schemeClr val="tx1"/>
                    </a:solidFill>
                    <a:latin typeface="+mn-lt"/>
                  </a:rPr>
                  <a:t>được</a:t>
                </a:r>
                <a:r>
                  <a:rPr lang="en-US">
                    <a:solidFill>
                      <a:schemeClr val="tx1"/>
                    </a:solidFill>
                    <a:latin typeface="+mn-lt"/>
                  </a:rPr>
                  <a:t> </a:t>
                </a:r>
                <a:r>
                  <a:rPr lang="en-US" err="1">
                    <a:solidFill>
                      <a:schemeClr val="tx1"/>
                    </a:solidFill>
                    <a:latin typeface="+mn-lt"/>
                  </a:rPr>
                  <a:t>gọi</a:t>
                </a:r>
                <a:r>
                  <a:rPr lang="en-US">
                    <a:solidFill>
                      <a:schemeClr val="tx1"/>
                    </a:solidFill>
                    <a:latin typeface="+mn-lt"/>
                  </a:rPr>
                  <a:t> </a:t>
                </a:r>
                <a:r>
                  <a:rPr lang="en-US" err="1">
                    <a:solidFill>
                      <a:schemeClr val="tx1"/>
                    </a:solidFill>
                    <a:latin typeface="+mn-lt"/>
                  </a:rPr>
                  <a:t>là</a:t>
                </a:r>
                <a:r>
                  <a:rPr lang="en-US">
                    <a:solidFill>
                      <a:schemeClr val="tx1"/>
                    </a:solidFill>
                    <a:latin typeface="+mn-lt"/>
                  </a:rPr>
                  <a:t> </a:t>
                </a:r>
                <a:r>
                  <a:rPr lang="en-US" err="1">
                    <a:solidFill>
                      <a:schemeClr val="tx1"/>
                    </a:solidFill>
                    <a:latin typeface="+mn-lt"/>
                  </a:rPr>
                  <a:t>tiến</a:t>
                </a:r>
                <a:r>
                  <a:rPr lang="en-US">
                    <a:solidFill>
                      <a:schemeClr val="tx1"/>
                    </a:solidFill>
                    <a:latin typeface="+mn-lt"/>
                  </a:rPr>
                  <a:t> </a:t>
                </a:r>
                <a:r>
                  <a:rPr lang="en-US" err="1">
                    <a:solidFill>
                      <a:schemeClr val="tx1"/>
                    </a:solidFill>
                    <a:latin typeface="+mn-lt"/>
                  </a:rPr>
                  <a:t>trình</a:t>
                </a:r>
                <a:r>
                  <a:rPr lang="en-US">
                    <a:solidFill>
                      <a:schemeClr val="tx1"/>
                    </a:solidFill>
                    <a:latin typeface="+mn-lt"/>
                  </a:rPr>
                  <a:t> Poisson </a:t>
                </a:r>
                <a:r>
                  <a:rPr lang="en-US" err="1">
                    <a:solidFill>
                      <a:schemeClr val="tx1"/>
                    </a:solidFill>
                    <a:latin typeface="+mn-lt"/>
                  </a:rPr>
                  <a:t>với</a:t>
                </a:r>
                <a:r>
                  <a:rPr lang="en-US">
                    <a:solidFill>
                      <a:schemeClr val="tx1"/>
                    </a:solidFill>
                    <a:latin typeface="+mn-lt"/>
                  </a:rPr>
                  <a:t> </a:t>
                </a:r>
                <a:r>
                  <a:rPr lang="en-US" err="1">
                    <a:solidFill>
                      <a:schemeClr val="tx1"/>
                    </a:solidFill>
                    <a:latin typeface="+mn-lt"/>
                  </a:rPr>
                  <a:t>tham</a:t>
                </a:r>
                <a:r>
                  <a:rPr lang="en-US">
                    <a:solidFill>
                      <a:schemeClr val="tx1"/>
                    </a:solidFill>
                    <a:latin typeface="+mn-lt"/>
                  </a:rPr>
                  <a:t> </a:t>
                </a:r>
                <a:r>
                  <a:rPr lang="en-US" err="1">
                    <a:solidFill>
                      <a:schemeClr val="tx1"/>
                    </a:solidFill>
                    <a:latin typeface="+mn-lt"/>
                  </a:rPr>
                  <a:t>số</a:t>
                </a:r>
                <a:r>
                  <a:rPr lang="en-US">
                    <a:solidFill>
                      <a:schemeClr val="tx1"/>
                    </a:solidFill>
                    <a:latin typeface="+mn-lt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𝜆</m:t>
                    </m:r>
                  </m:oMath>
                </a14:m>
                <a:r>
                  <a:rPr lang="en-US">
                    <a:solidFill>
                      <a:schemeClr val="tx1"/>
                    </a:solidFill>
                    <a:latin typeface="+mn-lt"/>
                  </a:rPr>
                  <a:t> </a:t>
                </a:r>
                <a:r>
                  <a:rPr lang="en-US" err="1">
                    <a:solidFill>
                      <a:schemeClr val="tx1"/>
                    </a:solidFill>
                    <a:latin typeface="+mn-lt"/>
                  </a:rPr>
                  <a:t>nếu</a:t>
                </a:r>
                <a:r>
                  <a:rPr lang="en-US">
                    <a:solidFill>
                      <a:schemeClr val="tx1"/>
                    </a:solidFill>
                    <a:latin typeface="+mn-lt"/>
                  </a:rPr>
                  <a:t> </a:t>
                </a:r>
                <a:r>
                  <a:rPr lang="en-US" err="1">
                    <a:solidFill>
                      <a:schemeClr val="tx1"/>
                    </a:solidFill>
                    <a:latin typeface="+mn-lt"/>
                  </a:rPr>
                  <a:t>thoả</a:t>
                </a:r>
                <a:r>
                  <a:rPr lang="en-US">
                    <a:solidFill>
                      <a:schemeClr val="tx1"/>
                    </a:solidFill>
                    <a:latin typeface="+mn-lt"/>
                  </a:rPr>
                  <a:t> </a:t>
                </a:r>
                <a:r>
                  <a:rPr lang="en-US" err="1">
                    <a:solidFill>
                      <a:schemeClr val="tx1"/>
                    </a:solidFill>
                    <a:latin typeface="+mn-lt"/>
                  </a:rPr>
                  <a:t>mãn</a:t>
                </a:r>
                <a:r>
                  <a:rPr lang="en-US">
                    <a:solidFill>
                      <a:schemeClr val="tx1"/>
                    </a:solidFill>
                    <a:latin typeface="+mn-lt"/>
                  </a:rPr>
                  <a:t> </a:t>
                </a:r>
                <a:r>
                  <a:rPr lang="en-US" err="1">
                    <a:solidFill>
                      <a:schemeClr val="tx1"/>
                    </a:solidFill>
                    <a:latin typeface="+mn-lt"/>
                  </a:rPr>
                  <a:t>các</a:t>
                </a:r>
                <a:r>
                  <a:rPr lang="en-US">
                    <a:solidFill>
                      <a:schemeClr val="tx1"/>
                    </a:solidFill>
                    <a:latin typeface="+mn-lt"/>
                  </a:rPr>
                  <a:t> </a:t>
                </a:r>
                <a:r>
                  <a:rPr lang="en-US" err="1">
                    <a:solidFill>
                      <a:schemeClr val="tx1"/>
                    </a:solidFill>
                    <a:latin typeface="+mn-lt"/>
                  </a:rPr>
                  <a:t>điều</a:t>
                </a:r>
                <a:r>
                  <a:rPr lang="en-US">
                    <a:solidFill>
                      <a:schemeClr val="tx1"/>
                    </a:solidFill>
                    <a:latin typeface="+mn-lt"/>
                  </a:rPr>
                  <a:t> </a:t>
                </a:r>
                <a:r>
                  <a:rPr lang="en-US" err="1">
                    <a:solidFill>
                      <a:schemeClr val="tx1"/>
                    </a:solidFill>
                    <a:latin typeface="+mn-lt"/>
                  </a:rPr>
                  <a:t>kiện</a:t>
                </a:r>
                <a:r>
                  <a:rPr lang="en-US">
                    <a:solidFill>
                      <a:schemeClr val="tx1"/>
                    </a:solidFill>
                    <a:latin typeface="+mn-lt"/>
                  </a:rPr>
                  <a:t> </a:t>
                </a:r>
                <a:r>
                  <a:rPr lang="en-US" err="1">
                    <a:solidFill>
                      <a:schemeClr val="tx1"/>
                    </a:solidFill>
                    <a:latin typeface="+mn-lt"/>
                  </a:rPr>
                  <a:t>sau</a:t>
                </a:r>
                <a:endParaRPr lang="en-US">
                  <a:solidFill>
                    <a:schemeClr val="tx1"/>
                  </a:solidFill>
                  <a:latin typeface="+mn-lt"/>
                </a:endParaRPr>
              </a:p>
              <a:p>
                <a:pPr marL="1257300" lvl="2" indent="-342900" algn="l">
                  <a:buFont typeface="AppleSDGothicNeo-Regular" charset="-127"/>
                  <a:buChar char="□"/>
                </a:pP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charset="0"/>
                          </a:rPr>
                          <m:t>𝑁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charset="0"/>
                              </a:rPr>
                              <m:t>𝑡</m:t>
                            </m:r>
                          </m:e>
                        </m:d>
                        <m:r>
                          <a:rPr lang="vi-VN" sz="2000" i="1">
                            <a:latin typeface="Cambria Math" charset="0"/>
                          </a:rPr>
                          <m:t>, </m:t>
                        </m:r>
                        <m:r>
                          <a:rPr lang="vi-VN" sz="2000" i="1">
                            <a:latin typeface="Cambria Math" charset="0"/>
                          </a:rPr>
                          <m:t>𝑡</m:t>
                        </m:r>
                        <m:r>
                          <a:rPr lang="vi-VN" sz="2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≥</m:t>
                        </m:r>
                        <m:r>
                          <a:rPr lang="vi-VN" sz="2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e>
                    </m:d>
                    <m:r>
                      <a:rPr lang="vi-VN" sz="20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m:rPr>
                        <m:sty m:val="p"/>
                      </m:rPr>
                      <a:rPr lang="vi-VN" sz="200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l</m:t>
                    </m:r>
                    <m:r>
                      <a:rPr lang="vi-VN" sz="200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à </m:t>
                    </m:r>
                    <m:r>
                      <m:rPr>
                        <m:sty m:val="p"/>
                      </m:rPr>
                      <a:rPr lang="vi-VN" sz="200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ti</m:t>
                    </m:r>
                    <m:r>
                      <a:rPr lang="vi-VN" sz="200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ế</m:t>
                    </m:r>
                    <m:r>
                      <m:rPr>
                        <m:sty m:val="p"/>
                      </m:rPr>
                      <a:rPr lang="vi-VN" sz="200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n</m:t>
                    </m:r>
                    <m:r>
                      <a:rPr lang="vi-VN" sz="200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sz="2000" err="1">
                    <a:solidFill>
                      <a:schemeClr val="tx1"/>
                    </a:solidFill>
                    <a:latin typeface="+mn-lt"/>
                  </a:rPr>
                  <a:t>trình</a:t>
                </a:r>
                <a:r>
                  <a:rPr lang="en-US" sz="2000">
                    <a:solidFill>
                      <a:schemeClr val="tx1"/>
                    </a:solidFill>
                    <a:latin typeface="+mn-lt"/>
                  </a:rPr>
                  <a:t> </a:t>
                </a:r>
                <a:r>
                  <a:rPr lang="en-US" sz="2000" err="1">
                    <a:solidFill>
                      <a:schemeClr val="tx1"/>
                    </a:solidFill>
                    <a:latin typeface="+mn-lt"/>
                  </a:rPr>
                  <a:t>tăng</a:t>
                </a:r>
                <a:r>
                  <a:rPr lang="en-US" sz="2000">
                    <a:solidFill>
                      <a:schemeClr val="tx1"/>
                    </a:solidFill>
                    <a:latin typeface="+mn-lt"/>
                  </a:rPr>
                  <a:t> </a:t>
                </a:r>
                <a:r>
                  <a:rPr lang="en-US" sz="2000" err="1">
                    <a:solidFill>
                      <a:schemeClr val="tx1"/>
                    </a:solidFill>
                    <a:latin typeface="+mn-lt"/>
                  </a:rPr>
                  <a:t>trưởng</a:t>
                </a:r>
                <a:r>
                  <a:rPr lang="en-US" sz="2000">
                    <a:solidFill>
                      <a:schemeClr val="tx1"/>
                    </a:solidFill>
                    <a:latin typeface="+mn-lt"/>
                  </a:rPr>
                  <a:t> </a:t>
                </a:r>
                <a:r>
                  <a:rPr lang="en-US" sz="2000" err="1">
                    <a:solidFill>
                      <a:schemeClr val="tx1"/>
                    </a:solidFill>
                    <a:latin typeface="+mn-lt"/>
                  </a:rPr>
                  <a:t>độc</a:t>
                </a:r>
                <a:r>
                  <a:rPr lang="en-US" sz="2000">
                    <a:solidFill>
                      <a:schemeClr val="tx1"/>
                    </a:solidFill>
                    <a:latin typeface="+mn-lt"/>
                  </a:rPr>
                  <a:t> </a:t>
                </a:r>
                <a:r>
                  <a:rPr lang="en-US" sz="2000" err="1">
                    <a:solidFill>
                      <a:schemeClr val="tx1"/>
                    </a:solidFill>
                    <a:latin typeface="+mn-lt"/>
                  </a:rPr>
                  <a:t>lập</a:t>
                </a:r>
                <a:endParaRPr lang="en-US" sz="2000">
                  <a:solidFill>
                    <a:schemeClr val="tx1"/>
                  </a:solidFill>
                  <a:latin typeface="+mn-lt"/>
                </a:endParaRPr>
              </a:p>
              <a:p>
                <a:pPr marL="1257300" lvl="2" indent="-342900" algn="l">
                  <a:buFont typeface="AppleSDGothicNeo-Regular" charset="-127"/>
                  <a:buChar char="□"/>
                </a:pP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charset="0"/>
                          </a:rPr>
                          <m:t>𝑁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charset="0"/>
                              </a:rPr>
                              <m:t>𝑡</m:t>
                            </m:r>
                          </m:e>
                        </m:d>
                        <m:r>
                          <a:rPr lang="vi-VN" sz="2000" i="1">
                            <a:latin typeface="Cambria Math" charset="0"/>
                          </a:rPr>
                          <m:t>, </m:t>
                        </m:r>
                        <m:r>
                          <a:rPr lang="vi-VN" sz="2000" i="1">
                            <a:latin typeface="Cambria Math" charset="0"/>
                          </a:rPr>
                          <m:t>𝑡</m:t>
                        </m:r>
                        <m:r>
                          <a:rPr lang="vi-VN" sz="2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≥</m:t>
                        </m:r>
                        <m:r>
                          <a:rPr lang="vi-VN" sz="2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e>
                    </m:d>
                  </m:oMath>
                </a14:m>
                <a:r>
                  <a:rPr lang="en-US" sz="2000">
                    <a:solidFill>
                      <a:schemeClr val="tx1"/>
                    </a:solidFill>
                    <a:latin typeface="+mn-lt"/>
                  </a:rPr>
                  <a:t> </a:t>
                </a:r>
                <a:r>
                  <a:rPr lang="en-US" sz="2000" err="1">
                    <a:solidFill>
                      <a:schemeClr val="tx1"/>
                    </a:solidFill>
                    <a:latin typeface="+mn-lt"/>
                  </a:rPr>
                  <a:t>là</a:t>
                </a:r>
                <a:r>
                  <a:rPr lang="en-US" sz="2000">
                    <a:solidFill>
                      <a:schemeClr val="tx1"/>
                    </a:solidFill>
                    <a:latin typeface="+mn-lt"/>
                  </a:rPr>
                  <a:t> </a:t>
                </a:r>
                <a:r>
                  <a:rPr lang="en-US" sz="2000" err="1">
                    <a:solidFill>
                      <a:schemeClr val="tx1"/>
                    </a:solidFill>
                    <a:latin typeface="+mn-lt"/>
                  </a:rPr>
                  <a:t>tiến</a:t>
                </a:r>
                <a:r>
                  <a:rPr lang="en-US" sz="2000">
                    <a:solidFill>
                      <a:schemeClr val="tx1"/>
                    </a:solidFill>
                    <a:latin typeface="+mn-lt"/>
                  </a:rPr>
                  <a:t> </a:t>
                </a:r>
                <a:r>
                  <a:rPr lang="en-US" sz="2000" err="1">
                    <a:solidFill>
                      <a:schemeClr val="tx1"/>
                    </a:solidFill>
                    <a:latin typeface="+mn-lt"/>
                  </a:rPr>
                  <a:t>trình</a:t>
                </a:r>
                <a:r>
                  <a:rPr lang="en-US" sz="2000">
                    <a:solidFill>
                      <a:schemeClr val="tx1"/>
                    </a:solidFill>
                    <a:latin typeface="+mn-lt"/>
                  </a:rPr>
                  <a:t> </a:t>
                </a:r>
                <a:r>
                  <a:rPr lang="en-US" sz="2000" err="1">
                    <a:solidFill>
                      <a:schemeClr val="tx1"/>
                    </a:solidFill>
                    <a:latin typeface="+mn-lt"/>
                  </a:rPr>
                  <a:t>tăng</a:t>
                </a:r>
                <a:r>
                  <a:rPr lang="en-US" sz="2000">
                    <a:solidFill>
                      <a:schemeClr val="tx1"/>
                    </a:solidFill>
                    <a:latin typeface="+mn-lt"/>
                  </a:rPr>
                  <a:t> </a:t>
                </a:r>
                <a:r>
                  <a:rPr lang="en-US" sz="2000" err="1">
                    <a:solidFill>
                      <a:schemeClr val="tx1"/>
                    </a:solidFill>
                    <a:latin typeface="+mn-lt"/>
                  </a:rPr>
                  <a:t>trưởng</a:t>
                </a:r>
                <a:r>
                  <a:rPr lang="en-US" sz="2000">
                    <a:solidFill>
                      <a:schemeClr val="tx1"/>
                    </a:solidFill>
                    <a:latin typeface="+mn-lt"/>
                  </a:rPr>
                  <a:t> </a:t>
                </a:r>
                <a:r>
                  <a:rPr lang="en-US" sz="2000" err="1">
                    <a:solidFill>
                      <a:schemeClr val="tx1"/>
                    </a:solidFill>
                    <a:latin typeface="+mn-lt"/>
                  </a:rPr>
                  <a:t>dừng</a:t>
                </a:r>
                <a:endParaRPr lang="en-US" sz="2000">
                  <a:solidFill>
                    <a:schemeClr val="tx1"/>
                  </a:solidFill>
                  <a:latin typeface="+mn-lt"/>
                </a:endParaRPr>
              </a:p>
              <a:p>
                <a:pPr marL="1257300" lvl="2" indent="-342900" algn="l">
                  <a:buFont typeface="AppleSDGothicNeo-Regular" charset="-127"/>
                  <a:buChar char="□"/>
                </a:pPr>
                <a:r>
                  <a:rPr lang="en-US" sz="2000" err="1">
                    <a:solidFill>
                      <a:schemeClr val="tx1"/>
                    </a:solidFill>
                    <a:latin typeface="+mn-lt"/>
                  </a:rPr>
                  <a:t>Xác</a:t>
                </a:r>
                <a:r>
                  <a:rPr lang="en-US" sz="2000">
                    <a:solidFill>
                      <a:schemeClr val="tx1"/>
                    </a:solidFill>
                    <a:latin typeface="+mn-lt"/>
                  </a:rPr>
                  <a:t> </a:t>
                </a:r>
                <a:r>
                  <a:rPr lang="en-US" sz="2000" err="1">
                    <a:solidFill>
                      <a:schemeClr val="tx1"/>
                    </a:solidFill>
                    <a:latin typeface="+mn-lt"/>
                  </a:rPr>
                  <a:t>suất</a:t>
                </a:r>
                <a:r>
                  <a:rPr lang="en-US" sz="2000">
                    <a:solidFill>
                      <a:schemeClr val="tx1"/>
                    </a:solidFill>
                    <a:latin typeface="+mn-lt"/>
                  </a:rPr>
                  <a:t> </a:t>
                </a:r>
                <a:r>
                  <a:rPr lang="en-US" sz="2000" err="1">
                    <a:solidFill>
                      <a:schemeClr val="tx1"/>
                    </a:solidFill>
                    <a:latin typeface="+mn-lt"/>
                  </a:rPr>
                  <a:t>để</a:t>
                </a:r>
                <a:r>
                  <a:rPr lang="en-US" sz="2000">
                    <a:solidFill>
                      <a:schemeClr val="tx1"/>
                    </a:solidFill>
                    <a:latin typeface="+mn-lt"/>
                  </a:rPr>
                  <a:t> </a:t>
                </a:r>
                <a:r>
                  <a:rPr lang="en-US" sz="2000" err="1">
                    <a:solidFill>
                      <a:schemeClr val="tx1"/>
                    </a:solidFill>
                    <a:latin typeface="+mn-lt"/>
                  </a:rPr>
                  <a:t>có</a:t>
                </a:r>
                <a:r>
                  <a:rPr lang="en-US" sz="2000">
                    <a:solidFill>
                      <a:schemeClr val="tx1"/>
                    </a:solidFill>
                    <a:latin typeface="+mn-lt"/>
                  </a:rPr>
                  <a:t> </a:t>
                </a:r>
                <a:r>
                  <a:rPr lang="en-US" sz="2000" err="1">
                    <a:solidFill>
                      <a:schemeClr val="tx1"/>
                    </a:solidFill>
                    <a:latin typeface="+mn-lt"/>
                  </a:rPr>
                  <a:t>đúng</a:t>
                </a:r>
                <a:r>
                  <a:rPr lang="en-US" sz="2000">
                    <a:solidFill>
                      <a:schemeClr val="tx1"/>
                    </a:solidFill>
                    <a:latin typeface="+mn-lt"/>
                  </a:rPr>
                  <a:t> </a:t>
                </a:r>
                <a:r>
                  <a:rPr lang="en-US" sz="2000" err="1">
                    <a:solidFill>
                      <a:schemeClr val="tx1"/>
                    </a:solidFill>
                    <a:latin typeface="+mn-lt"/>
                  </a:rPr>
                  <a:t>một</a:t>
                </a:r>
                <a:r>
                  <a:rPr lang="en-US" sz="2000">
                    <a:solidFill>
                      <a:schemeClr val="tx1"/>
                    </a:solidFill>
                    <a:latin typeface="+mn-lt"/>
                  </a:rPr>
                  <a:t> </a:t>
                </a:r>
                <a:r>
                  <a:rPr lang="en-US" sz="2000" err="1">
                    <a:solidFill>
                      <a:schemeClr val="tx1"/>
                    </a:solidFill>
                    <a:latin typeface="+mn-lt"/>
                  </a:rPr>
                  <a:t>sự</a:t>
                </a:r>
                <a:r>
                  <a:rPr lang="en-US" sz="2000">
                    <a:solidFill>
                      <a:schemeClr val="tx1"/>
                    </a:solidFill>
                    <a:latin typeface="+mn-lt"/>
                  </a:rPr>
                  <a:t> </a:t>
                </a:r>
                <a:r>
                  <a:rPr lang="en-US" sz="2000" err="1">
                    <a:solidFill>
                      <a:schemeClr val="tx1"/>
                    </a:solidFill>
                    <a:latin typeface="+mn-lt"/>
                  </a:rPr>
                  <a:t>kiện</a:t>
                </a:r>
                <a:r>
                  <a:rPr lang="en-US" sz="2000">
                    <a:solidFill>
                      <a:schemeClr val="tx1"/>
                    </a:solidFill>
                    <a:latin typeface="+mn-lt"/>
                  </a:rPr>
                  <a:t> </a:t>
                </a:r>
                <a:r>
                  <a:rPr lang="en-US" sz="2000" err="1">
                    <a:solidFill>
                      <a:schemeClr val="tx1"/>
                    </a:solidFill>
                    <a:latin typeface="+mn-lt"/>
                  </a:rPr>
                  <a:t>xẩy</a:t>
                </a:r>
                <a:r>
                  <a:rPr lang="en-US" sz="2000">
                    <a:solidFill>
                      <a:schemeClr val="tx1"/>
                    </a:solidFill>
                    <a:latin typeface="+mn-lt"/>
                  </a:rPr>
                  <a:t> </a:t>
                </a:r>
                <a:r>
                  <a:rPr lang="en-US" sz="2000" err="1">
                    <a:solidFill>
                      <a:schemeClr val="tx1"/>
                    </a:solidFill>
                    <a:latin typeface="+mn-lt"/>
                  </a:rPr>
                  <a:t>ra</a:t>
                </a:r>
                <a:r>
                  <a:rPr lang="en-US" sz="2000">
                    <a:solidFill>
                      <a:schemeClr val="tx1"/>
                    </a:solidFill>
                    <a:latin typeface="+mn-lt"/>
                  </a:rPr>
                  <a:t> </a:t>
                </a:r>
                <a:r>
                  <a:rPr lang="en-US" sz="2000" err="1">
                    <a:solidFill>
                      <a:schemeClr val="tx1"/>
                    </a:solidFill>
                    <a:latin typeface="+mn-lt"/>
                  </a:rPr>
                  <a:t>trong</a:t>
                </a:r>
                <a:r>
                  <a:rPr lang="en-US" sz="2000">
                    <a:solidFill>
                      <a:schemeClr val="tx1"/>
                    </a:solidFill>
                    <a:latin typeface="+mn-lt"/>
                  </a:rPr>
                  <a:t> </a:t>
                </a:r>
                <a:r>
                  <a:rPr lang="en-US" sz="2000" err="1">
                    <a:solidFill>
                      <a:schemeClr val="tx1"/>
                    </a:solidFill>
                    <a:latin typeface="+mn-lt"/>
                  </a:rPr>
                  <a:t>khoảng</a:t>
                </a:r>
                <a:r>
                  <a:rPr lang="en-US" sz="2000">
                    <a:solidFill>
                      <a:schemeClr val="tx1"/>
                    </a:solidFill>
                    <a:latin typeface="+mn-lt"/>
                  </a:rPr>
                  <a:t> </a:t>
                </a:r>
                <a:r>
                  <a:rPr lang="en-US" sz="2000" err="1">
                    <a:solidFill>
                      <a:schemeClr val="tx1"/>
                    </a:solidFill>
                    <a:latin typeface="+mn-lt"/>
                  </a:rPr>
                  <a:t>thời</a:t>
                </a:r>
                <a:r>
                  <a:rPr lang="en-US" sz="2000">
                    <a:solidFill>
                      <a:schemeClr val="tx1"/>
                    </a:solidFill>
                    <a:latin typeface="+mn-lt"/>
                  </a:rPr>
                  <a:t> </a:t>
                </a:r>
                <a:r>
                  <a:rPr lang="en-US" sz="2000" err="1">
                    <a:solidFill>
                      <a:schemeClr val="tx1"/>
                    </a:solidFill>
                    <a:latin typeface="+mn-lt"/>
                  </a:rPr>
                  <a:t>gian</a:t>
                </a:r>
                <a:r>
                  <a:rPr lang="en-US" sz="2000">
                    <a:solidFill>
                      <a:schemeClr val="tx1"/>
                    </a:solidFill>
                    <a:latin typeface="+mn-lt"/>
                  </a:rPr>
                  <a:t> h </a:t>
                </a:r>
                <a:r>
                  <a:rPr lang="en-US" sz="2000" err="1">
                    <a:solidFill>
                      <a:schemeClr val="tx1"/>
                    </a:solidFill>
                    <a:latin typeface="+mn-lt"/>
                  </a:rPr>
                  <a:t>bất</a:t>
                </a:r>
                <a:r>
                  <a:rPr lang="en-US" sz="2000">
                    <a:solidFill>
                      <a:schemeClr val="tx1"/>
                    </a:solidFill>
                    <a:latin typeface="+mn-lt"/>
                  </a:rPr>
                  <a:t> </a:t>
                </a:r>
                <a:r>
                  <a:rPr lang="en-US" sz="2000" err="1">
                    <a:solidFill>
                      <a:schemeClr val="tx1"/>
                    </a:solidFill>
                    <a:latin typeface="+mn-lt"/>
                  </a:rPr>
                  <a:t>kỳ</a:t>
                </a:r>
                <a:r>
                  <a:rPr lang="en-US" sz="2000">
                    <a:solidFill>
                      <a:schemeClr val="tx1"/>
                    </a:solidFill>
                    <a:latin typeface="+mn-lt"/>
                  </a:rPr>
                  <a:t> </a:t>
                </a:r>
                <a:r>
                  <a:rPr lang="en-US" sz="2000" err="1">
                    <a:solidFill>
                      <a:schemeClr val="tx1"/>
                    </a:solidFill>
                    <a:latin typeface="+mn-lt"/>
                  </a:rPr>
                  <a:t>là</a:t>
                </a:r>
                <a:r>
                  <a:rPr lang="en-US" sz="2000">
                    <a:solidFill>
                      <a:schemeClr val="tx1"/>
                    </a:solidFill>
                    <a:latin typeface="+mn-lt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𝜆</m:t>
                    </m:r>
                    <m:r>
                      <a:rPr lang="en-US" sz="20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h</m:t>
                    </m:r>
                    <m:r>
                      <a:rPr lang="en-US" sz="20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</m:oMath>
                </a14:m>
                <a:r>
                  <a:rPr lang="en-US" sz="2000" i="1">
                    <a:solidFill>
                      <a:schemeClr val="tx1"/>
                    </a:solidFill>
                    <a:latin typeface="+mn-lt"/>
                  </a:rPr>
                  <a:t>O(h):</a:t>
                </a:r>
              </a:p>
              <a:p>
                <a:pPr lvl="2" algn="l"/>
                <a:endParaRPr lang="en-US" sz="2000" i="1">
                  <a:solidFill>
                    <a:schemeClr val="tx1"/>
                  </a:solidFill>
                  <a:latin typeface="+mn-lt"/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en-US" sz="2000" i="1" dirty="0">
                        <a:latin typeface="Cambria Math" charset="0"/>
                      </a:rPr>
                      <m:t>𝑝</m:t>
                    </m:r>
                    <m:d>
                      <m:dPr>
                        <m:begChr m:val="{"/>
                        <m:endChr m:val="}"/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dirty="0" smtClean="0">
                            <a:latin typeface="Cambria Math" charset="0"/>
                          </a:rPr>
                          <m:t>𝑁</m:t>
                        </m:r>
                        <m:d>
                          <m:dPr>
                            <m:ctrlPr>
                              <a:rPr lang="en-US" sz="200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dirty="0" smtClean="0">
                                <a:latin typeface="Cambria Math" charset="0"/>
                              </a:rPr>
                              <m:t>h</m:t>
                            </m:r>
                          </m:e>
                        </m:d>
                        <m:r>
                          <a:rPr lang="vi-VN" sz="2000" b="0" i="1" dirty="0" smtClean="0">
                            <a:latin typeface="Cambria Math" charset="0"/>
                          </a:rPr>
                          <m:t>=</m:t>
                        </m:r>
                        <m:r>
                          <a:rPr lang="vi-VN" sz="2000" b="0" i="1" dirty="0" smtClean="0">
                            <a:latin typeface="Cambria Math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en-US" sz="2000" i="1">
                    <a:solidFill>
                      <a:schemeClr val="tx1"/>
                    </a:solidFill>
                    <a:latin typeface="+mn-lt"/>
                  </a:rPr>
                  <a:t>=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𝜆</m:t>
                    </m:r>
                    <m:r>
                      <a:rPr lang="en-US" sz="200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h</m:t>
                    </m:r>
                    <m:r>
                      <a:rPr lang="en-US" sz="200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</m:oMath>
                </a14:m>
                <a:r>
                  <a:rPr lang="en-US" sz="2000" i="1">
                    <a:solidFill>
                      <a:schemeClr val="tx1"/>
                    </a:solidFill>
                    <a:latin typeface="+mn-lt"/>
                  </a:rPr>
                  <a:t>O(h)</a:t>
                </a:r>
              </a:p>
              <a:p>
                <a:pPr lvl="2"/>
                <a:endParaRPr lang="en-US" sz="2000" i="1">
                  <a:solidFill>
                    <a:schemeClr val="tx1"/>
                  </a:solidFill>
                  <a:latin typeface="+mn-lt"/>
                </a:endParaRPr>
              </a:p>
              <a:p>
                <a:pPr marL="1257300" lvl="2" indent="-342900" algn="l">
                  <a:buFont typeface="AppleSDGothicNeo-Regular" charset="-127"/>
                  <a:buChar char="□"/>
                </a:pPr>
                <a:r>
                  <a:rPr lang="en-US" sz="2000" err="1">
                    <a:latin typeface="+mn-lt"/>
                  </a:rPr>
                  <a:t>Xác</a:t>
                </a:r>
                <a:r>
                  <a:rPr lang="en-US" sz="2000">
                    <a:latin typeface="+mn-lt"/>
                  </a:rPr>
                  <a:t> </a:t>
                </a:r>
                <a:r>
                  <a:rPr lang="en-US" sz="2000" err="1">
                    <a:latin typeface="+mn-lt"/>
                  </a:rPr>
                  <a:t>suất</a:t>
                </a:r>
                <a:r>
                  <a:rPr lang="en-US" sz="2000">
                    <a:latin typeface="+mn-lt"/>
                  </a:rPr>
                  <a:t> </a:t>
                </a:r>
                <a:r>
                  <a:rPr lang="en-US" sz="2000" err="1">
                    <a:latin typeface="+mn-lt"/>
                  </a:rPr>
                  <a:t>để</a:t>
                </a:r>
                <a:r>
                  <a:rPr lang="en-US" sz="2000">
                    <a:latin typeface="+mn-lt"/>
                  </a:rPr>
                  <a:t> </a:t>
                </a:r>
                <a:r>
                  <a:rPr lang="en-US" sz="2000" err="1">
                    <a:latin typeface="+mn-lt"/>
                  </a:rPr>
                  <a:t>có</a:t>
                </a:r>
                <a:r>
                  <a:rPr lang="en-US" sz="2000">
                    <a:latin typeface="+mn-lt"/>
                  </a:rPr>
                  <a:t> </a:t>
                </a:r>
                <a:r>
                  <a:rPr lang="en-US" sz="2000" err="1">
                    <a:latin typeface="+mn-lt"/>
                  </a:rPr>
                  <a:t>nhiều</a:t>
                </a:r>
                <a:r>
                  <a:rPr lang="en-US" sz="2000">
                    <a:latin typeface="+mn-lt"/>
                  </a:rPr>
                  <a:t> </a:t>
                </a:r>
                <a:r>
                  <a:rPr lang="en-US" sz="2000" err="1">
                    <a:latin typeface="+mn-lt"/>
                  </a:rPr>
                  <a:t>hơn</a:t>
                </a:r>
                <a:r>
                  <a:rPr lang="en-US" sz="2000">
                    <a:latin typeface="+mn-lt"/>
                  </a:rPr>
                  <a:t> </a:t>
                </a:r>
                <a:r>
                  <a:rPr lang="en-US" sz="2000" err="1">
                    <a:latin typeface="+mn-lt"/>
                  </a:rPr>
                  <a:t>một</a:t>
                </a:r>
                <a:r>
                  <a:rPr lang="en-US" sz="2000">
                    <a:latin typeface="+mn-lt"/>
                  </a:rPr>
                  <a:t> </a:t>
                </a:r>
                <a:r>
                  <a:rPr lang="en-US" sz="2000" err="1">
                    <a:latin typeface="+mn-lt"/>
                  </a:rPr>
                  <a:t>sự</a:t>
                </a:r>
                <a:r>
                  <a:rPr lang="en-US" sz="2000">
                    <a:latin typeface="+mn-lt"/>
                  </a:rPr>
                  <a:t> </a:t>
                </a:r>
                <a:r>
                  <a:rPr lang="en-US" sz="2000" err="1">
                    <a:latin typeface="+mn-lt"/>
                  </a:rPr>
                  <a:t>kiện</a:t>
                </a:r>
                <a:r>
                  <a:rPr lang="en-US" sz="2000">
                    <a:latin typeface="+mn-lt"/>
                  </a:rPr>
                  <a:t> </a:t>
                </a:r>
                <a:r>
                  <a:rPr lang="en-US" sz="2000" err="1">
                    <a:latin typeface="+mn-lt"/>
                  </a:rPr>
                  <a:t>xẩy</a:t>
                </a:r>
                <a:r>
                  <a:rPr lang="en-US" sz="2000">
                    <a:latin typeface="+mn-lt"/>
                  </a:rPr>
                  <a:t> </a:t>
                </a:r>
                <a:r>
                  <a:rPr lang="en-US" sz="2000" err="1">
                    <a:latin typeface="+mn-lt"/>
                  </a:rPr>
                  <a:t>ra</a:t>
                </a:r>
                <a:r>
                  <a:rPr lang="en-US" sz="2000">
                    <a:latin typeface="+mn-lt"/>
                  </a:rPr>
                  <a:t> </a:t>
                </a:r>
                <a:r>
                  <a:rPr lang="en-US" sz="2000" err="1">
                    <a:latin typeface="+mn-lt"/>
                  </a:rPr>
                  <a:t>trong</a:t>
                </a:r>
                <a:r>
                  <a:rPr lang="en-US" sz="2000">
                    <a:latin typeface="+mn-lt"/>
                  </a:rPr>
                  <a:t> </a:t>
                </a:r>
                <a:r>
                  <a:rPr lang="en-US" sz="2000" err="1">
                    <a:latin typeface="+mn-lt"/>
                  </a:rPr>
                  <a:t>khoảng</a:t>
                </a:r>
                <a:r>
                  <a:rPr lang="en-US" sz="2000">
                    <a:latin typeface="+mn-lt"/>
                  </a:rPr>
                  <a:t> </a:t>
                </a:r>
                <a:r>
                  <a:rPr lang="en-US" sz="2000" err="1">
                    <a:latin typeface="+mn-lt"/>
                  </a:rPr>
                  <a:t>thời</a:t>
                </a:r>
                <a:r>
                  <a:rPr lang="en-US" sz="2000">
                    <a:latin typeface="+mn-lt"/>
                  </a:rPr>
                  <a:t> </a:t>
                </a:r>
                <a:r>
                  <a:rPr lang="en-US" sz="2000" err="1">
                    <a:latin typeface="+mn-lt"/>
                  </a:rPr>
                  <a:t>gian</a:t>
                </a:r>
                <a:r>
                  <a:rPr lang="en-US" sz="2000">
                    <a:latin typeface="+mn-lt"/>
                  </a:rPr>
                  <a:t> </a:t>
                </a:r>
                <a:r>
                  <a:rPr lang="en-US" sz="2000" i="1">
                    <a:latin typeface="+mn-lt"/>
                  </a:rPr>
                  <a:t>h</a:t>
                </a:r>
                <a:r>
                  <a:rPr lang="en-US" sz="2000">
                    <a:latin typeface="+mn-lt"/>
                  </a:rPr>
                  <a:t> </a:t>
                </a:r>
                <a:r>
                  <a:rPr lang="en-US" sz="2000" err="1">
                    <a:latin typeface="+mn-lt"/>
                  </a:rPr>
                  <a:t>bất</a:t>
                </a:r>
                <a:r>
                  <a:rPr lang="en-US" sz="2000">
                    <a:latin typeface="+mn-lt"/>
                  </a:rPr>
                  <a:t> </a:t>
                </a:r>
                <a:r>
                  <a:rPr lang="en-US" sz="2000" err="1">
                    <a:latin typeface="+mn-lt"/>
                  </a:rPr>
                  <a:t>kỳ</a:t>
                </a:r>
                <a:r>
                  <a:rPr lang="en-US" sz="2000">
                    <a:latin typeface="+mn-lt"/>
                  </a:rPr>
                  <a:t> </a:t>
                </a:r>
                <a:r>
                  <a:rPr lang="en-US" sz="2000" err="1">
                    <a:latin typeface="+mn-lt"/>
                  </a:rPr>
                  <a:t>là</a:t>
                </a:r>
                <a:r>
                  <a:rPr lang="en-US" sz="2000">
                    <a:latin typeface="+mn-lt"/>
                  </a:rPr>
                  <a:t> </a:t>
                </a:r>
                <a:r>
                  <a:rPr lang="en-US" sz="2000" err="1">
                    <a:latin typeface="+mn-lt"/>
                  </a:rPr>
                  <a:t>hàm</a:t>
                </a:r>
                <a:r>
                  <a:rPr lang="en-US" sz="2000">
                    <a:latin typeface="+mn-lt"/>
                  </a:rPr>
                  <a:t> </a:t>
                </a:r>
                <a:r>
                  <a:rPr lang="en-US" sz="2000" err="1">
                    <a:latin typeface="+mn-lt"/>
                  </a:rPr>
                  <a:t>nhỏ</a:t>
                </a:r>
                <a:r>
                  <a:rPr lang="en-US" sz="2000">
                    <a:latin typeface="+mn-lt"/>
                  </a:rPr>
                  <a:t> </a:t>
                </a:r>
                <a:r>
                  <a:rPr lang="en-US" sz="2000" err="1">
                    <a:latin typeface="+mn-lt"/>
                  </a:rPr>
                  <a:t>của</a:t>
                </a:r>
                <a:r>
                  <a:rPr lang="en-US" sz="2000">
                    <a:latin typeface="+mn-lt"/>
                  </a:rPr>
                  <a:t> </a:t>
                </a:r>
                <a:r>
                  <a:rPr lang="en-US" sz="2000" i="1">
                    <a:latin typeface="+mn-lt"/>
                  </a:rPr>
                  <a:t>h</a:t>
                </a:r>
                <a:r>
                  <a:rPr lang="en-US" sz="2000">
                    <a:latin typeface="+mn-lt"/>
                  </a:rPr>
                  <a:t>, </a:t>
                </a:r>
                <a:r>
                  <a:rPr lang="en-US" sz="2000" err="1">
                    <a:latin typeface="+mn-lt"/>
                  </a:rPr>
                  <a:t>chính</a:t>
                </a:r>
                <a:r>
                  <a:rPr lang="en-US" sz="2000">
                    <a:latin typeface="+mn-lt"/>
                  </a:rPr>
                  <a:t> </a:t>
                </a:r>
                <a:r>
                  <a:rPr lang="en-US" sz="2000" err="1">
                    <a:latin typeface="+mn-lt"/>
                  </a:rPr>
                  <a:t>là</a:t>
                </a:r>
                <a:r>
                  <a:rPr lang="en-US" sz="2000">
                    <a:latin typeface="+mn-lt"/>
                  </a:rPr>
                  <a:t> </a:t>
                </a:r>
                <a:r>
                  <a:rPr lang="en-US" sz="2000" i="1">
                    <a:latin typeface="+mn-lt"/>
                  </a:rPr>
                  <a:t>O(h):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sz="2000" i="1" dirty="0">
                        <a:latin typeface="Cambria Math" charset="0"/>
                      </a:rPr>
                      <m:t>𝑝</m:t>
                    </m:r>
                    <m:d>
                      <m:dPr>
                        <m:begChr m:val="{"/>
                        <m:endChr m:val="}"/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dirty="0">
                            <a:latin typeface="Cambria Math" charset="0"/>
                          </a:rPr>
                          <m:t>𝑁</m:t>
                        </m:r>
                        <m:d>
                          <m:dPr>
                            <m:ctrlPr>
                              <a:rPr lang="en-US" sz="20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dirty="0">
                                <a:latin typeface="Cambria Math" charset="0"/>
                              </a:rPr>
                              <m:t>h</m:t>
                            </m:r>
                          </m:e>
                        </m:d>
                        <m:r>
                          <a:rPr lang="en-US" sz="20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&gt;</m:t>
                        </m:r>
                        <m:r>
                          <a:rPr lang="vi-VN" sz="2000" i="1" dirty="0">
                            <a:latin typeface="Cambria Math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en-US" sz="2000" i="1"/>
                  <a:t>= O(h)</a:t>
                </a:r>
              </a:p>
              <a:p>
                <a:pPr marL="1257300" lvl="2" indent="-342900" algn="l">
                  <a:buFont typeface="AppleSDGothicNeo-Regular" charset="-127"/>
                  <a:buChar char="□"/>
                </a:pPr>
                <a:endParaRPr lang="en-US" i="1">
                  <a:solidFill>
                    <a:schemeClr val="tx1"/>
                  </a:solidFill>
                  <a:latin typeface="+mn-lt"/>
                </a:endParaRPr>
              </a:p>
              <a:p>
                <a:pPr marL="342900" indent="-342900" algn="l">
                  <a:buFont typeface="AppleSDGothicNeo-Regular" charset="-127"/>
                  <a:buChar char="□"/>
                </a:pPr>
                <a:r>
                  <a:rPr lang="en-US" i="1" err="1">
                    <a:solidFill>
                      <a:srgbClr val="FF0000"/>
                    </a:solidFill>
                    <a:latin typeface="+mn-lt"/>
                  </a:rPr>
                  <a:t>Tính</a:t>
                </a:r>
                <a:r>
                  <a:rPr lang="en-US" i="1">
                    <a:solidFill>
                      <a:srgbClr val="FF0000"/>
                    </a:solidFill>
                    <a:latin typeface="+mn-lt"/>
                  </a:rPr>
                  <a:t> </a:t>
                </a:r>
                <a:r>
                  <a:rPr lang="en-US" i="1" err="1">
                    <a:solidFill>
                      <a:srgbClr val="FF0000"/>
                    </a:solidFill>
                    <a:latin typeface="+mn-lt"/>
                  </a:rPr>
                  <a:t>chất</a:t>
                </a:r>
                <a:r>
                  <a:rPr lang="en-US" i="1">
                    <a:solidFill>
                      <a:srgbClr val="FF0000"/>
                    </a:solidFill>
                    <a:latin typeface="+mn-lt"/>
                  </a:rPr>
                  <a:t>:</a:t>
                </a:r>
              </a:p>
              <a:p>
                <a:pPr marL="800100" lvl="1" indent="-342900" algn="l">
                  <a:buFont typeface="Courier New" charset="0"/>
                  <a:buChar char="o"/>
                </a:pPr>
                <a:r>
                  <a:rPr lang="en-US" err="1">
                    <a:latin typeface="+mn-lt"/>
                  </a:rPr>
                  <a:t>Xác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suất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để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không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có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sự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kiện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nào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xẩy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ra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trong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khoảng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thời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gian</a:t>
                </a:r>
                <a:r>
                  <a:rPr lang="en-US">
                    <a:latin typeface="+mn-lt"/>
                  </a:rPr>
                  <a:t> h </a:t>
                </a:r>
                <a:r>
                  <a:rPr lang="en-US" err="1">
                    <a:latin typeface="+mn-lt"/>
                  </a:rPr>
                  <a:t>của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tiến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trình</a:t>
                </a:r>
                <a:r>
                  <a:rPr lang="en-US">
                    <a:latin typeface="+mn-lt"/>
                  </a:rPr>
                  <a:t> Poisson </a:t>
                </a:r>
                <a:r>
                  <a:rPr lang="en-US" err="1">
                    <a:latin typeface="+mn-lt"/>
                  </a:rPr>
                  <a:t>là</a:t>
                </a:r>
                <a:endParaRPr lang="en-US">
                  <a:latin typeface="+mn-lt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>
                        <a:latin typeface="Cambria Math" charset="0"/>
                      </a:rPr>
                      <m:t>𝑝</m:t>
                    </m:r>
                    <m:d>
                      <m:dPr>
                        <m:begChr m:val="{"/>
                        <m:endChr m:val="}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charset="0"/>
                          </a:rPr>
                          <m:t>𝑁</m:t>
                        </m:r>
                        <m:d>
                          <m:d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dirty="0">
                                <a:latin typeface="Cambria Math" charset="0"/>
                              </a:rPr>
                              <m:t>h</m:t>
                            </m:r>
                          </m:e>
                        </m:d>
                        <m:r>
                          <a:rPr lang="vi-VN" i="1" dirty="0">
                            <a:latin typeface="Cambria Math" charset="0"/>
                          </a:rPr>
                          <m:t>=</m:t>
                        </m:r>
                        <m:r>
                          <a:rPr lang="vi-VN" b="0" i="1" dirty="0" smtClean="0">
                            <a:latin typeface="Cambria Math" charset="0"/>
                          </a:rPr>
                          <m:t>0</m:t>
                        </m:r>
                      </m:e>
                    </m:d>
                  </m:oMath>
                </a14:m>
                <a:r>
                  <a:rPr lang="en-US" sz="2400" i="1"/>
                  <a:t>= </a:t>
                </a:r>
                <a14:m>
                  <m:oMath xmlns:m="http://schemas.openxmlformats.org/officeDocument/2006/math">
                    <m:r>
                      <a:rPr lang="vi-VN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1</m:t>
                    </m:r>
                    <m:r>
                      <a:rPr lang="vi-VN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−</m:t>
                    </m:r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𝜆</m:t>
                    </m:r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h</m:t>
                    </m:r>
                    <m:r>
                      <a:rPr lang="vi-VN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−</m:t>
                    </m:r>
                    <m:r>
                      <a:rPr lang="vi-VN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2</m:t>
                    </m:r>
                    <m:r>
                      <a:rPr lang="vi-VN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∗</m:t>
                    </m:r>
                    <m:r>
                      <m:rPr>
                        <m:sty m:val="p"/>
                      </m:rPr>
                      <a:rPr lang="vi-VN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O</m:t>
                    </m:r>
                    <m:r>
                      <a:rPr lang="vi-VN" i="1" dirty="0" smtClean="0">
                        <a:latin typeface="Cambria Math" charset="0"/>
                        <a:ea typeface="Calibri" charset="0"/>
                        <a:cs typeface="Calibri" charset="0"/>
                      </a:rPr>
                      <m:t>(</m:t>
                    </m:r>
                  </m:oMath>
                </a14:m>
                <a:r>
                  <a:rPr lang="en-US" sz="2400" i="1">
                    <a:latin typeface="Calibri" charset="0"/>
                    <a:ea typeface="Calibri" charset="0"/>
                    <a:cs typeface="Calibri" charset="0"/>
                  </a:rPr>
                  <a:t>h)</a:t>
                </a:r>
                <a:endParaRPr lang="en-US">
                  <a:latin typeface="Calibri" charset="0"/>
                  <a:ea typeface="Calibri" charset="0"/>
                  <a:cs typeface="Calibri" charset="0"/>
                </a:endParaRPr>
              </a:p>
              <a:p>
                <a:pPr marL="800100" lvl="1" indent="-342900" algn="l">
                  <a:buFont typeface="Courier New" charset="0"/>
                  <a:buChar char="o"/>
                </a:pPr>
                <a:endParaRPr lang="en-US" sz="2200">
                  <a:latin typeface="+mn-lt"/>
                </a:endParaRPr>
              </a:p>
              <a:p>
                <a:pPr marL="800100" lvl="1" indent="-342900" algn="l">
                  <a:buFont typeface="Courier New" charset="0"/>
                  <a:buChar char="o"/>
                </a:pPr>
                <a:endParaRPr lang="en-US">
                  <a:latin typeface="+mn-lt"/>
                </a:endParaRPr>
              </a:p>
              <a:p>
                <a:pPr marL="800100" lvl="1" indent="-342900" algn="l">
                  <a:buFont typeface="Courier New" charset="0"/>
                  <a:buChar char="o"/>
                </a:pPr>
                <a:endParaRPr lang="en-US">
                  <a:latin typeface="+mn-lt"/>
                </a:endParaRPr>
              </a:p>
              <a:p>
                <a:endParaRPr lang="en-US" i="1">
                  <a:solidFill>
                    <a:srgbClr val="FF0000"/>
                  </a:solidFill>
                  <a:latin typeface="+mn-lt"/>
                </a:endParaRPr>
              </a:p>
              <a:p>
                <a:pPr marL="800100" lvl="1" indent="-342900" algn="l">
                  <a:buFont typeface="Courier New" charset="0"/>
                  <a:buChar char="o"/>
                </a:pPr>
                <a:endParaRPr lang="en-US"/>
              </a:p>
              <a:p>
                <a:pPr marL="800100" lvl="1" indent="-342900" algn="l">
                  <a:buFont typeface="Courier New" charset="0"/>
                  <a:buChar char="o"/>
                </a:pPr>
                <a:endParaRPr lang="en-US">
                  <a:latin typeface="+mn-lt"/>
                </a:endParaRPr>
              </a:p>
              <a:p>
                <a:pPr marL="800100" lvl="1" indent="-342900" algn="l">
                  <a:buFont typeface="Courier New" charset="0"/>
                  <a:buChar char="o"/>
                </a:pPr>
                <a:endParaRPr lang="en-US" i="1">
                  <a:latin typeface="+mn-lt"/>
                </a:endParaRPr>
              </a:p>
              <a:p>
                <a:pPr marL="800100" lvl="1" indent="-342900" algn="l">
                  <a:buFont typeface="AppleSDGothicNeo-Regular" charset="-127"/>
                  <a:buChar char="□"/>
                </a:pPr>
                <a:endParaRPr lang="en-US" i="1">
                  <a:solidFill>
                    <a:srgbClr val="FF0000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5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026" y="887895"/>
                <a:ext cx="11834191" cy="4962827"/>
              </a:xfrm>
              <a:prstGeom prst="rect">
                <a:avLst/>
              </a:prstGeom>
              <a:blipFill>
                <a:blip r:embed="rId2"/>
                <a:stretch>
                  <a:fillRect l="-772" t="-3064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9350237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59026" y="292575"/>
            <a:ext cx="11834191" cy="43788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sz="2800">
                <a:latin typeface="+mn-lt"/>
                <a:ea typeface="Helvetica" charset="0"/>
                <a:cs typeface="Helvetica" charset="0"/>
              </a:rPr>
              <a:t>CHƯƠNG 2: TIẾN TRÌNH NGẪU NHIÊN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 txBox="1">
                <a:spLocks/>
              </p:cNvSpPr>
              <p:nvPr/>
            </p:nvSpPr>
            <p:spPr>
              <a:xfrm>
                <a:off x="159026" y="887895"/>
                <a:ext cx="11834191" cy="496282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 algn="l">
                  <a:buFont typeface="AppleSDGothicNeo-Regular" charset="-127"/>
                  <a:buChar char="□"/>
                </a:pPr>
                <a:r>
                  <a:rPr lang="en-US" i="1">
                    <a:solidFill>
                      <a:srgbClr val="FF0000"/>
                    </a:solidFill>
                    <a:latin typeface="+mn-lt"/>
                  </a:rPr>
                  <a:t>TIẾN TRÌNH POISSON </a:t>
                </a:r>
                <a:r>
                  <a:rPr lang="mr-IN" i="1">
                    <a:solidFill>
                      <a:srgbClr val="FF0000"/>
                    </a:solidFill>
                    <a:latin typeface="+mn-lt"/>
                  </a:rPr>
                  <a:t>–</a:t>
                </a:r>
                <a:r>
                  <a:rPr lang="en-US" i="1">
                    <a:solidFill>
                      <a:srgbClr val="FF0000"/>
                    </a:solidFill>
                    <a:latin typeface="+mn-lt"/>
                  </a:rPr>
                  <a:t> </a:t>
                </a:r>
                <a:r>
                  <a:rPr lang="en-US" i="1" err="1">
                    <a:solidFill>
                      <a:srgbClr val="FF0000"/>
                    </a:solidFill>
                    <a:latin typeface="+mn-lt"/>
                  </a:rPr>
                  <a:t>Định</a:t>
                </a:r>
                <a:r>
                  <a:rPr lang="en-US" i="1">
                    <a:solidFill>
                      <a:srgbClr val="FF0000"/>
                    </a:solidFill>
                    <a:latin typeface="+mn-lt"/>
                  </a:rPr>
                  <a:t> </a:t>
                </a:r>
                <a:r>
                  <a:rPr lang="en-US" i="1" err="1">
                    <a:solidFill>
                      <a:srgbClr val="FF0000"/>
                    </a:solidFill>
                    <a:latin typeface="+mn-lt"/>
                  </a:rPr>
                  <a:t>lý</a:t>
                </a:r>
                <a:r>
                  <a:rPr lang="en-US" i="1">
                    <a:solidFill>
                      <a:srgbClr val="FF0000"/>
                    </a:solidFill>
                    <a:latin typeface="+mn-lt"/>
                  </a:rPr>
                  <a:t> 1:</a:t>
                </a:r>
              </a:p>
              <a:p>
                <a:pPr marL="800100" lvl="1" indent="-342900" algn="l">
                  <a:buFont typeface="Courier New" charset="0"/>
                  <a:buChar char="o"/>
                </a:pPr>
                <a:r>
                  <a:rPr lang="en-US">
                    <a:latin typeface="+mn-lt"/>
                  </a:rPr>
                  <a:t>Cho </a:t>
                </a:r>
                <a:r>
                  <a:rPr lang="en-US" err="1">
                    <a:latin typeface="+mn-lt"/>
                  </a:rPr>
                  <a:t>tiến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trình</a:t>
                </a:r>
                <a:r>
                  <a:rPr lang="en-US">
                    <a:latin typeface="+mn-lt"/>
                  </a:rPr>
                  <a:t> Poisson</a:t>
                </a:r>
                <a:r>
                  <a:rPr lang="en-US">
                    <a:solidFill>
                      <a:schemeClr val="tx1"/>
                    </a:solidFill>
                    <a:latin typeface="+mn-lt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𝑁</m:t>
                        </m:r>
                        <m:d>
                          <m:dPr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e>
                        </m:d>
                        <m:r>
                          <a:rPr lang="vi-VN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, </m:t>
                        </m:r>
                        <m:r>
                          <a:rPr lang="vi-VN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vi-VN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≥</m:t>
                        </m:r>
                        <m:r>
                          <a:rPr lang="vi-VN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e>
                    </m:d>
                  </m:oMath>
                </a14:m>
                <a:r>
                  <a:rPr lang="en-US">
                    <a:solidFill>
                      <a:schemeClr val="tx1"/>
                    </a:solidFill>
                    <a:latin typeface="+mn-lt"/>
                  </a:rPr>
                  <a:t> </a:t>
                </a:r>
                <a:r>
                  <a:rPr lang="en-US" err="1">
                    <a:solidFill>
                      <a:schemeClr val="tx1"/>
                    </a:solidFill>
                    <a:latin typeface="+mn-lt"/>
                  </a:rPr>
                  <a:t>với</a:t>
                </a:r>
                <a:r>
                  <a:rPr lang="en-US">
                    <a:solidFill>
                      <a:schemeClr val="tx1"/>
                    </a:solidFill>
                    <a:latin typeface="+mn-lt"/>
                  </a:rPr>
                  <a:t> </a:t>
                </a:r>
                <a:r>
                  <a:rPr lang="en-US" err="1">
                    <a:solidFill>
                      <a:schemeClr val="tx1"/>
                    </a:solidFill>
                    <a:latin typeface="+mn-lt"/>
                  </a:rPr>
                  <a:t>tham</a:t>
                </a:r>
                <a:r>
                  <a:rPr lang="en-US">
                    <a:solidFill>
                      <a:schemeClr val="tx1"/>
                    </a:solidFill>
                    <a:latin typeface="+mn-lt"/>
                  </a:rPr>
                  <a:t> </a:t>
                </a:r>
                <a:r>
                  <a:rPr lang="en-US" err="1">
                    <a:solidFill>
                      <a:schemeClr val="tx1"/>
                    </a:solidFill>
                    <a:latin typeface="+mn-lt"/>
                  </a:rPr>
                  <a:t>số</a:t>
                </a:r>
                <a:r>
                  <a:rPr lang="en-US">
                    <a:solidFill>
                      <a:schemeClr val="tx1"/>
                    </a:solidFill>
                    <a:latin typeface="+mn-lt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𝜆</m:t>
                    </m:r>
                    <m:r>
                      <a:rPr lang="vi-VN" b="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. </m:t>
                    </m:r>
                    <m:r>
                      <m:rPr>
                        <m:sty m:val="p"/>
                      </m:rPr>
                      <a:rPr lang="vi-VN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L</m:t>
                    </m:r>
                    <m:r>
                      <a:rPr lang="vi-VN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ú</m:t>
                    </m:r>
                    <m:r>
                      <m:rPr>
                        <m:sty m:val="p"/>
                      </m:rPr>
                      <a:rPr lang="vi-VN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c</m:t>
                    </m:r>
                    <m:r>
                      <a:rPr lang="vi-VN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>
                    <a:solidFill>
                      <a:schemeClr val="tx1"/>
                    </a:solidFill>
                    <a:latin typeface="+mn-lt"/>
                  </a:rPr>
                  <a:t> </a:t>
                </a:r>
                <a:r>
                  <a:rPr lang="en-US" err="1">
                    <a:solidFill>
                      <a:schemeClr val="tx1"/>
                    </a:solidFill>
                    <a:latin typeface="+mn-lt"/>
                  </a:rPr>
                  <a:t>này</a:t>
                </a:r>
                <a:r>
                  <a:rPr lang="en-US">
                    <a:solidFill>
                      <a:schemeClr val="tx1"/>
                    </a:solidFill>
                    <a:latin typeface="+mn-lt"/>
                  </a:rPr>
                  <a:t> </a:t>
                </a:r>
                <a:r>
                  <a:rPr lang="en-US" err="1">
                    <a:solidFill>
                      <a:schemeClr val="tx1"/>
                    </a:solidFill>
                    <a:latin typeface="+mn-lt"/>
                  </a:rPr>
                  <a:t>biến</a:t>
                </a:r>
                <a:r>
                  <a:rPr lang="en-US">
                    <a:solidFill>
                      <a:schemeClr val="tx1"/>
                    </a:solidFill>
                    <a:latin typeface="+mn-lt"/>
                  </a:rPr>
                  <a:t> </a:t>
                </a:r>
                <a:r>
                  <a:rPr lang="en-US" err="1">
                    <a:solidFill>
                      <a:schemeClr val="tx1"/>
                    </a:solidFill>
                    <a:latin typeface="+mn-lt"/>
                  </a:rPr>
                  <a:t>ngẫu</a:t>
                </a:r>
                <a:r>
                  <a:rPr lang="en-US">
                    <a:solidFill>
                      <a:schemeClr val="tx1"/>
                    </a:solidFill>
                    <a:latin typeface="+mn-lt"/>
                  </a:rPr>
                  <a:t> </a:t>
                </a:r>
                <a:r>
                  <a:rPr lang="en-US" err="1">
                    <a:solidFill>
                      <a:schemeClr val="tx1"/>
                    </a:solidFill>
                    <a:latin typeface="+mn-lt"/>
                  </a:rPr>
                  <a:t>nhiên</a:t>
                </a:r>
                <a:r>
                  <a:rPr lang="en-US">
                    <a:solidFill>
                      <a:schemeClr val="tx1"/>
                    </a:solidFill>
                    <a:latin typeface="+mn-lt"/>
                  </a:rPr>
                  <a:t> N(t) (</a:t>
                </a:r>
                <a:r>
                  <a:rPr lang="en-US" err="1">
                    <a:solidFill>
                      <a:schemeClr val="tx1"/>
                    </a:solidFill>
                    <a:latin typeface="+mn-lt"/>
                  </a:rPr>
                  <a:t>là</a:t>
                </a:r>
                <a:r>
                  <a:rPr lang="en-US">
                    <a:solidFill>
                      <a:schemeClr val="tx1"/>
                    </a:solidFill>
                    <a:latin typeface="+mn-lt"/>
                  </a:rPr>
                  <a:t> </a:t>
                </a:r>
                <a:r>
                  <a:rPr lang="en-US" err="1">
                    <a:solidFill>
                      <a:schemeClr val="tx1"/>
                    </a:solidFill>
                    <a:latin typeface="+mn-lt"/>
                  </a:rPr>
                  <a:t>số</a:t>
                </a:r>
                <a:r>
                  <a:rPr lang="en-US">
                    <a:solidFill>
                      <a:schemeClr val="tx1"/>
                    </a:solidFill>
                    <a:latin typeface="+mn-lt"/>
                  </a:rPr>
                  <a:t> </a:t>
                </a:r>
                <a:r>
                  <a:rPr lang="en-US" err="1">
                    <a:solidFill>
                      <a:schemeClr val="tx1"/>
                    </a:solidFill>
                    <a:latin typeface="+mn-lt"/>
                  </a:rPr>
                  <a:t>sự</a:t>
                </a:r>
                <a:r>
                  <a:rPr lang="en-US">
                    <a:solidFill>
                      <a:schemeClr val="tx1"/>
                    </a:solidFill>
                    <a:latin typeface="+mn-lt"/>
                  </a:rPr>
                  <a:t> </a:t>
                </a:r>
                <a:r>
                  <a:rPr lang="en-US" err="1">
                    <a:solidFill>
                      <a:schemeClr val="tx1"/>
                    </a:solidFill>
                    <a:latin typeface="+mn-lt"/>
                  </a:rPr>
                  <a:t>kiện</a:t>
                </a:r>
                <a:r>
                  <a:rPr lang="en-US">
                    <a:solidFill>
                      <a:schemeClr val="tx1"/>
                    </a:solidFill>
                    <a:latin typeface="+mn-lt"/>
                  </a:rPr>
                  <a:t> </a:t>
                </a:r>
                <a:r>
                  <a:rPr lang="en-US" err="1">
                    <a:solidFill>
                      <a:schemeClr val="tx1"/>
                    </a:solidFill>
                    <a:latin typeface="+mn-lt"/>
                  </a:rPr>
                  <a:t>xẩy</a:t>
                </a:r>
                <a:r>
                  <a:rPr lang="en-US">
                    <a:solidFill>
                      <a:schemeClr val="tx1"/>
                    </a:solidFill>
                    <a:latin typeface="+mn-lt"/>
                  </a:rPr>
                  <a:t> </a:t>
                </a:r>
                <a:r>
                  <a:rPr lang="en-US" err="1">
                    <a:solidFill>
                      <a:schemeClr val="tx1"/>
                    </a:solidFill>
                    <a:latin typeface="+mn-lt"/>
                  </a:rPr>
                  <a:t>ra</a:t>
                </a:r>
                <a:r>
                  <a:rPr lang="en-US">
                    <a:solidFill>
                      <a:schemeClr val="tx1"/>
                    </a:solidFill>
                    <a:latin typeface="+mn-lt"/>
                  </a:rPr>
                  <a:t> </a:t>
                </a:r>
                <a:r>
                  <a:rPr lang="en-US" err="1">
                    <a:solidFill>
                      <a:schemeClr val="tx1"/>
                    </a:solidFill>
                    <a:latin typeface="+mn-lt"/>
                  </a:rPr>
                  <a:t>trong</a:t>
                </a:r>
                <a:r>
                  <a:rPr lang="en-US">
                    <a:solidFill>
                      <a:schemeClr val="tx1"/>
                    </a:solidFill>
                    <a:latin typeface="+mn-lt"/>
                  </a:rPr>
                  <a:t> </a:t>
                </a:r>
                <a:r>
                  <a:rPr lang="en-US" err="1">
                    <a:solidFill>
                      <a:schemeClr val="tx1"/>
                    </a:solidFill>
                    <a:latin typeface="+mn-lt"/>
                  </a:rPr>
                  <a:t>khoảng</a:t>
                </a:r>
                <a:r>
                  <a:rPr lang="en-US">
                    <a:solidFill>
                      <a:schemeClr val="tx1"/>
                    </a:solidFill>
                    <a:latin typeface="+mn-lt"/>
                  </a:rPr>
                  <a:t> </a:t>
                </a:r>
                <a:r>
                  <a:rPr lang="en-US" err="1">
                    <a:solidFill>
                      <a:schemeClr val="tx1"/>
                    </a:solidFill>
                    <a:latin typeface="+mn-lt"/>
                  </a:rPr>
                  <a:t>thời</a:t>
                </a:r>
                <a:r>
                  <a:rPr lang="en-US">
                    <a:solidFill>
                      <a:schemeClr val="tx1"/>
                    </a:solidFill>
                    <a:latin typeface="+mn-lt"/>
                  </a:rPr>
                  <a:t> </a:t>
                </a:r>
                <a:r>
                  <a:rPr lang="en-US" err="1">
                    <a:solidFill>
                      <a:schemeClr val="tx1"/>
                    </a:solidFill>
                    <a:latin typeface="+mn-lt"/>
                  </a:rPr>
                  <a:t>gian</a:t>
                </a:r>
                <a:r>
                  <a:rPr lang="en-US">
                    <a:solidFill>
                      <a:schemeClr val="tx1"/>
                    </a:solidFill>
                    <a:latin typeface="+mn-lt"/>
                  </a:rPr>
                  <a:t> t) </a:t>
                </a:r>
                <a:r>
                  <a:rPr lang="en-US" err="1">
                    <a:solidFill>
                      <a:schemeClr val="tx1"/>
                    </a:solidFill>
                    <a:latin typeface="+mn-lt"/>
                  </a:rPr>
                  <a:t>sẽ</a:t>
                </a:r>
                <a:r>
                  <a:rPr lang="en-US">
                    <a:solidFill>
                      <a:schemeClr val="tx1"/>
                    </a:solidFill>
                    <a:latin typeface="+mn-lt"/>
                  </a:rPr>
                  <a:t> </a:t>
                </a:r>
                <a:r>
                  <a:rPr lang="en-US" err="1">
                    <a:solidFill>
                      <a:schemeClr val="tx1"/>
                    </a:solidFill>
                    <a:latin typeface="+mn-lt"/>
                  </a:rPr>
                  <a:t>tuân</a:t>
                </a:r>
                <a:r>
                  <a:rPr lang="en-US">
                    <a:solidFill>
                      <a:schemeClr val="tx1"/>
                    </a:solidFill>
                    <a:latin typeface="+mn-lt"/>
                  </a:rPr>
                  <a:t> </a:t>
                </a:r>
                <a:r>
                  <a:rPr lang="en-US" err="1">
                    <a:solidFill>
                      <a:schemeClr val="tx1"/>
                    </a:solidFill>
                    <a:latin typeface="+mn-lt"/>
                  </a:rPr>
                  <a:t>theo</a:t>
                </a:r>
                <a:r>
                  <a:rPr lang="en-US">
                    <a:solidFill>
                      <a:schemeClr val="tx1"/>
                    </a:solidFill>
                    <a:latin typeface="+mn-lt"/>
                  </a:rPr>
                  <a:t> </a:t>
                </a:r>
                <a:r>
                  <a:rPr lang="en-US" err="1">
                    <a:solidFill>
                      <a:schemeClr val="tx1"/>
                    </a:solidFill>
                    <a:latin typeface="+mn-lt"/>
                  </a:rPr>
                  <a:t>phân</a:t>
                </a:r>
                <a:r>
                  <a:rPr lang="en-US">
                    <a:solidFill>
                      <a:schemeClr val="tx1"/>
                    </a:solidFill>
                    <a:latin typeface="+mn-lt"/>
                  </a:rPr>
                  <a:t> </a:t>
                </a:r>
                <a:r>
                  <a:rPr lang="en-US" err="1">
                    <a:solidFill>
                      <a:schemeClr val="tx1"/>
                    </a:solidFill>
                    <a:latin typeface="+mn-lt"/>
                  </a:rPr>
                  <a:t>bố</a:t>
                </a:r>
                <a:r>
                  <a:rPr lang="en-US">
                    <a:solidFill>
                      <a:schemeClr val="tx1"/>
                    </a:solidFill>
                    <a:latin typeface="+mn-lt"/>
                  </a:rPr>
                  <a:t> Poisson </a:t>
                </a:r>
                <a:r>
                  <a:rPr lang="en-US" err="1">
                    <a:solidFill>
                      <a:schemeClr val="tx1"/>
                    </a:solidFill>
                    <a:latin typeface="+mn-lt"/>
                  </a:rPr>
                  <a:t>với</a:t>
                </a:r>
                <a:r>
                  <a:rPr lang="en-US">
                    <a:solidFill>
                      <a:schemeClr val="tx1"/>
                    </a:solidFill>
                    <a:latin typeface="+mn-lt"/>
                  </a:rPr>
                  <a:t> </a:t>
                </a:r>
                <a:r>
                  <a:rPr lang="en-US" err="1">
                    <a:solidFill>
                      <a:schemeClr val="tx1"/>
                    </a:solidFill>
                    <a:latin typeface="+mn-lt"/>
                  </a:rPr>
                  <a:t>tham</a:t>
                </a:r>
                <a:r>
                  <a:rPr lang="en-US">
                    <a:solidFill>
                      <a:schemeClr val="tx1"/>
                    </a:solidFill>
                    <a:latin typeface="+mn-lt"/>
                  </a:rPr>
                  <a:t> </a:t>
                </a:r>
                <a:r>
                  <a:rPr lang="en-US" err="1">
                    <a:solidFill>
                      <a:schemeClr val="tx1"/>
                    </a:solidFill>
                    <a:latin typeface="+mn-lt"/>
                  </a:rPr>
                  <a:t>số</a:t>
                </a:r>
                <a:r>
                  <a:rPr lang="en-US">
                    <a:solidFill>
                      <a:schemeClr val="tx1"/>
                    </a:solidFill>
                    <a:latin typeface="+mn-lt"/>
                  </a:rPr>
                  <a:t> t. </a:t>
                </a:r>
                <a:r>
                  <a:rPr lang="en-US" err="1">
                    <a:solidFill>
                      <a:schemeClr val="tx1"/>
                    </a:solidFill>
                    <a:latin typeface="+mn-lt"/>
                  </a:rPr>
                  <a:t>Có</a:t>
                </a:r>
                <a:r>
                  <a:rPr lang="en-US">
                    <a:solidFill>
                      <a:schemeClr val="tx1"/>
                    </a:solidFill>
                    <a:latin typeface="+mn-lt"/>
                  </a:rPr>
                  <a:t> </a:t>
                </a:r>
                <a:r>
                  <a:rPr lang="en-US" err="1">
                    <a:solidFill>
                      <a:schemeClr val="tx1"/>
                    </a:solidFill>
                    <a:latin typeface="+mn-lt"/>
                  </a:rPr>
                  <a:t>nghĩa</a:t>
                </a:r>
                <a:r>
                  <a:rPr lang="en-US">
                    <a:solidFill>
                      <a:schemeClr val="tx1"/>
                    </a:solidFill>
                    <a:latin typeface="+mn-lt"/>
                  </a:rPr>
                  <a:t> </a:t>
                </a:r>
                <a:r>
                  <a:rPr lang="en-US" err="1">
                    <a:solidFill>
                      <a:schemeClr val="tx1"/>
                    </a:solidFill>
                    <a:latin typeface="+mn-lt"/>
                  </a:rPr>
                  <a:t>là</a:t>
                </a:r>
                <a:r>
                  <a:rPr lang="en-US">
                    <a:solidFill>
                      <a:schemeClr val="tx1"/>
                    </a:solidFill>
                    <a:latin typeface="+mn-lt"/>
                  </a:rPr>
                  <a:t>:</a:t>
                </a:r>
              </a:p>
              <a:p>
                <a:pPr marL="800100" lvl="1" indent="-342900" algn="l">
                  <a:buFont typeface="Courier New" charset="0"/>
                  <a:buChar char="o"/>
                </a:pPr>
                <a:endParaRPr lang="en-US" sz="2000" i="1">
                  <a:solidFill>
                    <a:schemeClr val="tx1"/>
                  </a:solidFill>
                  <a:latin typeface="+mn-lt"/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en-US" sz="2000" i="1" dirty="0">
                        <a:latin typeface="Cambria Math" charset="0"/>
                      </a:rPr>
                      <m:t>𝑝</m:t>
                    </m:r>
                    <m:d>
                      <m:dPr>
                        <m:begChr m:val="{"/>
                        <m:endChr m:val="}"/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dirty="0" smtClean="0">
                            <a:latin typeface="Cambria Math" charset="0"/>
                          </a:rPr>
                          <m:t>𝑁</m:t>
                        </m:r>
                        <m:d>
                          <m:dPr>
                            <m:ctrlPr>
                              <a:rPr lang="en-US" sz="200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vi-VN" sz="2000" i="1" dirty="0">
                                <a:latin typeface="Cambria Math" charset="0"/>
                              </a:rPr>
                              <m:t>t</m:t>
                            </m:r>
                          </m:e>
                        </m:d>
                        <m:r>
                          <a:rPr lang="vi-VN" sz="2000" b="0" i="1" dirty="0" smtClean="0">
                            <a:latin typeface="Cambria Math" charset="0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en-US" sz="2000" i="1" dirty="0">
                            <a:latin typeface="Cambria Math" charset="0"/>
                          </a:rPr>
                          <m:t>n</m:t>
                        </m:r>
                      </m:e>
                    </m:d>
                  </m:oMath>
                </a14:m>
                <a:r>
                  <a:rPr lang="en-US" sz="2000" i="1">
                    <a:solidFill>
                      <a:schemeClr val="tx1"/>
                    </a:solidFill>
                    <a:latin typeface="+mn-lt"/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sz="20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mr-IN" sz="20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mr-IN" sz="2000" i="1" dirty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𝜆</m:t>
                            </m:r>
                            <m:r>
                              <m:rPr>
                                <m:sty m:val="p"/>
                              </m:rPr>
                              <a:rPr lang="vi-VN" sz="2000" i="1" dirty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t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vi-VN" sz="2000" i="1" dirty="0">
                                <a:latin typeface="Cambria Math" charset="0"/>
                              </a:rPr>
                              <m:t>n</m:t>
                            </m:r>
                          </m:sup>
                        </m:sSup>
                      </m:num>
                      <m:den>
                        <m:r>
                          <m:rPr>
                            <m:sty m:val="p"/>
                          </m:rPr>
                          <a:rPr lang="vi-VN" sz="2000" i="1" dirty="0" smtClean="0">
                            <a:latin typeface="Cambria Math" charset="0"/>
                          </a:rPr>
                          <m:t>n</m:t>
                        </m:r>
                        <m:r>
                          <a:rPr lang="vi-VN" sz="2000" i="1" dirty="0" smtClean="0">
                            <a:latin typeface="Cambria Math" charset="0"/>
                          </a:rPr>
                          <m:t>!</m:t>
                        </m:r>
                      </m:den>
                    </m:f>
                    <m:sSup>
                      <m:sSupPr>
                        <m:ctrlPr>
                          <a:rPr lang="mr-IN" sz="20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vi-VN" sz="2000" i="1" dirty="0">
                            <a:latin typeface="Cambria Math" charset="0"/>
                          </a:rPr>
                          <m:t>e</m:t>
                        </m:r>
                      </m:e>
                      <m:sup>
                        <m:r>
                          <a:rPr lang="vi-VN" sz="2000" b="0" i="1" dirty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−</m:t>
                        </m:r>
                        <m:r>
                          <a:rPr lang="vi-VN" sz="2000" b="0" i="1" dirty="0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𝜆</m:t>
                        </m:r>
                        <m:r>
                          <m:rPr>
                            <m:sty m:val="p"/>
                          </m:rPr>
                          <a:rPr lang="vi-VN" sz="20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t</m:t>
                        </m:r>
                      </m:sup>
                    </m:sSup>
                  </m:oMath>
                </a14:m>
                <a:r>
                  <a:rPr lang="en-US" sz="2000" i="1">
                    <a:solidFill>
                      <a:schemeClr val="tx1"/>
                    </a:solidFill>
                    <a:latin typeface="+mn-lt"/>
                  </a:rPr>
                  <a:t> </a:t>
                </a:r>
                <a:r>
                  <a:rPr lang="en-US" sz="2000" i="1" err="1">
                    <a:solidFill>
                      <a:schemeClr val="tx1"/>
                    </a:solidFill>
                    <a:latin typeface="+mn-lt"/>
                  </a:rPr>
                  <a:t>với</a:t>
                </a:r>
                <a:r>
                  <a:rPr lang="en-US" sz="2000" i="1">
                    <a:solidFill>
                      <a:schemeClr val="tx1"/>
                    </a:solidFill>
                    <a:latin typeface="+mn-lt"/>
                  </a:rPr>
                  <a:t> </a:t>
                </a:r>
                <a:r>
                  <a:rPr lang="en-US" sz="2000">
                    <a:solidFill>
                      <a:schemeClr val="tx1"/>
                    </a:solidFill>
                    <a:latin typeface="+mn-lt"/>
                  </a:rPr>
                  <a:t>n=0, 1, 2</a:t>
                </a:r>
                <a:r>
                  <a:rPr lang="mr-IN" sz="2000">
                    <a:solidFill>
                      <a:schemeClr val="tx1"/>
                    </a:solidFill>
                    <a:latin typeface="+mn-lt"/>
                  </a:rPr>
                  <a:t>…</a:t>
                </a:r>
                <a:endParaRPr lang="en-US" sz="2200">
                  <a:latin typeface="+mn-lt"/>
                </a:endParaRPr>
              </a:p>
              <a:p>
                <a:pPr marL="800100" lvl="1" indent="-342900" algn="l">
                  <a:buFont typeface="Courier New" charset="0"/>
                  <a:buChar char="o"/>
                </a:pPr>
                <a:endParaRPr lang="en-US">
                  <a:latin typeface="+mn-lt"/>
                </a:endParaRPr>
              </a:p>
              <a:p>
                <a:pPr marL="800100" lvl="1" indent="-342900" algn="l">
                  <a:buFont typeface="Courier New" charset="0"/>
                  <a:buChar char="o"/>
                </a:pPr>
                <a:endParaRPr lang="en-US">
                  <a:latin typeface="+mn-lt"/>
                </a:endParaRPr>
              </a:p>
              <a:p>
                <a:endParaRPr lang="en-US" i="1">
                  <a:solidFill>
                    <a:srgbClr val="FF0000"/>
                  </a:solidFill>
                  <a:latin typeface="+mn-lt"/>
                </a:endParaRPr>
              </a:p>
              <a:p>
                <a:pPr marL="800100" lvl="1" indent="-342900" algn="l">
                  <a:buFont typeface="Courier New" charset="0"/>
                  <a:buChar char="o"/>
                </a:pPr>
                <a:endParaRPr lang="en-US"/>
              </a:p>
              <a:p>
                <a:pPr marL="800100" lvl="1" indent="-342900" algn="l">
                  <a:buFont typeface="Courier New" charset="0"/>
                  <a:buChar char="o"/>
                </a:pPr>
                <a:endParaRPr lang="en-US">
                  <a:latin typeface="+mn-lt"/>
                </a:endParaRPr>
              </a:p>
              <a:p>
                <a:pPr marL="800100" lvl="1" indent="-342900" algn="l">
                  <a:buFont typeface="Courier New" charset="0"/>
                  <a:buChar char="o"/>
                </a:pPr>
                <a:endParaRPr lang="en-US" i="1">
                  <a:latin typeface="+mn-lt"/>
                </a:endParaRPr>
              </a:p>
              <a:p>
                <a:pPr marL="800100" lvl="1" indent="-342900" algn="l">
                  <a:buFont typeface="AppleSDGothicNeo-Regular" charset="-127"/>
                  <a:buChar char="□"/>
                </a:pPr>
                <a:endParaRPr lang="en-US" i="1">
                  <a:solidFill>
                    <a:srgbClr val="FF0000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5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026" y="887895"/>
                <a:ext cx="11834191" cy="4962827"/>
              </a:xfrm>
              <a:prstGeom prst="rect">
                <a:avLst/>
              </a:prstGeom>
              <a:blipFill>
                <a:blip r:embed="rId2"/>
                <a:stretch>
                  <a:fillRect l="-875" t="-269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955330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59026" y="292575"/>
            <a:ext cx="11834191" cy="43788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sz="2800">
                <a:latin typeface="+mn-lt"/>
                <a:ea typeface="Helvetica" charset="0"/>
                <a:cs typeface="Helvetica" charset="0"/>
              </a:rPr>
              <a:t>CHƯƠNG 2: TIẾN TRÌNH NGẪU NHIÊN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59026" y="887895"/>
            <a:ext cx="11834191" cy="496282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ppleSDGothicNeo-Regular" charset="-127"/>
              <a:buChar char="□"/>
            </a:pPr>
            <a:r>
              <a:rPr lang="en-US" i="1">
                <a:solidFill>
                  <a:srgbClr val="FF0000"/>
                </a:solidFill>
                <a:latin typeface="+mn-lt"/>
              </a:rPr>
              <a:t>TIẾN TRÌNH POISSON </a:t>
            </a:r>
            <a:r>
              <a:rPr lang="mr-IN" i="1">
                <a:solidFill>
                  <a:srgbClr val="FF0000"/>
                </a:solidFill>
                <a:latin typeface="+mn-lt"/>
              </a:rPr>
              <a:t>–</a:t>
            </a:r>
            <a:r>
              <a:rPr lang="en-US" i="1">
                <a:solidFill>
                  <a:srgbClr val="FF0000"/>
                </a:solidFill>
                <a:latin typeface="+mn-lt"/>
              </a:rPr>
              <a:t> </a:t>
            </a:r>
            <a:r>
              <a:rPr lang="en-US" i="1" err="1">
                <a:solidFill>
                  <a:srgbClr val="FF0000"/>
                </a:solidFill>
                <a:latin typeface="+mn-lt"/>
              </a:rPr>
              <a:t>Định</a:t>
            </a:r>
            <a:r>
              <a:rPr lang="en-US" i="1">
                <a:solidFill>
                  <a:srgbClr val="FF0000"/>
                </a:solidFill>
                <a:latin typeface="+mn-lt"/>
              </a:rPr>
              <a:t> </a:t>
            </a:r>
            <a:r>
              <a:rPr lang="en-US" i="1" err="1">
                <a:solidFill>
                  <a:srgbClr val="FF0000"/>
                </a:solidFill>
                <a:latin typeface="+mn-lt"/>
              </a:rPr>
              <a:t>lý</a:t>
            </a:r>
            <a:r>
              <a:rPr lang="en-US" i="1">
                <a:solidFill>
                  <a:srgbClr val="FF0000"/>
                </a:solidFill>
                <a:latin typeface="+mn-lt"/>
              </a:rPr>
              <a:t> 1:</a:t>
            </a:r>
          </a:p>
          <a:p>
            <a:pPr marL="800100" lvl="1" indent="-342900" algn="l">
              <a:buFont typeface="Courier New" charset="0"/>
              <a:buChar char="o"/>
            </a:pPr>
            <a:r>
              <a:rPr lang="en-US" err="1">
                <a:latin typeface="+mn-lt"/>
              </a:rPr>
              <a:t>Câu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hỏi</a:t>
            </a:r>
            <a:r>
              <a:rPr lang="en-US">
                <a:latin typeface="+mn-lt"/>
              </a:rPr>
              <a:t>: </a:t>
            </a:r>
            <a:r>
              <a:rPr lang="en-US" err="1">
                <a:latin typeface="+mn-lt"/>
              </a:rPr>
              <a:t>chứng</a:t>
            </a:r>
            <a:r>
              <a:rPr lang="en-US">
                <a:latin typeface="+mn-lt"/>
              </a:rPr>
              <a:t> minh </a:t>
            </a:r>
            <a:r>
              <a:rPr lang="en-US" err="1">
                <a:latin typeface="+mn-lt"/>
              </a:rPr>
              <a:t>định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lý</a:t>
            </a:r>
            <a:r>
              <a:rPr lang="en-US">
                <a:latin typeface="+mn-lt"/>
              </a:rPr>
              <a:t> 1</a:t>
            </a:r>
          </a:p>
          <a:p>
            <a:pPr marL="800100" lvl="1" indent="-342900" algn="l">
              <a:buFont typeface="Courier New" charset="0"/>
              <a:buChar char="o"/>
            </a:pPr>
            <a:endParaRPr lang="en-US">
              <a:latin typeface="+mn-lt"/>
            </a:endParaRPr>
          </a:p>
          <a:p>
            <a:pPr marL="800100" lvl="1" indent="-342900" algn="l">
              <a:buFont typeface="Courier New" charset="0"/>
              <a:buChar char="o"/>
            </a:pPr>
            <a:endParaRPr lang="en-US">
              <a:latin typeface="+mn-lt"/>
            </a:endParaRPr>
          </a:p>
          <a:p>
            <a:endParaRPr lang="en-US" i="1">
              <a:solidFill>
                <a:srgbClr val="FF0000"/>
              </a:solidFill>
              <a:latin typeface="+mn-lt"/>
            </a:endParaRPr>
          </a:p>
          <a:p>
            <a:pPr marL="800100" lvl="1" indent="-342900" algn="l">
              <a:buFont typeface="Courier New" charset="0"/>
              <a:buChar char="o"/>
            </a:pPr>
            <a:endParaRPr lang="en-US"/>
          </a:p>
          <a:p>
            <a:pPr marL="800100" lvl="1" indent="-342900" algn="l">
              <a:buFont typeface="Courier New" charset="0"/>
              <a:buChar char="o"/>
            </a:pPr>
            <a:endParaRPr lang="en-US">
              <a:latin typeface="+mn-lt"/>
            </a:endParaRPr>
          </a:p>
          <a:p>
            <a:pPr marL="800100" lvl="1" indent="-342900" algn="l">
              <a:buFont typeface="Courier New" charset="0"/>
              <a:buChar char="o"/>
            </a:pPr>
            <a:endParaRPr lang="en-US" i="1">
              <a:latin typeface="+mn-lt"/>
            </a:endParaRPr>
          </a:p>
          <a:p>
            <a:pPr marL="800100" lvl="1" indent="-342900" algn="l">
              <a:buFont typeface="AppleSDGothicNeo-Regular" charset="-127"/>
              <a:buChar char="□"/>
            </a:pPr>
            <a:endParaRPr lang="en-US" i="1">
              <a:solidFill>
                <a:srgbClr val="FF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536247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59026" y="292575"/>
            <a:ext cx="11834191" cy="43788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sz="2800">
                <a:latin typeface="+mn-lt"/>
                <a:ea typeface="Helvetica" charset="0"/>
                <a:cs typeface="Helvetica" charset="0"/>
              </a:rPr>
              <a:t>CHƯƠNG 2: TIẾN TRÌNH NGẪU NHIÊN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59026" y="887895"/>
            <a:ext cx="11834191" cy="496282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ppleSDGothicNeo-Regular" charset="-127"/>
              <a:buChar char="□"/>
            </a:pPr>
            <a:r>
              <a:rPr lang="en-US" i="1">
                <a:solidFill>
                  <a:srgbClr val="FF0000"/>
                </a:solidFill>
                <a:latin typeface="+mn-lt"/>
              </a:rPr>
              <a:t>TIẾN TRÌNH POISSON </a:t>
            </a:r>
            <a:r>
              <a:rPr lang="mr-IN" i="1">
                <a:solidFill>
                  <a:srgbClr val="FF0000"/>
                </a:solidFill>
                <a:latin typeface="+mn-lt"/>
              </a:rPr>
              <a:t>–</a:t>
            </a:r>
            <a:r>
              <a:rPr lang="en-US" i="1">
                <a:solidFill>
                  <a:srgbClr val="FF0000"/>
                </a:solidFill>
                <a:latin typeface="+mn-lt"/>
              </a:rPr>
              <a:t> </a:t>
            </a:r>
            <a:r>
              <a:rPr lang="en-US" i="1" err="1">
                <a:solidFill>
                  <a:srgbClr val="FF0000"/>
                </a:solidFill>
                <a:latin typeface="+mn-lt"/>
              </a:rPr>
              <a:t>Định</a:t>
            </a:r>
            <a:r>
              <a:rPr lang="en-US" i="1">
                <a:solidFill>
                  <a:srgbClr val="FF0000"/>
                </a:solidFill>
                <a:latin typeface="+mn-lt"/>
              </a:rPr>
              <a:t> </a:t>
            </a:r>
            <a:r>
              <a:rPr lang="en-US" i="1" err="1">
                <a:solidFill>
                  <a:srgbClr val="FF0000"/>
                </a:solidFill>
                <a:latin typeface="+mn-lt"/>
              </a:rPr>
              <a:t>lý</a:t>
            </a:r>
            <a:r>
              <a:rPr lang="en-US" i="1">
                <a:solidFill>
                  <a:srgbClr val="FF0000"/>
                </a:solidFill>
                <a:latin typeface="+mn-lt"/>
              </a:rPr>
              <a:t> 2:</a:t>
            </a:r>
          </a:p>
          <a:p>
            <a:pPr marL="800100" lvl="1" indent="-342900" algn="l">
              <a:buFont typeface="Courier New" charset="0"/>
              <a:buChar char="o"/>
            </a:pPr>
            <a:r>
              <a:rPr lang="en-US" err="1">
                <a:latin typeface="+mn-lt"/>
              </a:rPr>
              <a:t>Phát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biểu</a:t>
            </a:r>
            <a:r>
              <a:rPr lang="en-US">
                <a:latin typeface="+mn-lt"/>
              </a:rPr>
              <a:t>:</a:t>
            </a:r>
          </a:p>
          <a:p>
            <a:pPr marL="800100" lvl="1" indent="-342900" algn="l">
              <a:buFont typeface="Courier New" charset="0"/>
              <a:buChar char="o"/>
            </a:pPr>
            <a:endParaRPr lang="en-US">
              <a:latin typeface="+mn-lt"/>
            </a:endParaRPr>
          </a:p>
          <a:p>
            <a:endParaRPr lang="en-US" i="1">
              <a:solidFill>
                <a:srgbClr val="FF0000"/>
              </a:solidFill>
              <a:latin typeface="+mn-lt"/>
            </a:endParaRPr>
          </a:p>
          <a:p>
            <a:pPr marL="800100" lvl="1" indent="-342900" algn="l">
              <a:buFont typeface="Courier New" charset="0"/>
              <a:buChar char="o"/>
            </a:pPr>
            <a:endParaRPr lang="en-US"/>
          </a:p>
          <a:p>
            <a:pPr marL="800100" lvl="1" indent="-342900" algn="l">
              <a:buFont typeface="Courier New" charset="0"/>
              <a:buChar char="o"/>
            </a:pPr>
            <a:endParaRPr lang="en-US">
              <a:latin typeface="+mn-lt"/>
            </a:endParaRPr>
          </a:p>
          <a:p>
            <a:pPr marL="800100" lvl="1" indent="-342900" algn="l">
              <a:buFont typeface="Courier New" charset="0"/>
              <a:buChar char="o"/>
            </a:pPr>
            <a:endParaRPr lang="en-US" i="1">
              <a:latin typeface="+mn-lt"/>
            </a:endParaRPr>
          </a:p>
          <a:p>
            <a:pPr marL="800100" lvl="1" indent="-342900" algn="l">
              <a:buFont typeface="AppleSDGothicNeo-Regular" charset="-127"/>
              <a:buChar char="□"/>
            </a:pPr>
            <a:endParaRPr lang="en-US" i="1">
              <a:solidFill>
                <a:srgbClr val="FF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0404553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59026" y="292575"/>
            <a:ext cx="11834191" cy="43788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sz="2800">
                <a:latin typeface="+mn-lt"/>
                <a:ea typeface="Helvetica" charset="0"/>
                <a:cs typeface="Helvetica" charset="0"/>
              </a:rPr>
              <a:t>CHƯƠNG 2: TIẾN TRÌNH NGẪU NHIÊN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59026" y="887895"/>
            <a:ext cx="11834191" cy="496282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ppleSDGothicNeo-Regular" charset="-127"/>
              <a:buChar char="□"/>
            </a:pPr>
            <a:r>
              <a:rPr lang="en-US" i="1">
                <a:solidFill>
                  <a:srgbClr val="FF0000"/>
                </a:solidFill>
                <a:latin typeface="+mn-lt"/>
              </a:rPr>
              <a:t>TIẾN TRÌNH POISSON </a:t>
            </a:r>
            <a:r>
              <a:rPr lang="mr-IN" i="1">
                <a:solidFill>
                  <a:srgbClr val="FF0000"/>
                </a:solidFill>
                <a:latin typeface="+mn-lt"/>
              </a:rPr>
              <a:t>–</a:t>
            </a:r>
            <a:r>
              <a:rPr lang="en-US" i="1">
                <a:solidFill>
                  <a:srgbClr val="FF0000"/>
                </a:solidFill>
                <a:latin typeface="+mn-lt"/>
              </a:rPr>
              <a:t> </a:t>
            </a:r>
            <a:r>
              <a:rPr lang="en-US" i="1" err="1">
                <a:solidFill>
                  <a:srgbClr val="FF0000"/>
                </a:solidFill>
                <a:latin typeface="+mn-lt"/>
              </a:rPr>
              <a:t>Định</a:t>
            </a:r>
            <a:r>
              <a:rPr lang="en-US" i="1">
                <a:solidFill>
                  <a:srgbClr val="FF0000"/>
                </a:solidFill>
                <a:latin typeface="+mn-lt"/>
              </a:rPr>
              <a:t> </a:t>
            </a:r>
            <a:r>
              <a:rPr lang="en-US" i="1" err="1">
                <a:solidFill>
                  <a:srgbClr val="FF0000"/>
                </a:solidFill>
                <a:latin typeface="+mn-lt"/>
              </a:rPr>
              <a:t>lý</a:t>
            </a:r>
            <a:r>
              <a:rPr lang="en-US" i="1">
                <a:solidFill>
                  <a:srgbClr val="FF0000"/>
                </a:solidFill>
                <a:latin typeface="+mn-lt"/>
              </a:rPr>
              <a:t> 2:</a:t>
            </a:r>
          </a:p>
          <a:p>
            <a:pPr marL="800100" lvl="1" indent="-342900" algn="l">
              <a:buFont typeface="Courier New" charset="0"/>
              <a:buChar char="o"/>
            </a:pPr>
            <a:r>
              <a:rPr lang="en-US" err="1">
                <a:latin typeface="+mn-lt"/>
              </a:rPr>
              <a:t>Câu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hỏi</a:t>
            </a:r>
            <a:r>
              <a:rPr lang="en-US">
                <a:latin typeface="+mn-lt"/>
              </a:rPr>
              <a:t>: </a:t>
            </a:r>
            <a:r>
              <a:rPr lang="en-US" err="1">
                <a:latin typeface="+mn-lt"/>
              </a:rPr>
              <a:t>Chứng</a:t>
            </a:r>
            <a:r>
              <a:rPr lang="en-US">
                <a:latin typeface="+mn-lt"/>
              </a:rPr>
              <a:t> minh?</a:t>
            </a:r>
          </a:p>
          <a:p>
            <a:pPr marL="800100" lvl="1" indent="-342900" algn="l">
              <a:buFont typeface="Courier New" charset="0"/>
              <a:buChar char="o"/>
            </a:pPr>
            <a:endParaRPr lang="en-US">
              <a:latin typeface="+mn-lt"/>
            </a:endParaRPr>
          </a:p>
          <a:p>
            <a:endParaRPr lang="en-US" i="1">
              <a:solidFill>
                <a:srgbClr val="FF0000"/>
              </a:solidFill>
              <a:latin typeface="+mn-lt"/>
            </a:endParaRPr>
          </a:p>
          <a:p>
            <a:pPr marL="800100" lvl="1" indent="-342900" algn="l">
              <a:buFont typeface="Courier New" charset="0"/>
              <a:buChar char="o"/>
            </a:pPr>
            <a:endParaRPr lang="en-US"/>
          </a:p>
          <a:p>
            <a:pPr marL="800100" lvl="1" indent="-342900" algn="l">
              <a:buFont typeface="Courier New" charset="0"/>
              <a:buChar char="o"/>
            </a:pPr>
            <a:endParaRPr lang="en-US">
              <a:latin typeface="+mn-lt"/>
            </a:endParaRPr>
          </a:p>
          <a:p>
            <a:pPr marL="800100" lvl="1" indent="-342900" algn="l">
              <a:buFont typeface="Courier New" charset="0"/>
              <a:buChar char="o"/>
            </a:pPr>
            <a:endParaRPr lang="en-US" i="1">
              <a:latin typeface="+mn-lt"/>
            </a:endParaRPr>
          </a:p>
          <a:p>
            <a:pPr marL="800100" lvl="1" indent="-342900" algn="l">
              <a:buFont typeface="AppleSDGothicNeo-Regular" charset="-127"/>
              <a:buChar char="□"/>
            </a:pPr>
            <a:endParaRPr lang="en-US" i="1">
              <a:solidFill>
                <a:srgbClr val="FF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2133422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59026" y="292575"/>
            <a:ext cx="11834191" cy="43788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sz="2800">
                <a:latin typeface="+mn-lt"/>
                <a:ea typeface="Helvetica" charset="0"/>
                <a:cs typeface="Helvetica" charset="0"/>
              </a:rPr>
              <a:t>CHƯƠNG 2: TIẾN TRÌNH NGẪU NHIÊN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59026" y="887895"/>
            <a:ext cx="11834191" cy="496282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ppleSDGothicNeo-Regular" charset="-127"/>
              <a:buChar char="□"/>
            </a:pPr>
            <a:r>
              <a:rPr lang="en-US" i="1">
                <a:solidFill>
                  <a:srgbClr val="FF0000"/>
                </a:solidFill>
                <a:latin typeface="+mn-lt"/>
              </a:rPr>
              <a:t>TIẾN TRÌNH POISSON </a:t>
            </a:r>
            <a:r>
              <a:rPr lang="mr-IN" i="1">
                <a:solidFill>
                  <a:srgbClr val="FF0000"/>
                </a:solidFill>
                <a:latin typeface="+mn-lt"/>
              </a:rPr>
              <a:t>–</a:t>
            </a:r>
            <a:r>
              <a:rPr lang="en-US" i="1">
                <a:solidFill>
                  <a:srgbClr val="FF0000"/>
                </a:solidFill>
                <a:latin typeface="+mn-lt"/>
              </a:rPr>
              <a:t> </a:t>
            </a:r>
            <a:r>
              <a:rPr lang="en-US" i="1" err="1">
                <a:solidFill>
                  <a:srgbClr val="FF0000"/>
                </a:solidFill>
                <a:latin typeface="+mn-lt"/>
              </a:rPr>
              <a:t>Định</a:t>
            </a:r>
            <a:r>
              <a:rPr lang="en-US" i="1">
                <a:solidFill>
                  <a:srgbClr val="FF0000"/>
                </a:solidFill>
                <a:latin typeface="+mn-lt"/>
              </a:rPr>
              <a:t> </a:t>
            </a:r>
            <a:r>
              <a:rPr lang="en-US" i="1" err="1">
                <a:solidFill>
                  <a:srgbClr val="FF0000"/>
                </a:solidFill>
                <a:latin typeface="+mn-lt"/>
              </a:rPr>
              <a:t>lý</a:t>
            </a:r>
            <a:r>
              <a:rPr lang="en-US" i="1">
                <a:solidFill>
                  <a:srgbClr val="FF0000"/>
                </a:solidFill>
                <a:latin typeface="+mn-lt"/>
              </a:rPr>
              <a:t> 3:</a:t>
            </a:r>
          </a:p>
          <a:p>
            <a:pPr marL="800100" lvl="1" indent="-342900" algn="l">
              <a:buFont typeface="Courier New" charset="0"/>
              <a:buChar char="o"/>
            </a:pPr>
            <a:r>
              <a:rPr lang="en-US" err="1">
                <a:latin typeface="+mn-lt"/>
              </a:rPr>
              <a:t>Phát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biểu</a:t>
            </a:r>
            <a:endParaRPr lang="en-US">
              <a:latin typeface="+mn-lt"/>
            </a:endParaRPr>
          </a:p>
          <a:p>
            <a:pPr marL="800100" lvl="1" indent="-342900" algn="l">
              <a:buFont typeface="Courier New" charset="0"/>
              <a:buChar char="o"/>
            </a:pPr>
            <a:endParaRPr lang="en-US">
              <a:latin typeface="+mn-lt"/>
            </a:endParaRPr>
          </a:p>
          <a:p>
            <a:endParaRPr lang="en-US" i="1">
              <a:solidFill>
                <a:srgbClr val="FF0000"/>
              </a:solidFill>
              <a:latin typeface="+mn-lt"/>
            </a:endParaRPr>
          </a:p>
          <a:p>
            <a:pPr marL="800100" lvl="1" indent="-342900" algn="l">
              <a:buFont typeface="Courier New" charset="0"/>
              <a:buChar char="o"/>
            </a:pPr>
            <a:endParaRPr lang="en-US"/>
          </a:p>
          <a:p>
            <a:pPr marL="800100" lvl="1" indent="-342900" algn="l">
              <a:buFont typeface="Courier New" charset="0"/>
              <a:buChar char="o"/>
            </a:pPr>
            <a:endParaRPr lang="en-US">
              <a:latin typeface="+mn-lt"/>
            </a:endParaRPr>
          </a:p>
          <a:p>
            <a:pPr marL="800100" lvl="1" indent="-342900" algn="l">
              <a:buFont typeface="Courier New" charset="0"/>
              <a:buChar char="o"/>
            </a:pPr>
            <a:endParaRPr lang="en-US" i="1">
              <a:latin typeface="+mn-lt"/>
            </a:endParaRPr>
          </a:p>
          <a:p>
            <a:pPr marL="800100" lvl="1" indent="-342900" algn="l">
              <a:buFont typeface="AppleSDGothicNeo-Regular" charset="-127"/>
              <a:buChar char="□"/>
            </a:pPr>
            <a:endParaRPr lang="en-US" i="1">
              <a:solidFill>
                <a:srgbClr val="FF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737646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59026" y="292575"/>
            <a:ext cx="11834191" cy="43788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sz="2800">
                <a:latin typeface="+mn-lt"/>
                <a:ea typeface="Helvetica" charset="0"/>
                <a:cs typeface="Helvetica" charset="0"/>
              </a:rPr>
              <a:t>CHƯƠNG 2: TIẾN TRÌNH NGẪU NHIÊN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59026" y="887895"/>
            <a:ext cx="11834191" cy="496282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ppleSDGothicNeo-Regular" charset="-127"/>
              <a:buChar char="□"/>
            </a:pPr>
            <a:r>
              <a:rPr lang="en-US" i="1" dirty="0">
                <a:solidFill>
                  <a:srgbClr val="FF0000"/>
                </a:solidFill>
                <a:latin typeface="+mn-lt"/>
              </a:rPr>
              <a:t>TIẾN TRÌNH POISSON </a:t>
            </a:r>
            <a:r>
              <a:rPr lang="mr-IN" i="1" dirty="0">
                <a:solidFill>
                  <a:srgbClr val="FF0000"/>
                </a:solidFill>
                <a:latin typeface="+mn-lt"/>
              </a:rPr>
              <a:t>–</a:t>
            </a:r>
            <a:r>
              <a:rPr lang="en-US" i="1" dirty="0">
                <a:solidFill>
                  <a:srgbClr val="FF0000"/>
                </a:solidFill>
                <a:latin typeface="+mn-lt"/>
              </a:rPr>
              <a:t> </a:t>
            </a:r>
            <a:r>
              <a:rPr lang="en-US" i="1" dirty="0" err="1">
                <a:solidFill>
                  <a:srgbClr val="FF0000"/>
                </a:solidFill>
                <a:latin typeface="+mn-lt"/>
              </a:rPr>
              <a:t>Định</a:t>
            </a:r>
            <a:r>
              <a:rPr lang="en-US" i="1" dirty="0">
                <a:solidFill>
                  <a:srgbClr val="FF0000"/>
                </a:solidFill>
                <a:latin typeface="+mn-lt"/>
              </a:rPr>
              <a:t> </a:t>
            </a:r>
            <a:r>
              <a:rPr lang="en-US" i="1" dirty="0" err="1">
                <a:solidFill>
                  <a:srgbClr val="FF0000"/>
                </a:solidFill>
                <a:latin typeface="+mn-lt"/>
              </a:rPr>
              <a:t>lý</a:t>
            </a:r>
            <a:r>
              <a:rPr lang="en-US" i="1" dirty="0">
                <a:solidFill>
                  <a:srgbClr val="FF0000"/>
                </a:solidFill>
                <a:latin typeface="+mn-lt"/>
              </a:rPr>
              <a:t> 3:</a:t>
            </a:r>
          </a:p>
          <a:p>
            <a:pPr marL="800100" lvl="1" indent="-342900" algn="l">
              <a:buFont typeface="Courier New" charset="0"/>
              <a:buChar char="o"/>
            </a:pPr>
            <a:r>
              <a:rPr lang="en-US" dirty="0" err="1">
                <a:latin typeface="+mn-lt"/>
              </a:rPr>
              <a:t>Phát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biểu</a:t>
            </a:r>
            <a:endParaRPr lang="en-US" dirty="0">
              <a:latin typeface="+mn-lt"/>
            </a:endParaRPr>
          </a:p>
          <a:p>
            <a:pPr marL="800100" lvl="1" indent="-342900" algn="l">
              <a:buFont typeface="Courier New" charset="0"/>
              <a:buChar char="o"/>
            </a:pPr>
            <a:endParaRPr lang="en-US" dirty="0">
              <a:latin typeface="+mn-lt"/>
            </a:endParaRPr>
          </a:p>
          <a:p>
            <a:endParaRPr lang="en-US" i="1" dirty="0">
              <a:solidFill>
                <a:srgbClr val="FF0000"/>
              </a:solidFill>
              <a:latin typeface="+mn-lt"/>
            </a:endParaRPr>
          </a:p>
          <a:p>
            <a:pPr marL="800100" lvl="1" indent="-342900" algn="l">
              <a:buFont typeface="Courier New" charset="0"/>
              <a:buChar char="o"/>
            </a:pPr>
            <a:endParaRPr lang="en-US" dirty="0"/>
          </a:p>
          <a:p>
            <a:pPr marL="800100" lvl="1" indent="-342900" algn="l">
              <a:buFont typeface="Courier New" charset="0"/>
              <a:buChar char="o"/>
            </a:pPr>
            <a:endParaRPr lang="en-US" dirty="0">
              <a:latin typeface="+mn-lt"/>
            </a:endParaRPr>
          </a:p>
          <a:p>
            <a:pPr marL="800100" lvl="1" indent="-342900" algn="l">
              <a:buFont typeface="Courier New" charset="0"/>
              <a:buChar char="o"/>
            </a:pPr>
            <a:endParaRPr lang="en-US" i="1" dirty="0">
              <a:latin typeface="+mn-lt"/>
            </a:endParaRPr>
          </a:p>
          <a:p>
            <a:pPr marL="800100" lvl="1" indent="-342900" algn="l">
              <a:buFont typeface="AppleSDGothicNeo-Regular" charset="-127"/>
              <a:buChar char="□"/>
            </a:pPr>
            <a:endParaRPr lang="en-US" i="1" dirty="0">
              <a:solidFill>
                <a:srgbClr val="FF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480119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789043" y="3897796"/>
            <a:ext cx="8587409" cy="20143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265043" y="836906"/>
            <a:ext cx="11728174" cy="287370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ppleSDGothicNeo-Regular" charset="-127"/>
              <a:buChar char="□"/>
            </a:pPr>
            <a:r>
              <a:rPr lang="en-US" i="1" err="1">
                <a:solidFill>
                  <a:srgbClr val="FF0000"/>
                </a:solidFill>
                <a:latin typeface="+mn-lt"/>
              </a:rPr>
              <a:t>Ví</a:t>
            </a:r>
            <a:r>
              <a:rPr lang="en-US" i="1">
                <a:solidFill>
                  <a:srgbClr val="FF0000"/>
                </a:solidFill>
                <a:latin typeface="+mn-lt"/>
              </a:rPr>
              <a:t> </a:t>
            </a:r>
            <a:r>
              <a:rPr lang="en-US" i="1" err="1">
                <a:solidFill>
                  <a:srgbClr val="FF0000"/>
                </a:solidFill>
                <a:latin typeface="+mn-lt"/>
              </a:rPr>
              <a:t>dụ</a:t>
            </a:r>
            <a:r>
              <a:rPr lang="en-US" i="1">
                <a:solidFill>
                  <a:srgbClr val="FF0000"/>
                </a:solidFill>
                <a:latin typeface="+mn-lt"/>
              </a:rPr>
              <a:t> </a:t>
            </a:r>
            <a:r>
              <a:rPr lang="en-US" i="1" err="1">
                <a:solidFill>
                  <a:srgbClr val="FF0000"/>
                </a:solidFill>
                <a:latin typeface="+mn-lt"/>
              </a:rPr>
              <a:t>chuyển</a:t>
            </a:r>
            <a:r>
              <a:rPr lang="en-US" i="1">
                <a:solidFill>
                  <a:srgbClr val="FF0000"/>
                </a:solidFill>
                <a:latin typeface="+mn-lt"/>
              </a:rPr>
              <a:t> </a:t>
            </a:r>
            <a:r>
              <a:rPr lang="en-US" i="1" err="1">
                <a:solidFill>
                  <a:srgbClr val="FF0000"/>
                </a:solidFill>
                <a:latin typeface="+mn-lt"/>
              </a:rPr>
              <a:t>mạch</a:t>
            </a:r>
            <a:r>
              <a:rPr lang="en-US" i="1">
                <a:solidFill>
                  <a:srgbClr val="FF0000"/>
                </a:solidFill>
                <a:latin typeface="+mn-lt"/>
              </a:rPr>
              <a:t> </a:t>
            </a:r>
            <a:r>
              <a:rPr lang="en-US" i="1" err="1">
                <a:solidFill>
                  <a:srgbClr val="FF0000"/>
                </a:solidFill>
                <a:latin typeface="+mn-lt"/>
              </a:rPr>
              <a:t>gói</a:t>
            </a:r>
            <a:r>
              <a:rPr lang="en-US" i="1">
                <a:solidFill>
                  <a:srgbClr val="FF0000"/>
                </a:solidFill>
                <a:latin typeface="+mn-lt"/>
              </a:rPr>
              <a:t> </a:t>
            </a:r>
            <a:r>
              <a:rPr lang="mr-IN" i="1">
                <a:solidFill>
                  <a:srgbClr val="FF0000"/>
                </a:solidFill>
                <a:latin typeface="+mn-lt"/>
              </a:rPr>
              <a:t>–</a:t>
            </a:r>
            <a:r>
              <a:rPr lang="en-US" i="1">
                <a:solidFill>
                  <a:srgbClr val="FF0000"/>
                </a:solidFill>
                <a:latin typeface="+mn-lt"/>
              </a:rPr>
              <a:t> </a:t>
            </a:r>
            <a:r>
              <a:rPr lang="en-US" i="1" err="1">
                <a:solidFill>
                  <a:srgbClr val="FF0000"/>
                </a:solidFill>
                <a:latin typeface="+mn-lt"/>
              </a:rPr>
              <a:t>bản</a:t>
            </a:r>
            <a:r>
              <a:rPr lang="en-US" i="1">
                <a:solidFill>
                  <a:srgbClr val="FF0000"/>
                </a:solidFill>
                <a:latin typeface="+mn-lt"/>
              </a:rPr>
              <a:t> tin </a:t>
            </a:r>
            <a:r>
              <a:rPr lang="en-US" i="1" err="1">
                <a:solidFill>
                  <a:srgbClr val="FF0000"/>
                </a:solidFill>
                <a:latin typeface="+mn-lt"/>
              </a:rPr>
              <a:t>ở</a:t>
            </a:r>
            <a:r>
              <a:rPr lang="en-US" i="1">
                <a:solidFill>
                  <a:srgbClr val="FF0000"/>
                </a:solidFill>
                <a:latin typeface="+mn-lt"/>
              </a:rPr>
              <a:t> A </a:t>
            </a:r>
            <a:r>
              <a:rPr lang="en-US" i="1" err="1">
                <a:solidFill>
                  <a:srgbClr val="FF0000"/>
                </a:solidFill>
                <a:latin typeface="+mn-lt"/>
              </a:rPr>
              <a:t>được</a:t>
            </a:r>
            <a:r>
              <a:rPr lang="en-US" i="1">
                <a:solidFill>
                  <a:srgbClr val="FF0000"/>
                </a:solidFill>
                <a:latin typeface="+mn-lt"/>
              </a:rPr>
              <a:t> chia </a:t>
            </a:r>
            <a:r>
              <a:rPr lang="en-US" i="1" err="1">
                <a:solidFill>
                  <a:srgbClr val="FF0000"/>
                </a:solidFill>
                <a:latin typeface="+mn-lt"/>
              </a:rPr>
              <a:t>thành</a:t>
            </a:r>
            <a:r>
              <a:rPr lang="en-US" i="1">
                <a:solidFill>
                  <a:srgbClr val="FF0000"/>
                </a:solidFill>
                <a:latin typeface="+mn-lt"/>
              </a:rPr>
              <a:t> </a:t>
            </a:r>
            <a:r>
              <a:rPr lang="en-US" i="1" err="1">
                <a:solidFill>
                  <a:srgbClr val="FF0000"/>
                </a:solidFill>
                <a:latin typeface="+mn-lt"/>
              </a:rPr>
              <a:t>hai</a:t>
            </a:r>
            <a:r>
              <a:rPr lang="en-US" i="1">
                <a:solidFill>
                  <a:srgbClr val="FF0000"/>
                </a:solidFill>
                <a:latin typeface="+mn-lt"/>
              </a:rPr>
              <a:t> </a:t>
            </a:r>
            <a:r>
              <a:rPr lang="en-US" i="1" err="1">
                <a:solidFill>
                  <a:srgbClr val="FF0000"/>
                </a:solidFill>
                <a:latin typeface="+mn-lt"/>
              </a:rPr>
              <a:t>gói</a:t>
            </a:r>
            <a:r>
              <a:rPr lang="en-US" i="1">
                <a:solidFill>
                  <a:srgbClr val="FF0000"/>
                </a:solidFill>
                <a:latin typeface="+mn-lt"/>
              </a:rPr>
              <a:t> </a:t>
            </a:r>
            <a:r>
              <a:rPr lang="en-US" i="1" err="1">
                <a:solidFill>
                  <a:srgbClr val="FF0000"/>
                </a:solidFill>
                <a:latin typeface="+mn-lt"/>
              </a:rPr>
              <a:t>nhỏ</a:t>
            </a:r>
            <a:endParaRPr lang="en-US" i="1">
              <a:solidFill>
                <a:srgbClr val="FF0000"/>
              </a:solidFill>
              <a:latin typeface="+mn-lt"/>
            </a:endParaRPr>
          </a:p>
          <a:p>
            <a:pPr marL="800100" lvl="1" indent="-342900" algn="l">
              <a:buFont typeface="Courier New" charset="0"/>
              <a:buChar char="o"/>
            </a:pPr>
            <a:r>
              <a:rPr lang="en-US">
                <a:latin typeface="+mn-lt"/>
              </a:rPr>
              <a:t>A </a:t>
            </a:r>
            <a:r>
              <a:rPr lang="en-US" err="1">
                <a:latin typeface="+mn-lt"/>
              </a:rPr>
              <a:t>gửi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hai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gói</a:t>
            </a:r>
            <a:r>
              <a:rPr lang="en-US">
                <a:latin typeface="+mn-lt"/>
              </a:rPr>
              <a:t> (</a:t>
            </a:r>
            <a:r>
              <a:rPr lang="en-US" err="1">
                <a:latin typeface="+mn-lt"/>
              </a:rPr>
              <a:t>số</a:t>
            </a:r>
            <a:r>
              <a:rPr lang="en-US">
                <a:latin typeface="+mn-lt"/>
              </a:rPr>
              <a:t> 1 </a:t>
            </a:r>
            <a:r>
              <a:rPr lang="en-US" err="1">
                <a:latin typeface="+mn-lt"/>
              </a:rPr>
              <a:t>và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số</a:t>
            </a:r>
            <a:r>
              <a:rPr lang="en-US">
                <a:latin typeface="+mn-lt"/>
              </a:rPr>
              <a:t> 2) </a:t>
            </a:r>
            <a:r>
              <a:rPr lang="en-US" err="1">
                <a:latin typeface="+mn-lt"/>
              </a:rPr>
              <a:t>đến</a:t>
            </a:r>
            <a:r>
              <a:rPr lang="en-US">
                <a:latin typeface="+mn-lt"/>
              </a:rPr>
              <a:t> B</a:t>
            </a:r>
          </a:p>
          <a:p>
            <a:pPr marL="800100" lvl="1" indent="-342900" algn="l">
              <a:buFont typeface="Courier New" charset="0"/>
              <a:buChar char="o"/>
            </a:pPr>
            <a:r>
              <a:rPr lang="en-US" err="1">
                <a:latin typeface="+mn-lt"/>
              </a:rPr>
              <a:t>Tại</a:t>
            </a:r>
            <a:r>
              <a:rPr lang="en-US">
                <a:latin typeface="+mn-lt"/>
              </a:rPr>
              <a:t> R1:</a:t>
            </a:r>
          </a:p>
          <a:p>
            <a:pPr marL="1257300" lvl="2" indent="-342900" algn="l">
              <a:buFont typeface="Courier New" charset="0"/>
              <a:buChar char="o"/>
            </a:pPr>
            <a:r>
              <a:rPr lang="en-US" err="1">
                <a:latin typeface="Calibri" charset="0"/>
                <a:ea typeface="Calibri" charset="0"/>
                <a:cs typeface="Calibri" charset="0"/>
              </a:rPr>
              <a:t>Gói</a:t>
            </a:r>
            <a:r>
              <a:rPr lang="en-US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err="1">
                <a:latin typeface="Calibri" charset="0"/>
                <a:ea typeface="Calibri" charset="0"/>
                <a:cs typeface="Calibri" charset="0"/>
              </a:rPr>
              <a:t>số</a:t>
            </a:r>
            <a:r>
              <a:rPr lang="en-US">
                <a:latin typeface="Calibri" charset="0"/>
                <a:ea typeface="Calibri" charset="0"/>
                <a:cs typeface="Calibri" charset="0"/>
              </a:rPr>
              <a:t> 1 </a:t>
            </a:r>
            <a:r>
              <a:rPr lang="en-US" err="1">
                <a:latin typeface="Calibri" charset="0"/>
                <a:ea typeface="Calibri" charset="0"/>
                <a:cs typeface="Calibri" charset="0"/>
              </a:rPr>
              <a:t>và</a:t>
            </a:r>
            <a:r>
              <a:rPr lang="en-US">
                <a:latin typeface="Calibri" charset="0"/>
                <a:ea typeface="Calibri" charset="0"/>
                <a:cs typeface="Calibri" charset="0"/>
              </a:rPr>
              <a:t> 2 </a:t>
            </a:r>
            <a:r>
              <a:rPr lang="en-US" err="1">
                <a:latin typeface="Calibri" charset="0"/>
                <a:ea typeface="Calibri" charset="0"/>
                <a:cs typeface="Calibri" charset="0"/>
              </a:rPr>
              <a:t>được</a:t>
            </a:r>
            <a:r>
              <a:rPr lang="en-US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err="1">
                <a:latin typeface="Calibri" charset="0"/>
                <a:ea typeface="Calibri" charset="0"/>
                <a:cs typeface="Calibri" charset="0"/>
              </a:rPr>
              <a:t>lưu</a:t>
            </a:r>
            <a:r>
              <a:rPr lang="en-US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err="1">
                <a:latin typeface="Calibri" charset="0"/>
                <a:ea typeface="Calibri" charset="0"/>
                <a:cs typeface="Calibri" charset="0"/>
              </a:rPr>
              <a:t>trữ</a:t>
            </a:r>
            <a:r>
              <a:rPr lang="en-US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err="1">
                <a:latin typeface="Calibri" charset="0"/>
                <a:ea typeface="Calibri" charset="0"/>
                <a:cs typeface="Calibri" charset="0"/>
              </a:rPr>
              <a:t>trong</a:t>
            </a:r>
            <a:r>
              <a:rPr lang="en-US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err="1">
                <a:latin typeface="Calibri" charset="0"/>
                <a:ea typeface="Calibri" charset="0"/>
                <a:cs typeface="Calibri" charset="0"/>
              </a:rPr>
              <a:t>bộ</a:t>
            </a:r>
            <a:r>
              <a:rPr lang="en-US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err="1">
                <a:latin typeface="Calibri" charset="0"/>
                <a:ea typeface="Calibri" charset="0"/>
                <a:cs typeface="Calibri" charset="0"/>
              </a:rPr>
              <a:t>đệm</a:t>
            </a:r>
            <a:r>
              <a:rPr lang="en-US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err="1">
                <a:latin typeface="Calibri" charset="0"/>
                <a:ea typeface="Calibri" charset="0"/>
                <a:cs typeface="Calibri" charset="0"/>
              </a:rPr>
              <a:t>của</a:t>
            </a:r>
            <a:r>
              <a:rPr lang="en-US">
                <a:latin typeface="Calibri" charset="0"/>
                <a:ea typeface="Calibri" charset="0"/>
                <a:cs typeface="Calibri" charset="0"/>
              </a:rPr>
              <a:t> R1</a:t>
            </a:r>
          </a:p>
          <a:p>
            <a:pPr marL="1257300" lvl="2" indent="-342900" algn="l">
              <a:buFont typeface="Courier New" charset="0"/>
              <a:buChar char="o"/>
            </a:pPr>
            <a:r>
              <a:rPr lang="en-US" err="1">
                <a:latin typeface="+mn-lt"/>
              </a:rPr>
              <a:t>Căn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cứ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vào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địa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chỉ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đích</a:t>
            </a:r>
            <a:r>
              <a:rPr lang="en-US">
                <a:latin typeface="+mn-lt"/>
              </a:rPr>
              <a:t> (B) </a:t>
            </a:r>
            <a:r>
              <a:rPr lang="en-US" err="1">
                <a:latin typeface="+mn-lt"/>
              </a:rPr>
              <a:t>của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gói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số</a:t>
            </a:r>
            <a:r>
              <a:rPr lang="en-US">
                <a:latin typeface="+mn-lt"/>
              </a:rPr>
              <a:t> 1, R1 </a:t>
            </a:r>
            <a:r>
              <a:rPr lang="en-US" err="1">
                <a:latin typeface="+mn-lt"/>
              </a:rPr>
              <a:t>tra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bảng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định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tuyến</a:t>
            </a:r>
            <a:r>
              <a:rPr lang="en-US">
                <a:latin typeface="+mn-lt"/>
              </a:rPr>
              <a:t>, </a:t>
            </a:r>
            <a:r>
              <a:rPr lang="en-US" err="1">
                <a:latin typeface="+mn-lt"/>
              </a:rPr>
              <a:t>chuyển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gói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số</a:t>
            </a:r>
            <a:r>
              <a:rPr lang="en-US">
                <a:latin typeface="+mn-lt"/>
              </a:rPr>
              <a:t> 1 </a:t>
            </a:r>
            <a:r>
              <a:rPr lang="en-US" err="1">
                <a:latin typeface="+mn-lt"/>
              </a:rPr>
              <a:t>ra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đường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truyền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đến</a:t>
            </a:r>
            <a:r>
              <a:rPr lang="en-US">
                <a:latin typeface="+mn-lt"/>
              </a:rPr>
              <a:t> R2</a:t>
            </a:r>
          </a:p>
          <a:p>
            <a:pPr marL="1257300" lvl="2" indent="-342900" algn="l">
              <a:buFont typeface="Courier New" charset="0"/>
              <a:buChar char="o"/>
            </a:pPr>
            <a:r>
              <a:rPr lang="en-US" err="1">
                <a:latin typeface="Calibri" charset="0"/>
                <a:ea typeface="Calibri" charset="0"/>
                <a:cs typeface="Calibri" charset="0"/>
              </a:rPr>
              <a:t>Căn</a:t>
            </a:r>
            <a:r>
              <a:rPr lang="en-US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err="1">
                <a:latin typeface="Calibri" charset="0"/>
                <a:ea typeface="Calibri" charset="0"/>
                <a:cs typeface="Calibri" charset="0"/>
              </a:rPr>
              <a:t>cứ</a:t>
            </a:r>
            <a:r>
              <a:rPr lang="en-US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err="1">
                <a:latin typeface="Calibri" charset="0"/>
                <a:ea typeface="Calibri" charset="0"/>
                <a:cs typeface="Calibri" charset="0"/>
              </a:rPr>
              <a:t>vào</a:t>
            </a:r>
            <a:r>
              <a:rPr lang="en-US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err="1">
                <a:latin typeface="Calibri" charset="0"/>
                <a:ea typeface="Calibri" charset="0"/>
                <a:cs typeface="Calibri" charset="0"/>
              </a:rPr>
              <a:t>địa</a:t>
            </a:r>
            <a:r>
              <a:rPr lang="en-US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err="1">
                <a:latin typeface="Calibri" charset="0"/>
                <a:ea typeface="Calibri" charset="0"/>
                <a:cs typeface="Calibri" charset="0"/>
              </a:rPr>
              <a:t>chỉ</a:t>
            </a:r>
            <a:r>
              <a:rPr lang="en-US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err="1">
                <a:latin typeface="Calibri" charset="0"/>
                <a:ea typeface="Calibri" charset="0"/>
                <a:cs typeface="Calibri" charset="0"/>
              </a:rPr>
              <a:t>đích</a:t>
            </a:r>
            <a:r>
              <a:rPr lang="en-US">
                <a:latin typeface="Calibri" charset="0"/>
                <a:ea typeface="Calibri" charset="0"/>
                <a:cs typeface="Calibri" charset="0"/>
              </a:rPr>
              <a:t> (B) </a:t>
            </a:r>
            <a:r>
              <a:rPr lang="en-US" err="1">
                <a:latin typeface="Calibri" charset="0"/>
                <a:ea typeface="Calibri" charset="0"/>
                <a:cs typeface="Calibri" charset="0"/>
              </a:rPr>
              <a:t>của</a:t>
            </a:r>
            <a:r>
              <a:rPr lang="en-US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err="1">
                <a:latin typeface="Calibri" charset="0"/>
                <a:ea typeface="Calibri" charset="0"/>
                <a:cs typeface="Calibri" charset="0"/>
              </a:rPr>
              <a:t>gói</a:t>
            </a:r>
            <a:r>
              <a:rPr lang="en-US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err="1">
                <a:latin typeface="Calibri" charset="0"/>
                <a:ea typeface="Calibri" charset="0"/>
                <a:cs typeface="Calibri" charset="0"/>
              </a:rPr>
              <a:t>số</a:t>
            </a:r>
            <a:r>
              <a:rPr lang="en-US">
                <a:latin typeface="Calibri" charset="0"/>
                <a:ea typeface="Calibri" charset="0"/>
                <a:cs typeface="Calibri" charset="0"/>
              </a:rPr>
              <a:t> 2, R1 </a:t>
            </a:r>
            <a:r>
              <a:rPr lang="en-US" err="1">
                <a:latin typeface="Calibri" charset="0"/>
                <a:ea typeface="Calibri" charset="0"/>
                <a:cs typeface="Calibri" charset="0"/>
              </a:rPr>
              <a:t>tra</a:t>
            </a:r>
            <a:r>
              <a:rPr lang="en-US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err="1">
                <a:latin typeface="Calibri" charset="0"/>
                <a:ea typeface="Calibri" charset="0"/>
                <a:cs typeface="Calibri" charset="0"/>
              </a:rPr>
              <a:t>bảng</a:t>
            </a:r>
            <a:r>
              <a:rPr lang="en-US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err="1">
                <a:latin typeface="Calibri" charset="0"/>
                <a:ea typeface="Calibri" charset="0"/>
                <a:cs typeface="Calibri" charset="0"/>
              </a:rPr>
              <a:t>định</a:t>
            </a:r>
            <a:r>
              <a:rPr lang="en-US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err="1">
                <a:latin typeface="Calibri" charset="0"/>
                <a:ea typeface="Calibri" charset="0"/>
                <a:cs typeface="Calibri" charset="0"/>
              </a:rPr>
              <a:t>tuyến</a:t>
            </a:r>
            <a:r>
              <a:rPr lang="en-US">
                <a:latin typeface="Calibri" charset="0"/>
                <a:ea typeface="Calibri" charset="0"/>
                <a:cs typeface="Calibri" charset="0"/>
              </a:rPr>
              <a:t>, </a:t>
            </a:r>
            <a:r>
              <a:rPr lang="en-US" err="1">
                <a:latin typeface="Calibri" charset="0"/>
                <a:ea typeface="Calibri" charset="0"/>
                <a:cs typeface="Calibri" charset="0"/>
              </a:rPr>
              <a:t>chuyển</a:t>
            </a:r>
            <a:r>
              <a:rPr lang="en-US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err="1">
                <a:latin typeface="Calibri" charset="0"/>
                <a:ea typeface="Calibri" charset="0"/>
                <a:cs typeface="Calibri" charset="0"/>
              </a:rPr>
              <a:t>gói</a:t>
            </a:r>
            <a:r>
              <a:rPr lang="en-US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err="1">
                <a:latin typeface="Calibri" charset="0"/>
                <a:ea typeface="Calibri" charset="0"/>
                <a:cs typeface="Calibri" charset="0"/>
              </a:rPr>
              <a:t>số</a:t>
            </a:r>
            <a:r>
              <a:rPr lang="en-US">
                <a:latin typeface="Calibri" charset="0"/>
                <a:ea typeface="Calibri" charset="0"/>
                <a:cs typeface="Calibri" charset="0"/>
              </a:rPr>
              <a:t> 2 </a:t>
            </a:r>
            <a:r>
              <a:rPr lang="en-US" err="1">
                <a:latin typeface="Calibri" charset="0"/>
                <a:ea typeface="Calibri" charset="0"/>
                <a:cs typeface="Calibri" charset="0"/>
              </a:rPr>
              <a:t>ra</a:t>
            </a:r>
            <a:r>
              <a:rPr lang="en-US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err="1">
                <a:latin typeface="Calibri" charset="0"/>
                <a:ea typeface="Calibri" charset="0"/>
                <a:cs typeface="Calibri" charset="0"/>
              </a:rPr>
              <a:t>đường</a:t>
            </a:r>
            <a:r>
              <a:rPr lang="en-US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err="1">
                <a:latin typeface="Calibri" charset="0"/>
                <a:ea typeface="Calibri" charset="0"/>
                <a:cs typeface="Calibri" charset="0"/>
              </a:rPr>
              <a:t>truyền</a:t>
            </a:r>
            <a:r>
              <a:rPr lang="en-US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err="1">
                <a:latin typeface="Calibri" charset="0"/>
                <a:ea typeface="Calibri" charset="0"/>
                <a:cs typeface="Calibri" charset="0"/>
              </a:rPr>
              <a:t>đến</a:t>
            </a:r>
            <a:r>
              <a:rPr lang="en-US">
                <a:latin typeface="Calibri" charset="0"/>
                <a:ea typeface="Calibri" charset="0"/>
                <a:cs typeface="Calibri" charset="0"/>
              </a:rPr>
              <a:t> R4</a:t>
            </a:r>
          </a:p>
          <a:p>
            <a:pPr marL="800100" lvl="1" indent="-342900" algn="l">
              <a:buFont typeface="Courier New" charset="0"/>
              <a:buChar char="o"/>
            </a:pPr>
            <a:r>
              <a:rPr lang="en-US" err="1">
                <a:latin typeface="Calibri" charset="0"/>
                <a:ea typeface="Calibri" charset="0"/>
                <a:cs typeface="Calibri" charset="0"/>
              </a:rPr>
              <a:t>Tại</a:t>
            </a:r>
            <a:r>
              <a:rPr lang="en-US">
                <a:latin typeface="Calibri" charset="0"/>
                <a:ea typeface="Calibri" charset="0"/>
                <a:cs typeface="Calibri" charset="0"/>
              </a:rPr>
              <a:t> R2 </a:t>
            </a:r>
            <a:r>
              <a:rPr lang="en-US" err="1">
                <a:latin typeface="Calibri" charset="0"/>
                <a:ea typeface="Calibri" charset="0"/>
                <a:cs typeface="Calibri" charset="0"/>
              </a:rPr>
              <a:t>và</a:t>
            </a:r>
            <a:r>
              <a:rPr lang="en-US">
                <a:latin typeface="Calibri" charset="0"/>
                <a:ea typeface="Calibri" charset="0"/>
                <a:cs typeface="Calibri" charset="0"/>
              </a:rPr>
              <a:t> R4: </a:t>
            </a:r>
            <a:r>
              <a:rPr lang="en-US" err="1">
                <a:latin typeface="Calibri" charset="0"/>
                <a:ea typeface="Calibri" charset="0"/>
                <a:cs typeface="Calibri" charset="0"/>
              </a:rPr>
              <a:t>lặp</a:t>
            </a:r>
            <a:r>
              <a:rPr lang="en-US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err="1">
                <a:latin typeface="Calibri" charset="0"/>
                <a:ea typeface="Calibri" charset="0"/>
                <a:cs typeface="Calibri" charset="0"/>
              </a:rPr>
              <a:t>lại</a:t>
            </a:r>
            <a:r>
              <a:rPr lang="en-US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err="1">
                <a:latin typeface="Calibri" charset="0"/>
                <a:ea typeface="Calibri" charset="0"/>
                <a:cs typeface="Calibri" charset="0"/>
              </a:rPr>
              <a:t>tương</a:t>
            </a:r>
            <a:r>
              <a:rPr lang="en-US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err="1">
                <a:latin typeface="Calibri" charset="0"/>
                <a:ea typeface="Calibri" charset="0"/>
                <a:cs typeface="Calibri" charset="0"/>
              </a:rPr>
              <a:t>tự</a:t>
            </a:r>
            <a:endParaRPr lang="en-US">
              <a:latin typeface="Calibri" charset="0"/>
              <a:ea typeface="Calibri" charset="0"/>
              <a:cs typeface="Calibri" charset="0"/>
            </a:endParaRPr>
          </a:p>
          <a:p>
            <a:pPr marL="800100" lvl="1" indent="-342900" algn="l">
              <a:buFont typeface="Courier New" charset="0"/>
              <a:buChar char="o"/>
            </a:pPr>
            <a:r>
              <a:rPr lang="en-US" err="1">
                <a:latin typeface="Calibri" charset="0"/>
                <a:ea typeface="Calibri" charset="0"/>
                <a:cs typeface="Calibri" charset="0"/>
              </a:rPr>
              <a:t>Tại</a:t>
            </a:r>
            <a:r>
              <a:rPr lang="en-US">
                <a:latin typeface="Calibri" charset="0"/>
                <a:ea typeface="Calibri" charset="0"/>
                <a:cs typeface="Calibri" charset="0"/>
              </a:rPr>
              <a:t> B, </a:t>
            </a:r>
            <a:r>
              <a:rPr lang="en-US" err="1">
                <a:latin typeface="Calibri" charset="0"/>
                <a:ea typeface="Calibri" charset="0"/>
                <a:cs typeface="Calibri" charset="0"/>
              </a:rPr>
              <a:t>nhận</a:t>
            </a:r>
            <a:r>
              <a:rPr lang="en-US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err="1">
                <a:latin typeface="Calibri" charset="0"/>
                <a:ea typeface="Calibri" charset="0"/>
                <a:cs typeface="Calibri" charset="0"/>
              </a:rPr>
              <a:t>được</a:t>
            </a:r>
            <a:r>
              <a:rPr lang="en-US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err="1">
                <a:latin typeface="Calibri" charset="0"/>
                <a:ea typeface="Calibri" charset="0"/>
                <a:cs typeface="Calibri" charset="0"/>
              </a:rPr>
              <a:t>gói</a:t>
            </a:r>
            <a:r>
              <a:rPr lang="en-US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err="1">
                <a:latin typeface="Calibri" charset="0"/>
                <a:ea typeface="Calibri" charset="0"/>
                <a:cs typeface="Calibri" charset="0"/>
              </a:rPr>
              <a:t>số</a:t>
            </a:r>
            <a:r>
              <a:rPr lang="en-US">
                <a:latin typeface="Calibri" charset="0"/>
                <a:ea typeface="Calibri" charset="0"/>
                <a:cs typeface="Calibri" charset="0"/>
              </a:rPr>
              <a:t> 2 </a:t>
            </a:r>
            <a:r>
              <a:rPr lang="en-US" err="1">
                <a:latin typeface="Calibri" charset="0"/>
                <a:ea typeface="Calibri" charset="0"/>
                <a:cs typeface="Calibri" charset="0"/>
              </a:rPr>
              <a:t>trước</a:t>
            </a:r>
            <a:r>
              <a:rPr lang="en-US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err="1">
                <a:latin typeface="Calibri" charset="0"/>
                <a:ea typeface="Calibri" charset="0"/>
                <a:cs typeface="Calibri" charset="0"/>
              </a:rPr>
              <a:t>gói</a:t>
            </a:r>
            <a:r>
              <a:rPr lang="en-US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err="1">
                <a:latin typeface="Calibri" charset="0"/>
                <a:ea typeface="Calibri" charset="0"/>
                <a:cs typeface="Calibri" charset="0"/>
              </a:rPr>
              <a:t>số</a:t>
            </a:r>
            <a:r>
              <a:rPr lang="en-US">
                <a:latin typeface="Calibri" charset="0"/>
                <a:ea typeface="Calibri" charset="0"/>
                <a:cs typeface="Calibri" charset="0"/>
              </a:rPr>
              <a:t> 1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65043" y="268093"/>
            <a:ext cx="11728174" cy="43788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sz="2800">
                <a:latin typeface="+mn-lt"/>
                <a:ea typeface="Helvetica" charset="0"/>
                <a:cs typeface="Helvetica" charset="0"/>
              </a:rPr>
              <a:t>CHƯƠNG 1: TỔNG QUAN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4330" y="4116456"/>
            <a:ext cx="8094870" cy="1752600"/>
          </a:xfrm>
          <a:prstGeom prst="rect">
            <a:avLst/>
          </a:prstGeom>
          <a:ln>
            <a:noFill/>
          </a:ln>
        </p:spPr>
      </p:pic>
      <p:sp>
        <p:nvSpPr>
          <p:cNvPr id="6" name="Text Box 68"/>
          <p:cNvSpPr txBox="1">
            <a:spLocks noChangeArrowheads="1"/>
          </p:cNvSpPr>
          <p:nvPr/>
        </p:nvSpPr>
        <p:spPr bwMode="auto">
          <a:xfrm>
            <a:off x="265043" y="6335064"/>
            <a:ext cx="11728174" cy="369332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r"/>
            <a:r>
              <a:rPr lang="en-US" altLang="x-none" err="1"/>
              <a:t>Hình</a:t>
            </a:r>
            <a:r>
              <a:rPr lang="en-US" altLang="x-none"/>
              <a:t> </a:t>
            </a:r>
            <a:r>
              <a:rPr lang="en-US" altLang="x-none" err="1"/>
              <a:t>vẽ</a:t>
            </a:r>
            <a:r>
              <a:rPr lang="en-US" altLang="x-none"/>
              <a:t> </a:t>
            </a:r>
            <a:r>
              <a:rPr lang="en-US" altLang="x-none" err="1"/>
              <a:t>tham</a:t>
            </a:r>
            <a:r>
              <a:rPr lang="en-US" altLang="x-none"/>
              <a:t> </a:t>
            </a:r>
            <a:r>
              <a:rPr lang="en-US" altLang="x-none" err="1"/>
              <a:t>khảo</a:t>
            </a:r>
            <a:r>
              <a:rPr lang="en-US" altLang="x-none"/>
              <a:t> </a:t>
            </a:r>
            <a:r>
              <a:rPr lang="en-US" altLang="x-none" err="1"/>
              <a:t>từ</a:t>
            </a:r>
            <a:r>
              <a:rPr lang="en-US" altLang="x-none"/>
              <a:t> </a:t>
            </a:r>
            <a:r>
              <a:rPr lang="en-US" altLang="x-none" err="1"/>
              <a:t>bài</a:t>
            </a:r>
            <a:r>
              <a:rPr lang="en-US" altLang="x-none"/>
              <a:t> </a:t>
            </a:r>
            <a:r>
              <a:rPr lang="en-US" altLang="x-none" err="1"/>
              <a:t>giảng</a:t>
            </a:r>
            <a:r>
              <a:rPr lang="en-US" altLang="x-none"/>
              <a:t> “Introduction to Computer Network”, Prof. Nick </a:t>
            </a:r>
            <a:r>
              <a:rPr lang="en-US" altLang="x-none" err="1"/>
              <a:t>Mckeown</a:t>
            </a:r>
            <a:r>
              <a:rPr lang="en-US" altLang="x-none"/>
              <a:t>, Stanford University</a:t>
            </a:r>
            <a:endParaRPr lang="en-US" altLang="x-none" sz="1800"/>
          </a:p>
        </p:txBody>
      </p:sp>
    </p:spTree>
    <p:extLst>
      <p:ext uri="{BB962C8B-B14F-4D97-AF65-F5344CB8AC3E}">
        <p14:creationId xmlns:p14="http://schemas.microsoft.com/office/powerpoint/2010/main" val="81585808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59026" y="292575"/>
            <a:ext cx="11834191" cy="43788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sz="2800">
                <a:latin typeface="+mn-lt"/>
                <a:ea typeface="Helvetica" charset="0"/>
                <a:cs typeface="Helvetica" charset="0"/>
              </a:rPr>
              <a:t>CHƯƠNG 2: TIẾN TRÌNH NGẪU NHIÊN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59026" y="887895"/>
            <a:ext cx="11834191" cy="496282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ppleSDGothicNeo-Regular" charset="-127"/>
              <a:buChar char="□"/>
            </a:pPr>
            <a:r>
              <a:rPr lang="en-US" i="1">
                <a:solidFill>
                  <a:srgbClr val="FF0000"/>
                </a:solidFill>
                <a:latin typeface="+mn-lt"/>
              </a:rPr>
              <a:t>TIẾN TRÌNH POISSON </a:t>
            </a:r>
            <a:r>
              <a:rPr lang="mr-IN" i="1">
                <a:solidFill>
                  <a:srgbClr val="FF0000"/>
                </a:solidFill>
                <a:latin typeface="+mn-lt"/>
              </a:rPr>
              <a:t>–</a:t>
            </a:r>
            <a:r>
              <a:rPr lang="en-US" i="1">
                <a:solidFill>
                  <a:srgbClr val="FF0000"/>
                </a:solidFill>
                <a:latin typeface="+mn-lt"/>
              </a:rPr>
              <a:t> </a:t>
            </a:r>
            <a:r>
              <a:rPr lang="en-US" i="1" err="1">
                <a:solidFill>
                  <a:srgbClr val="FF0000"/>
                </a:solidFill>
                <a:latin typeface="+mn-lt"/>
              </a:rPr>
              <a:t>Định</a:t>
            </a:r>
            <a:r>
              <a:rPr lang="en-US" i="1">
                <a:solidFill>
                  <a:srgbClr val="FF0000"/>
                </a:solidFill>
                <a:latin typeface="+mn-lt"/>
              </a:rPr>
              <a:t> </a:t>
            </a:r>
            <a:r>
              <a:rPr lang="en-US" i="1" err="1">
                <a:solidFill>
                  <a:srgbClr val="FF0000"/>
                </a:solidFill>
                <a:latin typeface="+mn-lt"/>
              </a:rPr>
              <a:t>lý</a:t>
            </a:r>
            <a:r>
              <a:rPr lang="en-US" i="1">
                <a:solidFill>
                  <a:srgbClr val="FF0000"/>
                </a:solidFill>
                <a:latin typeface="+mn-lt"/>
              </a:rPr>
              <a:t> 3:</a:t>
            </a:r>
          </a:p>
          <a:p>
            <a:pPr marL="800100" lvl="1" indent="-342900" algn="l">
              <a:buFont typeface="Courier New" charset="0"/>
              <a:buChar char="o"/>
            </a:pPr>
            <a:r>
              <a:rPr lang="en-US" err="1">
                <a:latin typeface="+mn-lt"/>
              </a:rPr>
              <a:t>Chứng</a:t>
            </a:r>
            <a:r>
              <a:rPr lang="en-US">
                <a:latin typeface="+mn-lt"/>
              </a:rPr>
              <a:t> minh</a:t>
            </a:r>
          </a:p>
          <a:p>
            <a:pPr marL="800100" lvl="1" indent="-342900" algn="l">
              <a:buFont typeface="Courier New" charset="0"/>
              <a:buChar char="o"/>
            </a:pPr>
            <a:endParaRPr lang="en-US">
              <a:latin typeface="+mn-lt"/>
            </a:endParaRPr>
          </a:p>
          <a:p>
            <a:endParaRPr lang="en-US" i="1">
              <a:solidFill>
                <a:srgbClr val="FF0000"/>
              </a:solidFill>
              <a:latin typeface="+mn-lt"/>
            </a:endParaRPr>
          </a:p>
          <a:p>
            <a:pPr marL="800100" lvl="1" indent="-342900" algn="l">
              <a:buFont typeface="Courier New" charset="0"/>
              <a:buChar char="o"/>
            </a:pPr>
            <a:endParaRPr lang="en-US"/>
          </a:p>
          <a:p>
            <a:pPr marL="800100" lvl="1" indent="-342900" algn="l">
              <a:buFont typeface="Courier New" charset="0"/>
              <a:buChar char="o"/>
            </a:pPr>
            <a:endParaRPr lang="en-US">
              <a:latin typeface="+mn-lt"/>
            </a:endParaRPr>
          </a:p>
          <a:p>
            <a:pPr marL="800100" lvl="1" indent="-342900" algn="l">
              <a:buFont typeface="Courier New" charset="0"/>
              <a:buChar char="o"/>
            </a:pPr>
            <a:endParaRPr lang="en-US" i="1">
              <a:latin typeface="+mn-lt"/>
            </a:endParaRPr>
          </a:p>
          <a:p>
            <a:pPr marL="800100" lvl="1" indent="-342900" algn="l">
              <a:buFont typeface="AppleSDGothicNeo-Regular" charset="-127"/>
              <a:buChar char="□"/>
            </a:pPr>
            <a:endParaRPr lang="en-US" i="1">
              <a:solidFill>
                <a:srgbClr val="FF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5185332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DC4CDE1-34A2-4DED-93CA-CB9A68FA93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3487" y="2266681"/>
            <a:ext cx="11719775" cy="1191768"/>
          </a:xfrm>
        </p:spPr>
        <p:txBody>
          <a:bodyPr>
            <a:normAutofit/>
          </a:bodyPr>
          <a:lstStyle/>
          <a:p>
            <a:r>
              <a:rPr lang="en-US" b="1" err="1"/>
              <a:t>Đánh</a:t>
            </a:r>
            <a:r>
              <a:rPr lang="en-US" b="1"/>
              <a:t> </a:t>
            </a:r>
            <a:r>
              <a:rPr lang="en-US" b="1" err="1"/>
              <a:t>giá</a:t>
            </a:r>
            <a:r>
              <a:rPr lang="en-US" b="1"/>
              <a:t> </a:t>
            </a:r>
            <a:r>
              <a:rPr lang="en-US" b="1" err="1"/>
              <a:t>Hiệu</a:t>
            </a:r>
            <a:r>
              <a:rPr lang="en-US" b="1"/>
              <a:t> </a:t>
            </a:r>
            <a:r>
              <a:rPr lang="en-US" b="1" err="1"/>
              <a:t>năng</a:t>
            </a:r>
            <a:r>
              <a:rPr lang="en-US" b="1"/>
              <a:t> </a:t>
            </a:r>
            <a:r>
              <a:rPr lang="en-US" b="1" err="1"/>
              <a:t>Mạng</a:t>
            </a:r>
            <a:endParaRPr lang="en-US" b="1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55890839-6CEC-4B04-9DB1-B34CDC2E59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8870" y="3776870"/>
            <a:ext cx="10986052" cy="1126434"/>
          </a:xfrm>
          <a:ln>
            <a:solidFill>
              <a:schemeClr val="bg1"/>
            </a:solidFill>
          </a:ln>
        </p:spPr>
        <p:txBody>
          <a:bodyPr>
            <a:normAutofit/>
          </a:bodyPr>
          <a:lstStyle/>
          <a:p>
            <a:r>
              <a:rPr lang="en-US" sz="2800" b="1"/>
              <a:t>CHƯƠNG III. LÝ THUYẾT HÀNG ĐỢI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56268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59026" y="292575"/>
            <a:ext cx="11834191" cy="43788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sz="2800">
                <a:latin typeface="+mn-lt"/>
                <a:ea typeface="Helvetica" charset="0"/>
                <a:cs typeface="Helvetica" charset="0"/>
              </a:rPr>
              <a:t>CHƯƠNG 3: LÝ THUYẾT HÀNG ĐỢI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59027" y="887895"/>
            <a:ext cx="11834190" cy="496282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ppleSDGothicNeo-Regular" charset="-127"/>
              <a:buChar char="□"/>
            </a:pPr>
            <a:r>
              <a:rPr lang="en-US" i="1">
                <a:solidFill>
                  <a:srgbClr val="FF0000"/>
                </a:solidFill>
                <a:latin typeface="+mn-lt"/>
              </a:rPr>
              <a:t>MÔ HÌNH HÀNG ĐỢI:</a:t>
            </a:r>
          </a:p>
          <a:p>
            <a:pPr marL="800100" lvl="1" indent="-342900" algn="l">
              <a:buFont typeface="Courier New" charset="0"/>
              <a:buChar char="o"/>
            </a:pPr>
            <a:r>
              <a:rPr lang="en-US" sz="2200" err="1">
                <a:latin typeface="Calibri" charset="0"/>
                <a:ea typeface="Calibri" charset="0"/>
                <a:cs typeface="Calibri" charset="0"/>
              </a:rPr>
              <a:t>Là</a:t>
            </a:r>
            <a:r>
              <a:rPr lang="en-US" sz="220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2200" err="1">
                <a:latin typeface="Calibri" charset="0"/>
                <a:ea typeface="Calibri" charset="0"/>
                <a:cs typeface="Calibri" charset="0"/>
              </a:rPr>
              <a:t>công</a:t>
            </a:r>
            <a:r>
              <a:rPr lang="en-US" sz="220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2200" err="1">
                <a:latin typeface="Calibri" charset="0"/>
                <a:ea typeface="Calibri" charset="0"/>
                <a:cs typeface="Calibri" charset="0"/>
              </a:rPr>
              <a:t>cụ</a:t>
            </a:r>
            <a:r>
              <a:rPr lang="en-US" sz="220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2200" err="1">
                <a:latin typeface="Calibri" charset="0"/>
                <a:ea typeface="Calibri" charset="0"/>
                <a:cs typeface="Calibri" charset="0"/>
              </a:rPr>
              <a:t>toán</a:t>
            </a:r>
            <a:r>
              <a:rPr lang="en-US" sz="220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2200" err="1">
                <a:latin typeface="Calibri" charset="0"/>
                <a:ea typeface="Calibri" charset="0"/>
                <a:cs typeface="Calibri" charset="0"/>
              </a:rPr>
              <a:t>học</a:t>
            </a:r>
            <a:r>
              <a:rPr lang="en-US" sz="220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2200" err="1">
                <a:latin typeface="Calibri" charset="0"/>
                <a:ea typeface="Calibri" charset="0"/>
                <a:cs typeface="Calibri" charset="0"/>
              </a:rPr>
              <a:t>không</a:t>
            </a:r>
            <a:r>
              <a:rPr lang="en-US" sz="220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2200" err="1">
                <a:latin typeface="Calibri" charset="0"/>
                <a:ea typeface="Calibri" charset="0"/>
                <a:cs typeface="Calibri" charset="0"/>
              </a:rPr>
              <a:t>thể</a:t>
            </a:r>
            <a:r>
              <a:rPr lang="en-US" sz="220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2200" err="1">
                <a:latin typeface="Calibri" charset="0"/>
                <a:ea typeface="Calibri" charset="0"/>
                <a:cs typeface="Calibri" charset="0"/>
              </a:rPr>
              <a:t>thiếu</a:t>
            </a:r>
            <a:r>
              <a:rPr lang="en-US" sz="2200">
                <a:latin typeface="Calibri" charset="0"/>
                <a:ea typeface="Calibri" charset="0"/>
                <a:cs typeface="Calibri" charset="0"/>
              </a:rPr>
              <a:t>, </a:t>
            </a:r>
            <a:r>
              <a:rPr lang="en-US" sz="2200" err="1">
                <a:latin typeface="Calibri" charset="0"/>
                <a:ea typeface="Calibri" charset="0"/>
                <a:cs typeface="Calibri" charset="0"/>
              </a:rPr>
              <a:t>có</a:t>
            </a:r>
            <a:r>
              <a:rPr lang="en-US" sz="220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2200" err="1">
                <a:latin typeface="Calibri" charset="0"/>
                <a:ea typeface="Calibri" charset="0"/>
                <a:cs typeface="Calibri" charset="0"/>
              </a:rPr>
              <a:t>ứng</a:t>
            </a:r>
            <a:r>
              <a:rPr lang="en-US" sz="220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2200" err="1">
                <a:latin typeface="Calibri" charset="0"/>
                <a:ea typeface="Calibri" charset="0"/>
                <a:cs typeface="Calibri" charset="0"/>
              </a:rPr>
              <a:t>dụng</a:t>
            </a:r>
            <a:r>
              <a:rPr lang="en-US" sz="220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2200" err="1">
                <a:latin typeface="Calibri" charset="0"/>
                <a:ea typeface="Calibri" charset="0"/>
                <a:cs typeface="Calibri" charset="0"/>
              </a:rPr>
              <a:t>rất</a:t>
            </a:r>
            <a:r>
              <a:rPr lang="en-US" sz="220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2200" err="1">
                <a:latin typeface="Calibri" charset="0"/>
                <a:ea typeface="Calibri" charset="0"/>
                <a:cs typeface="Calibri" charset="0"/>
              </a:rPr>
              <a:t>rộng</a:t>
            </a:r>
            <a:r>
              <a:rPr lang="en-US" sz="220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2200" err="1">
                <a:latin typeface="Calibri" charset="0"/>
                <a:ea typeface="Calibri" charset="0"/>
                <a:cs typeface="Calibri" charset="0"/>
              </a:rPr>
              <a:t>rãi</a:t>
            </a:r>
            <a:r>
              <a:rPr lang="en-US" sz="220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2200" err="1">
                <a:latin typeface="Calibri" charset="0"/>
                <a:ea typeface="Calibri" charset="0"/>
                <a:cs typeface="Calibri" charset="0"/>
              </a:rPr>
              <a:t>trong</a:t>
            </a:r>
            <a:r>
              <a:rPr lang="en-US" sz="220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2200" err="1">
                <a:latin typeface="Calibri" charset="0"/>
                <a:ea typeface="Calibri" charset="0"/>
                <a:cs typeface="Calibri" charset="0"/>
              </a:rPr>
              <a:t>nhiều</a:t>
            </a:r>
            <a:r>
              <a:rPr lang="en-US" sz="220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2200" err="1">
                <a:latin typeface="Calibri" charset="0"/>
                <a:ea typeface="Calibri" charset="0"/>
                <a:cs typeface="Calibri" charset="0"/>
              </a:rPr>
              <a:t>lĩnh</a:t>
            </a:r>
            <a:r>
              <a:rPr lang="en-US" sz="220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2200" err="1">
                <a:latin typeface="Calibri" charset="0"/>
                <a:ea typeface="Calibri" charset="0"/>
                <a:cs typeface="Calibri" charset="0"/>
              </a:rPr>
              <a:t>vự</a:t>
            </a:r>
            <a:r>
              <a:rPr lang="en-US" sz="220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2200" err="1">
                <a:latin typeface="Calibri" charset="0"/>
                <a:ea typeface="Calibri" charset="0"/>
                <a:cs typeface="Calibri" charset="0"/>
              </a:rPr>
              <a:t>của</a:t>
            </a:r>
            <a:r>
              <a:rPr lang="en-US" sz="220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2200" err="1">
                <a:latin typeface="Calibri" charset="0"/>
                <a:ea typeface="Calibri" charset="0"/>
                <a:cs typeface="Calibri" charset="0"/>
              </a:rPr>
              <a:t>cuộc</a:t>
            </a:r>
            <a:r>
              <a:rPr lang="en-US" sz="220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2200" err="1">
                <a:latin typeface="Calibri" charset="0"/>
                <a:ea typeface="Calibri" charset="0"/>
                <a:cs typeface="Calibri" charset="0"/>
              </a:rPr>
              <a:t>sống</a:t>
            </a:r>
            <a:endParaRPr lang="en-US" sz="2200">
              <a:latin typeface="Calibri" charset="0"/>
              <a:ea typeface="Calibri" charset="0"/>
              <a:cs typeface="Calibri" charset="0"/>
            </a:endParaRPr>
          </a:p>
          <a:p>
            <a:pPr marL="800100" lvl="1" indent="-342900" algn="l">
              <a:buFont typeface="Courier New" charset="0"/>
              <a:buChar char="o"/>
            </a:pPr>
            <a:r>
              <a:rPr lang="en-US" sz="2200" err="1">
                <a:latin typeface="Calibri" charset="0"/>
                <a:ea typeface="Calibri" charset="0"/>
                <a:cs typeface="Calibri" charset="0"/>
              </a:rPr>
              <a:t>Đặc</a:t>
            </a:r>
            <a:r>
              <a:rPr lang="en-US" sz="220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2200" err="1">
                <a:latin typeface="Calibri" charset="0"/>
                <a:ea typeface="Calibri" charset="0"/>
                <a:cs typeface="Calibri" charset="0"/>
              </a:rPr>
              <a:t>biệt</a:t>
            </a:r>
            <a:r>
              <a:rPr lang="en-US" sz="220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2200" err="1">
                <a:latin typeface="Calibri" charset="0"/>
                <a:ea typeface="Calibri" charset="0"/>
                <a:cs typeface="Calibri" charset="0"/>
              </a:rPr>
              <a:t>trong</a:t>
            </a:r>
            <a:r>
              <a:rPr lang="en-US" sz="220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2200" err="1">
                <a:latin typeface="Calibri" charset="0"/>
                <a:ea typeface="Calibri" charset="0"/>
                <a:cs typeface="Calibri" charset="0"/>
              </a:rPr>
              <a:t>việc</a:t>
            </a:r>
            <a:r>
              <a:rPr lang="en-US" sz="220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2200" err="1">
                <a:latin typeface="Calibri" charset="0"/>
                <a:ea typeface="Calibri" charset="0"/>
                <a:cs typeface="Calibri" charset="0"/>
              </a:rPr>
              <a:t>mô</a:t>
            </a:r>
            <a:r>
              <a:rPr lang="en-US" sz="220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2200" err="1">
                <a:latin typeface="Calibri" charset="0"/>
                <a:ea typeface="Calibri" charset="0"/>
                <a:cs typeface="Calibri" charset="0"/>
              </a:rPr>
              <a:t>hình</a:t>
            </a:r>
            <a:r>
              <a:rPr lang="en-US" sz="220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2200" err="1">
                <a:latin typeface="Calibri" charset="0"/>
                <a:ea typeface="Calibri" charset="0"/>
                <a:cs typeface="Calibri" charset="0"/>
              </a:rPr>
              <a:t>hoá</a:t>
            </a:r>
            <a:r>
              <a:rPr lang="en-US" sz="220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2200" err="1">
                <a:latin typeface="Calibri" charset="0"/>
                <a:ea typeface="Calibri" charset="0"/>
                <a:cs typeface="Calibri" charset="0"/>
              </a:rPr>
              <a:t>và</a:t>
            </a:r>
            <a:r>
              <a:rPr lang="en-US" sz="220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2200" err="1">
                <a:latin typeface="Calibri" charset="0"/>
                <a:ea typeface="Calibri" charset="0"/>
                <a:cs typeface="Calibri" charset="0"/>
              </a:rPr>
              <a:t>đánh</a:t>
            </a:r>
            <a:r>
              <a:rPr lang="en-US" sz="220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2200" err="1">
                <a:latin typeface="Calibri" charset="0"/>
                <a:ea typeface="Calibri" charset="0"/>
                <a:cs typeface="Calibri" charset="0"/>
              </a:rPr>
              <a:t>giá</a:t>
            </a:r>
            <a:r>
              <a:rPr lang="en-US" sz="220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2200" err="1">
                <a:latin typeface="Calibri" charset="0"/>
                <a:ea typeface="Calibri" charset="0"/>
                <a:cs typeface="Calibri" charset="0"/>
              </a:rPr>
              <a:t>hiệu</a:t>
            </a:r>
            <a:r>
              <a:rPr lang="en-US" sz="220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2200" err="1">
                <a:latin typeface="Calibri" charset="0"/>
                <a:ea typeface="Calibri" charset="0"/>
                <a:cs typeface="Calibri" charset="0"/>
              </a:rPr>
              <a:t>năng</a:t>
            </a:r>
            <a:r>
              <a:rPr lang="en-US" sz="220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2200" err="1">
                <a:latin typeface="Calibri" charset="0"/>
                <a:ea typeface="Calibri" charset="0"/>
                <a:cs typeface="Calibri" charset="0"/>
              </a:rPr>
              <a:t>của</a:t>
            </a:r>
            <a:r>
              <a:rPr lang="en-US" sz="220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2200" err="1">
                <a:latin typeface="Calibri" charset="0"/>
                <a:ea typeface="Calibri" charset="0"/>
                <a:cs typeface="Calibri" charset="0"/>
              </a:rPr>
              <a:t>các</a:t>
            </a:r>
            <a:r>
              <a:rPr lang="en-US" sz="220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2200" err="1">
                <a:latin typeface="Calibri" charset="0"/>
                <a:ea typeface="Calibri" charset="0"/>
                <a:cs typeface="Calibri" charset="0"/>
              </a:rPr>
              <a:t>hệ</a:t>
            </a:r>
            <a:r>
              <a:rPr lang="en-US" sz="220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2200" err="1">
                <a:latin typeface="Calibri" charset="0"/>
                <a:ea typeface="Calibri" charset="0"/>
                <a:cs typeface="Calibri" charset="0"/>
              </a:rPr>
              <a:t>thống</a:t>
            </a:r>
            <a:r>
              <a:rPr lang="en-US" sz="220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2200" err="1">
                <a:latin typeface="Calibri" charset="0"/>
                <a:ea typeface="Calibri" charset="0"/>
                <a:cs typeface="Calibri" charset="0"/>
              </a:rPr>
              <a:t>sau</a:t>
            </a:r>
            <a:r>
              <a:rPr lang="en-US" sz="2200">
                <a:latin typeface="Calibri" charset="0"/>
                <a:ea typeface="Calibri" charset="0"/>
                <a:cs typeface="Calibri" charset="0"/>
              </a:rPr>
              <a:t>:</a:t>
            </a:r>
          </a:p>
          <a:p>
            <a:pPr marL="1257300" lvl="2" indent="-342900" algn="l">
              <a:buFont typeface="Courier New" charset="0"/>
              <a:buChar char="o"/>
            </a:pPr>
            <a:r>
              <a:rPr lang="en-US" sz="2200" err="1">
                <a:latin typeface="Calibri" charset="0"/>
                <a:ea typeface="Calibri" charset="0"/>
                <a:cs typeface="Calibri" charset="0"/>
              </a:rPr>
              <a:t>Các</a:t>
            </a:r>
            <a:r>
              <a:rPr lang="en-US" sz="220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2200" err="1">
                <a:latin typeface="Calibri" charset="0"/>
                <a:ea typeface="Calibri" charset="0"/>
                <a:cs typeface="Calibri" charset="0"/>
              </a:rPr>
              <a:t>hệ</a:t>
            </a:r>
            <a:r>
              <a:rPr lang="en-US" sz="220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2200" err="1">
                <a:latin typeface="Calibri" charset="0"/>
                <a:ea typeface="Calibri" charset="0"/>
                <a:cs typeface="Calibri" charset="0"/>
              </a:rPr>
              <a:t>thống</a:t>
            </a:r>
            <a:r>
              <a:rPr lang="en-US" sz="220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2200" err="1">
                <a:latin typeface="Calibri" charset="0"/>
                <a:ea typeface="Calibri" charset="0"/>
                <a:cs typeface="Calibri" charset="0"/>
              </a:rPr>
              <a:t>phục</a:t>
            </a:r>
            <a:r>
              <a:rPr lang="en-US" sz="220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2200" err="1">
                <a:latin typeface="Calibri" charset="0"/>
                <a:ea typeface="Calibri" charset="0"/>
                <a:cs typeface="Calibri" charset="0"/>
              </a:rPr>
              <a:t>vụ</a:t>
            </a:r>
            <a:endParaRPr lang="en-US" sz="2200">
              <a:latin typeface="Calibri" charset="0"/>
              <a:ea typeface="Calibri" charset="0"/>
              <a:cs typeface="Calibri" charset="0"/>
            </a:endParaRPr>
          </a:p>
          <a:p>
            <a:pPr marL="1257300" lvl="2" indent="-342900" algn="l">
              <a:buFont typeface="Courier New" charset="0"/>
              <a:buChar char="o"/>
            </a:pPr>
            <a:r>
              <a:rPr lang="en-US" sz="2200" err="1">
                <a:latin typeface="Calibri" charset="0"/>
                <a:ea typeface="Calibri" charset="0"/>
                <a:cs typeface="Calibri" charset="0"/>
              </a:rPr>
              <a:t>Các</a:t>
            </a:r>
            <a:r>
              <a:rPr lang="en-US" sz="220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2200" err="1">
                <a:latin typeface="Calibri" charset="0"/>
                <a:ea typeface="Calibri" charset="0"/>
                <a:cs typeface="Calibri" charset="0"/>
              </a:rPr>
              <a:t>hệ</a:t>
            </a:r>
            <a:r>
              <a:rPr lang="en-US" sz="220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2200" err="1">
                <a:latin typeface="Calibri" charset="0"/>
                <a:ea typeface="Calibri" charset="0"/>
                <a:cs typeface="Calibri" charset="0"/>
              </a:rPr>
              <a:t>thống</a:t>
            </a:r>
            <a:r>
              <a:rPr lang="en-US" sz="220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2200" err="1">
                <a:latin typeface="Calibri" charset="0"/>
                <a:ea typeface="Calibri" charset="0"/>
                <a:cs typeface="Calibri" charset="0"/>
              </a:rPr>
              <a:t>Truyền</a:t>
            </a:r>
            <a:r>
              <a:rPr lang="en-US" sz="220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2200" err="1">
                <a:latin typeface="Calibri" charset="0"/>
                <a:ea typeface="Calibri" charset="0"/>
                <a:cs typeface="Calibri" charset="0"/>
              </a:rPr>
              <a:t>thông</a:t>
            </a:r>
            <a:r>
              <a:rPr lang="en-US" sz="220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2200" err="1">
                <a:latin typeface="Calibri" charset="0"/>
                <a:ea typeface="Calibri" charset="0"/>
                <a:cs typeface="Calibri" charset="0"/>
              </a:rPr>
              <a:t>và</a:t>
            </a:r>
            <a:r>
              <a:rPr lang="en-US" sz="220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2200" err="1">
                <a:latin typeface="Calibri" charset="0"/>
                <a:ea typeface="Calibri" charset="0"/>
                <a:cs typeface="Calibri" charset="0"/>
              </a:rPr>
              <a:t>Mạng</a:t>
            </a:r>
            <a:r>
              <a:rPr lang="en-US" sz="220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2200" err="1">
                <a:latin typeface="Calibri" charset="0"/>
                <a:ea typeface="Calibri" charset="0"/>
                <a:cs typeface="Calibri" charset="0"/>
              </a:rPr>
              <a:t>Máy</a:t>
            </a:r>
            <a:r>
              <a:rPr lang="en-US" sz="220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2200" err="1">
                <a:latin typeface="Calibri" charset="0"/>
                <a:ea typeface="Calibri" charset="0"/>
                <a:cs typeface="Calibri" charset="0"/>
              </a:rPr>
              <a:t>tính</a:t>
            </a:r>
            <a:endParaRPr lang="en-US" sz="2200">
              <a:latin typeface="Calibri" charset="0"/>
              <a:ea typeface="Calibri" charset="0"/>
              <a:cs typeface="Calibri" charset="0"/>
            </a:endParaRPr>
          </a:p>
          <a:p>
            <a:pPr marL="1257300" lvl="2" indent="-342900" algn="l">
              <a:buFont typeface="Courier New" charset="0"/>
              <a:buChar char="o"/>
            </a:pPr>
            <a:r>
              <a:rPr lang="en-US" sz="2200" err="1">
                <a:latin typeface="Calibri" charset="0"/>
                <a:ea typeface="Calibri" charset="0"/>
                <a:cs typeface="Calibri" charset="0"/>
              </a:rPr>
              <a:t>Các</a:t>
            </a:r>
            <a:r>
              <a:rPr lang="en-US" sz="220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2200" err="1">
                <a:latin typeface="Calibri" charset="0"/>
                <a:ea typeface="Calibri" charset="0"/>
                <a:cs typeface="Calibri" charset="0"/>
              </a:rPr>
              <a:t>hệ</a:t>
            </a:r>
            <a:r>
              <a:rPr lang="en-US" sz="220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2200" err="1">
                <a:latin typeface="Calibri" charset="0"/>
                <a:ea typeface="Calibri" charset="0"/>
                <a:cs typeface="Calibri" charset="0"/>
              </a:rPr>
              <a:t>thống</a:t>
            </a:r>
            <a:r>
              <a:rPr lang="en-US" sz="220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2200" err="1">
                <a:latin typeface="Calibri" charset="0"/>
                <a:ea typeface="Calibri" charset="0"/>
                <a:cs typeface="Calibri" charset="0"/>
              </a:rPr>
              <a:t>giao</a:t>
            </a:r>
            <a:r>
              <a:rPr lang="en-US" sz="220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2200" err="1">
                <a:latin typeface="Calibri" charset="0"/>
                <a:ea typeface="Calibri" charset="0"/>
                <a:cs typeface="Calibri" charset="0"/>
              </a:rPr>
              <a:t>thông</a:t>
            </a:r>
            <a:endParaRPr lang="en-US" i="1">
              <a:solidFill>
                <a:srgbClr val="FF0000"/>
              </a:solidFill>
              <a:latin typeface="+mn-lt"/>
            </a:endParaRPr>
          </a:p>
          <a:p>
            <a:pPr marL="800100" lvl="1" indent="-342900" algn="l">
              <a:buFont typeface="Courier New" charset="0"/>
              <a:buChar char="o"/>
            </a:pPr>
            <a:endParaRPr lang="en-US">
              <a:latin typeface="Calibri" charset="0"/>
              <a:ea typeface="Calibri" charset="0"/>
              <a:cs typeface="Calibri" charset="0"/>
            </a:endParaRPr>
          </a:p>
          <a:p>
            <a:pPr marL="800100" lvl="1" indent="-342900" algn="l">
              <a:buFont typeface="Courier New" charset="0"/>
              <a:buChar char="o"/>
            </a:pPr>
            <a:endParaRPr lang="en-US">
              <a:latin typeface="+mn-lt"/>
            </a:endParaRPr>
          </a:p>
          <a:p>
            <a:pPr marL="800100" lvl="1" indent="-342900" algn="l">
              <a:buFont typeface="Courier New" charset="0"/>
              <a:buChar char="o"/>
            </a:pPr>
            <a:endParaRPr lang="en-US">
              <a:latin typeface="+mn-lt"/>
            </a:endParaRPr>
          </a:p>
          <a:p>
            <a:pPr marL="800100" lvl="1" indent="-342900" algn="l">
              <a:buFont typeface="Courier New" charset="0"/>
              <a:buChar char="o"/>
            </a:pPr>
            <a:endParaRPr lang="en-US">
              <a:latin typeface="+mn-lt"/>
            </a:endParaRPr>
          </a:p>
          <a:p>
            <a:endParaRPr lang="en-US" i="1">
              <a:solidFill>
                <a:srgbClr val="FF0000"/>
              </a:solidFill>
              <a:latin typeface="+mn-lt"/>
            </a:endParaRPr>
          </a:p>
          <a:p>
            <a:pPr marL="800100" lvl="1" indent="-342900" algn="l">
              <a:buFont typeface="Courier New" charset="0"/>
              <a:buChar char="o"/>
            </a:pPr>
            <a:endParaRPr lang="en-US"/>
          </a:p>
          <a:p>
            <a:pPr marL="800100" lvl="1" indent="-342900" algn="l">
              <a:buFont typeface="Courier New" charset="0"/>
              <a:buChar char="o"/>
            </a:pPr>
            <a:endParaRPr lang="en-US">
              <a:latin typeface="+mn-lt"/>
            </a:endParaRPr>
          </a:p>
          <a:p>
            <a:pPr marL="800100" lvl="1" indent="-342900" algn="l">
              <a:buFont typeface="Courier New" charset="0"/>
              <a:buChar char="o"/>
            </a:pPr>
            <a:endParaRPr lang="en-US" i="1">
              <a:latin typeface="+mn-lt"/>
            </a:endParaRPr>
          </a:p>
          <a:p>
            <a:pPr marL="800100" lvl="1" indent="-342900" algn="l">
              <a:buFont typeface="AppleSDGothicNeo-Regular" charset="-127"/>
              <a:buChar char="□"/>
            </a:pPr>
            <a:endParaRPr lang="en-US" i="1">
              <a:solidFill>
                <a:srgbClr val="FF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621120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9893" y="944949"/>
            <a:ext cx="5241704" cy="272552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159026" y="292575"/>
            <a:ext cx="11834191" cy="43788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sz="2800">
                <a:latin typeface="+mn-lt"/>
                <a:ea typeface="Helvetica" charset="0"/>
                <a:cs typeface="Helvetica" charset="0"/>
              </a:rPr>
              <a:t>CHƯƠNG 3: LÝ THUYẾT HÀNG ĐỢI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59026" y="887895"/>
            <a:ext cx="6383441" cy="496282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ppleSDGothicNeo-Regular" charset="-127"/>
              <a:buChar char="□"/>
            </a:pPr>
            <a:r>
              <a:rPr lang="en-US" i="1">
                <a:solidFill>
                  <a:srgbClr val="FF0000"/>
                </a:solidFill>
                <a:latin typeface="+mn-lt"/>
              </a:rPr>
              <a:t>HỆ THỐNG PHỤC VỤ:</a:t>
            </a:r>
          </a:p>
          <a:p>
            <a:pPr marL="800100" lvl="1" indent="-342900" algn="l">
              <a:buFont typeface="Courier New" charset="0"/>
              <a:buChar char="o"/>
            </a:pPr>
            <a:r>
              <a:rPr lang="en-US" err="1">
                <a:latin typeface="+mn-lt"/>
              </a:rPr>
              <a:t>Là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hệ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thống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được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sử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dụng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để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phục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vụ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các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yêu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cầu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nhất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định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của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khách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hàng</a:t>
            </a:r>
            <a:endParaRPr lang="en-US">
              <a:latin typeface="+mn-lt"/>
            </a:endParaRPr>
          </a:p>
          <a:p>
            <a:pPr marL="800100" lvl="1" indent="-342900" algn="l">
              <a:buFont typeface="Courier New" charset="0"/>
              <a:buChar char="o"/>
            </a:pPr>
            <a:r>
              <a:rPr lang="en-US" err="1">
                <a:latin typeface="+mn-lt"/>
              </a:rPr>
              <a:t>Thông</a:t>
            </a:r>
            <a:r>
              <a:rPr lang="en-US">
                <a:latin typeface="+mn-lt"/>
              </a:rPr>
              <a:t> qua </a:t>
            </a:r>
            <a:r>
              <a:rPr lang="en-US" err="1">
                <a:latin typeface="+mn-lt"/>
              </a:rPr>
              <a:t>các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điểm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cung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cấp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dịch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vụ</a:t>
            </a:r>
            <a:endParaRPr lang="en-US">
              <a:latin typeface="+mn-lt"/>
            </a:endParaRPr>
          </a:p>
          <a:p>
            <a:pPr marL="800100" lvl="1" indent="-342900" algn="l">
              <a:buFont typeface="Courier New" charset="0"/>
              <a:buChar char="o"/>
            </a:pPr>
            <a:r>
              <a:rPr lang="en-US" err="1">
                <a:latin typeface="+mn-lt"/>
              </a:rPr>
              <a:t>Các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yêu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cầu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hoặc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khách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hàng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sẽ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rời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hệ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thống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sau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khi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dịch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vụ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đã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dược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cung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cấp</a:t>
            </a:r>
            <a:endParaRPr lang="en-US" i="1">
              <a:solidFill>
                <a:srgbClr val="FF0000"/>
              </a:solidFill>
              <a:latin typeface="+mn-lt"/>
            </a:endParaRPr>
          </a:p>
          <a:p>
            <a:pPr marL="342900" indent="-342900" algn="l">
              <a:buFont typeface="AppleSDGothicNeo-Regular" charset="-127"/>
              <a:buChar char="□"/>
            </a:pPr>
            <a:r>
              <a:rPr lang="en-US" i="1">
                <a:solidFill>
                  <a:srgbClr val="FF0000"/>
                </a:solidFill>
                <a:latin typeface="+mn-lt"/>
              </a:rPr>
              <a:t>CẤU TRÚC:</a:t>
            </a:r>
          </a:p>
          <a:p>
            <a:pPr marL="800100" lvl="1" indent="-342900" algn="l">
              <a:buFont typeface="Courier New" charset="0"/>
              <a:buChar char="o"/>
            </a:pPr>
            <a:r>
              <a:rPr lang="en-US" err="1">
                <a:latin typeface="+mn-lt"/>
              </a:rPr>
              <a:t>Tập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hợp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khách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hàng</a:t>
            </a:r>
            <a:endParaRPr lang="en-US">
              <a:latin typeface="+mn-lt"/>
            </a:endParaRPr>
          </a:p>
          <a:p>
            <a:pPr marL="800100" lvl="1" indent="-342900" algn="l">
              <a:buFont typeface="Courier New" charset="0"/>
              <a:buChar char="o"/>
            </a:pPr>
            <a:r>
              <a:rPr lang="en-US" err="1">
                <a:latin typeface="+mn-lt"/>
              </a:rPr>
              <a:t>Trung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tâm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phục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vụ</a:t>
            </a:r>
            <a:endParaRPr lang="en-US">
              <a:latin typeface="+mn-lt"/>
            </a:endParaRPr>
          </a:p>
          <a:p>
            <a:pPr marL="800100" lvl="1" indent="-342900" algn="l">
              <a:buFont typeface="Courier New" charset="0"/>
              <a:buChar char="o"/>
            </a:pPr>
            <a:r>
              <a:rPr lang="en-US" err="1">
                <a:latin typeface="+mn-lt"/>
              </a:rPr>
              <a:t>Xuất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phát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từ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tập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hợp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này</a:t>
            </a:r>
            <a:r>
              <a:rPr lang="en-US">
                <a:latin typeface="+mn-lt"/>
              </a:rPr>
              <a:t>, </a:t>
            </a:r>
            <a:r>
              <a:rPr lang="en-US" err="1">
                <a:latin typeface="+mn-lt"/>
              </a:rPr>
              <a:t>các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khách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hàng</a:t>
            </a:r>
            <a:r>
              <a:rPr lang="en-US">
                <a:latin typeface="+mn-lt"/>
              </a:rPr>
              <a:t> (</a:t>
            </a:r>
            <a:r>
              <a:rPr lang="en-US" err="1">
                <a:latin typeface="+mn-lt"/>
              </a:rPr>
              <a:t>yêu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cầu</a:t>
            </a:r>
            <a:r>
              <a:rPr lang="en-US">
                <a:latin typeface="+mn-lt"/>
              </a:rPr>
              <a:t>) </a:t>
            </a:r>
            <a:r>
              <a:rPr lang="en-US" err="1">
                <a:latin typeface="+mn-lt"/>
              </a:rPr>
              <a:t>tiến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vào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trung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tâm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phục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vụ</a:t>
            </a:r>
            <a:endParaRPr lang="en-US">
              <a:latin typeface="+mn-lt"/>
            </a:endParaRPr>
          </a:p>
          <a:p>
            <a:pPr marL="800100" lvl="1" indent="-342900" algn="l">
              <a:buFont typeface="Courier New" charset="0"/>
              <a:buChar char="o"/>
            </a:pPr>
            <a:r>
              <a:rPr lang="en-US">
                <a:latin typeface="+mn-lt"/>
              </a:rPr>
              <a:t>Do </a:t>
            </a:r>
            <a:r>
              <a:rPr lang="en-US" err="1">
                <a:latin typeface="+mn-lt"/>
              </a:rPr>
              <a:t>số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trạm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phục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vụ</a:t>
            </a:r>
            <a:r>
              <a:rPr lang="en-US">
                <a:latin typeface="+mn-lt"/>
              </a:rPr>
              <a:t>, </a:t>
            </a:r>
            <a:r>
              <a:rPr lang="en-US" err="1">
                <a:latin typeface="+mn-lt"/>
              </a:rPr>
              <a:t>khả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năng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xử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lý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của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trung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tâm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phục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vụ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bị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giới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hạn</a:t>
            </a:r>
            <a:endParaRPr lang="en-US">
              <a:latin typeface="+mn-lt"/>
            </a:endParaRPr>
          </a:p>
          <a:p>
            <a:pPr marL="800100" lvl="1" indent="-342900" algn="l">
              <a:buFont typeface="Courier New" charset="0"/>
              <a:buChar char="o"/>
            </a:pPr>
            <a:r>
              <a:rPr lang="en-US" err="1">
                <a:latin typeface="+mn-lt"/>
              </a:rPr>
              <a:t>Khách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hàng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xếp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hàng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chờ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đến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lượt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được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phục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vụ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trong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bộ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phận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hàng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đợi</a:t>
            </a:r>
            <a:endParaRPr lang="en-US">
              <a:latin typeface="+mn-lt"/>
            </a:endParaRPr>
          </a:p>
          <a:p>
            <a:pPr marL="800100" lvl="1" indent="-342900" algn="l">
              <a:buFont typeface="AppleSDGothicNeo-Regular" charset="-127"/>
              <a:buChar char="□"/>
            </a:pPr>
            <a:endParaRPr lang="en-US" i="1">
              <a:solidFill>
                <a:srgbClr val="FF0000"/>
              </a:solidFill>
              <a:latin typeface="+mn-lt"/>
            </a:endParaRPr>
          </a:p>
          <a:p>
            <a:pPr marL="800100" lvl="1" indent="-342900" algn="l">
              <a:buFont typeface="AppleSDGothicNeo-Regular" charset="-127"/>
              <a:buChar char="□"/>
            </a:pPr>
            <a:endParaRPr lang="en-US" i="1">
              <a:solidFill>
                <a:srgbClr val="FF0000"/>
              </a:solidFill>
              <a:latin typeface="+mn-lt"/>
            </a:endParaRPr>
          </a:p>
          <a:p>
            <a:pPr marL="800100" lvl="1" indent="-342900" algn="l">
              <a:buFont typeface="Courier New" charset="0"/>
              <a:buChar char="o"/>
            </a:pPr>
            <a:endParaRPr lang="en-US">
              <a:latin typeface="Calibri" charset="0"/>
              <a:ea typeface="Calibri" charset="0"/>
              <a:cs typeface="Calibri" charset="0"/>
            </a:endParaRPr>
          </a:p>
          <a:p>
            <a:pPr marL="800100" lvl="1" indent="-342900" algn="l">
              <a:buFont typeface="Courier New" charset="0"/>
              <a:buChar char="o"/>
            </a:pPr>
            <a:endParaRPr lang="en-US">
              <a:latin typeface="+mn-lt"/>
            </a:endParaRPr>
          </a:p>
          <a:p>
            <a:pPr marL="800100" lvl="1" indent="-342900" algn="l">
              <a:buFont typeface="Courier New" charset="0"/>
              <a:buChar char="o"/>
            </a:pPr>
            <a:endParaRPr lang="en-US">
              <a:latin typeface="+mn-lt"/>
            </a:endParaRPr>
          </a:p>
          <a:p>
            <a:pPr marL="800100" lvl="1" indent="-342900" algn="l">
              <a:buFont typeface="Courier New" charset="0"/>
              <a:buChar char="o"/>
            </a:pPr>
            <a:endParaRPr lang="en-US">
              <a:latin typeface="+mn-lt"/>
            </a:endParaRPr>
          </a:p>
          <a:p>
            <a:endParaRPr lang="en-US" i="1">
              <a:solidFill>
                <a:srgbClr val="FF0000"/>
              </a:solidFill>
              <a:latin typeface="+mn-lt"/>
            </a:endParaRPr>
          </a:p>
          <a:p>
            <a:pPr marL="800100" lvl="1" indent="-342900" algn="l">
              <a:buFont typeface="Courier New" charset="0"/>
              <a:buChar char="o"/>
            </a:pPr>
            <a:endParaRPr lang="en-US"/>
          </a:p>
          <a:p>
            <a:pPr marL="800100" lvl="1" indent="-342900" algn="l">
              <a:buFont typeface="Courier New" charset="0"/>
              <a:buChar char="o"/>
            </a:pPr>
            <a:endParaRPr lang="en-US">
              <a:latin typeface="+mn-lt"/>
            </a:endParaRPr>
          </a:p>
          <a:p>
            <a:pPr marL="800100" lvl="1" indent="-342900" algn="l">
              <a:buFont typeface="Courier New" charset="0"/>
              <a:buChar char="o"/>
            </a:pPr>
            <a:endParaRPr lang="en-US" i="1">
              <a:latin typeface="+mn-lt"/>
            </a:endParaRPr>
          </a:p>
          <a:p>
            <a:pPr marL="800100" lvl="1" indent="-342900" algn="l">
              <a:buFont typeface="AppleSDGothicNeo-Regular" charset="-127"/>
              <a:buChar char="□"/>
            </a:pPr>
            <a:endParaRPr lang="en-US" i="1">
              <a:solidFill>
                <a:srgbClr val="FF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9076090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159026" y="292575"/>
            <a:ext cx="11834191" cy="43788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sz="2800">
                <a:latin typeface="+mn-lt"/>
                <a:ea typeface="Helvetica" charset="0"/>
                <a:cs typeface="Helvetica" charset="0"/>
              </a:rPr>
              <a:t>CHƯƠNG 3: LÝ THUYẾT HÀNG ĐỢI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59026" y="887895"/>
            <a:ext cx="11834191" cy="496282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ppleSDGothicNeo-Regular" charset="-127"/>
              <a:buChar char="□"/>
            </a:pPr>
            <a:r>
              <a:rPr lang="en-US" i="1">
                <a:solidFill>
                  <a:srgbClr val="FF0000"/>
                </a:solidFill>
                <a:latin typeface="+mn-lt"/>
              </a:rPr>
              <a:t>HỆ THỐNG PHỤC VỤ:</a:t>
            </a:r>
          </a:p>
          <a:p>
            <a:pPr marL="800100" lvl="1" indent="-342900" algn="l">
              <a:buFont typeface="Courier New" charset="0"/>
              <a:buChar char="o"/>
            </a:pPr>
            <a:r>
              <a:rPr lang="en-US" sz="2200" err="1">
                <a:latin typeface="+mn-lt"/>
              </a:rPr>
              <a:t>Là</a:t>
            </a:r>
            <a:r>
              <a:rPr lang="en-US" sz="2200">
                <a:latin typeface="+mn-lt"/>
              </a:rPr>
              <a:t> </a:t>
            </a:r>
            <a:r>
              <a:rPr lang="en-US" sz="2200" err="1">
                <a:latin typeface="+mn-lt"/>
              </a:rPr>
              <a:t>hệ</a:t>
            </a:r>
            <a:r>
              <a:rPr lang="en-US" sz="2200">
                <a:latin typeface="+mn-lt"/>
              </a:rPr>
              <a:t> </a:t>
            </a:r>
            <a:r>
              <a:rPr lang="en-US" sz="2200" err="1">
                <a:latin typeface="+mn-lt"/>
              </a:rPr>
              <a:t>thống</a:t>
            </a:r>
            <a:r>
              <a:rPr lang="en-US" sz="2200">
                <a:latin typeface="+mn-lt"/>
              </a:rPr>
              <a:t> </a:t>
            </a:r>
            <a:r>
              <a:rPr lang="en-US" sz="2200" err="1">
                <a:latin typeface="+mn-lt"/>
              </a:rPr>
              <a:t>được</a:t>
            </a:r>
            <a:r>
              <a:rPr lang="en-US" sz="2200">
                <a:latin typeface="+mn-lt"/>
              </a:rPr>
              <a:t> </a:t>
            </a:r>
            <a:r>
              <a:rPr lang="en-US" sz="2200" err="1">
                <a:latin typeface="+mn-lt"/>
              </a:rPr>
              <a:t>sử</a:t>
            </a:r>
            <a:r>
              <a:rPr lang="en-US" sz="2200">
                <a:latin typeface="+mn-lt"/>
              </a:rPr>
              <a:t> </a:t>
            </a:r>
            <a:r>
              <a:rPr lang="en-US" sz="2200" err="1">
                <a:latin typeface="+mn-lt"/>
              </a:rPr>
              <a:t>dụng</a:t>
            </a:r>
            <a:r>
              <a:rPr lang="en-US" sz="2200">
                <a:latin typeface="+mn-lt"/>
              </a:rPr>
              <a:t> </a:t>
            </a:r>
            <a:r>
              <a:rPr lang="en-US" sz="2200" err="1">
                <a:latin typeface="+mn-lt"/>
              </a:rPr>
              <a:t>để</a:t>
            </a:r>
            <a:r>
              <a:rPr lang="en-US" sz="2200">
                <a:latin typeface="+mn-lt"/>
              </a:rPr>
              <a:t> </a:t>
            </a:r>
            <a:r>
              <a:rPr lang="en-US" sz="2200" err="1">
                <a:latin typeface="+mn-lt"/>
              </a:rPr>
              <a:t>phục</a:t>
            </a:r>
            <a:r>
              <a:rPr lang="en-US" sz="2200">
                <a:latin typeface="+mn-lt"/>
              </a:rPr>
              <a:t> </a:t>
            </a:r>
            <a:r>
              <a:rPr lang="en-US" sz="2200" err="1">
                <a:latin typeface="+mn-lt"/>
              </a:rPr>
              <a:t>vụ</a:t>
            </a:r>
            <a:r>
              <a:rPr lang="en-US" sz="2200">
                <a:latin typeface="+mn-lt"/>
              </a:rPr>
              <a:t> </a:t>
            </a:r>
            <a:r>
              <a:rPr lang="en-US" sz="2200" err="1">
                <a:latin typeface="+mn-lt"/>
              </a:rPr>
              <a:t>các</a:t>
            </a:r>
            <a:r>
              <a:rPr lang="en-US" sz="2200">
                <a:latin typeface="+mn-lt"/>
              </a:rPr>
              <a:t> </a:t>
            </a:r>
            <a:r>
              <a:rPr lang="en-US" sz="2200" err="1">
                <a:latin typeface="+mn-lt"/>
              </a:rPr>
              <a:t>yêu</a:t>
            </a:r>
            <a:r>
              <a:rPr lang="en-US" sz="2200">
                <a:latin typeface="+mn-lt"/>
              </a:rPr>
              <a:t> </a:t>
            </a:r>
            <a:r>
              <a:rPr lang="en-US" sz="2200" err="1">
                <a:latin typeface="+mn-lt"/>
              </a:rPr>
              <a:t>cầu</a:t>
            </a:r>
            <a:r>
              <a:rPr lang="en-US" sz="2200">
                <a:latin typeface="+mn-lt"/>
              </a:rPr>
              <a:t> </a:t>
            </a:r>
            <a:r>
              <a:rPr lang="en-US" sz="2200" err="1">
                <a:latin typeface="+mn-lt"/>
              </a:rPr>
              <a:t>nhất</a:t>
            </a:r>
            <a:r>
              <a:rPr lang="en-US" sz="2200">
                <a:latin typeface="+mn-lt"/>
              </a:rPr>
              <a:t> </a:t>
            </a:r>
            <a:r>
              <a:rPr lang="en-US" sz="2200" err="1">
                <a:latin typeface="+mn-lt"/>
              </a:rPr>
              <a:t>định</a:t>
            </a:r>
            <a:r>
              <a:rPr lang="en-US" sz="2200">
                <a:latin typeface="+mn-lt"/>
              </a:rPr>
              <a:t> </a:t>
            </a:r>
            <a:r>
              <a:rPr lang="en-US" sz="2200" err="1">
                <a:latin typeface="+mn-lt"/>
              </a:rPr>
              <a:t>của</a:t>
            </a:r>
            <a:r>
              <a:rPr lang="en-US" sz="2200">
                <a:latin typeface="+mn-lt"/>
              </a:rPr>
              <a:t> </a:t>
            </a:r>
            <a:r>
              <a:rPr lang="en-US" sz="2200" err="1">
                <a:latin typeface="+mn-lt"/>
              </a:rPr>
              <a:t>khách</a:t>
            </a:r>
            <a:r>
              <a:rPr lang="en-US" sz="2200">
                <a:latin typeface="+mn-lt"/>
              </a:rPr>
              <a:t> </a:t>
            </a:r>
            <a:r>
              <a:rPr lang="en-US" sz="2200" err="1">
                <a:latin typeface="+mn-lt"/>
              </a:rPr>
              <a:t>hàng</a:t>
            </a:r>
            <a:endParaRPr lang="en-US" sz="2200">
              <a:latin typeface="+mn-lt"/>
            </a:endParaRPr>
          </a:p>
          <a:p>
            <a:pPr marL="800100" lvl="1" indent="-342900" algn="l">
              <a:buFont typeface="Courier New" charset="0"/>
              <a:buChar char="o"/>
            </a:pPr>
            <a:r>
              <a:rPr lang="en-US" sz="2200" err="1">
                <a:latin typeface="+mn-lt"/>
              </a:rPr>
              <a:t>Thông</a:t>
            </a:r>
            <a:r>
              <a:rPr lang="en-US" sz="2200">
                <a:latin typeface="+mn-lt"/>
              </a:rPr>
              <a:t> qua </a:t>
            </a:r>
            <a:r>
              <a:rPr lang="en-US" sz="2200" err="1">
                <a:latin typeface="+mn-lt"/>
              </a:rPr>
              <a:t>các</a:t>
            </a:r>
            <a:r>
              <a:rPr lang="en-US" sz="2200">
                <a:latin typeface="+mn-lt"/>
              </a:rPr>
              <a:t> </a:t>
            </a:r>
            <a:r>
              <a:rPr lang="en-US" sz="2200" err="1">
                <a:latin typeface="+mn-lt"/>
              </a:rPr>
              <a:t>điểm</a:t>
            </a:r>
            <a:r>
              <a:rPr lang="en-US" sz="2200">
                <a:latin typeface="+mn-lt"/>
              </a:rPr>
              <a:t> </a:t>
            </a:r>
            <a:r>
              <a:rPr lang="en-US" sz="2200" err="1">
                <a:latin typeface="+mn-lt"/>
              </a:rPr>
              <a:t>cung</a:t>
            </a:r>
            <a:r>
              <a:rPr lang="en-US" sz="2200">
                <a:latin typeface="+mn-lt"/>
              </a:rPr>
              <a:t> </a:t>
            </a:r>
            <a:r>
              <a:rPr lang="en-US" sz="2200" err="1">
                <a:latin typeface="+mn-lt"/>
              </a:rPr>
              <a:t>cấp</a:t>
            </a:r>
            <a:r>
              <a:rPr lang="en-US" sz="2200">
                <a:latin typeface="+mn-lt"/>
              </a:rPr>
              <a:t> </a:t>
            </a:r>
            <a:r>
              <a:rPr lang="en-US" sz="2200" err="1">
                <a:latin typeface="+mn-lt"/>
              </a:rPr>
              <a:t>dịch</a:t>
            </a:r>
            <a:r>
              <a:rPr lang="en-US" sz="2200">
                <a:latin typeface="+mn-lt"/>
              </a:rPr>
              <a:t> </a:t>
            </a:r>
            <a:r>
              <a:rPr lang="en-US" sz="2200" err="1">
                <a:latin typeface="+mn-lt"/>
              </a:rPr>
              <a:t>vụ</a:t>
            </a:r>
            <a:endParaRPr lang="en-US" sz="2200">
              <a:latin typeface="+mn-lt"/>
            </a:endParaRPr>
          </a:p>
          <a:p>
            <a:pPr marL="800100" lvl="1" indent="-342900" algn="l">
              <a:buFont typeface="Courier New" charset="0"/>
              <a:buChar char="o"/>
            </a:pPr>
            <a:r>
              <a:rPr lang="en-US" sz="2200" err="1">
                <a:latin typeface="+mn-lt"/>
              </a:rPr>
              <a:t>Các</a:t>
            </a:r>
            <a:r>
              <a:rPr lang="en-US" sz="2200">
                <a:latin typeface="+mn-lt"/>
              </a:rPr>
              <a:t> </a:t>
            </a:r>
            <a:r>
              <a:rPr lang="en-US" sz="2200" err="1">
                <a:latin typeface="+mn-lt"/>
              </a:rPr>
              <a:t>yêu</a:t>
            </a:r>
            <a:r>
              <a:rPr lang="en-US" sz="2200">
                <a:latin typeface="+mn-lt"/>
              </a:rPr>
              <a:t> </a:t>
            </a:r>
            <a:r>
              <a:rPr lang="en-US" sz="2200" err="1">
                <a:latin typeface="+mn-lt"/>
              </a:rPr>
              <a:t>cầu</a:t>
            </a:r>
            <a:r>
              <a:rPr lang="en-US" sz="2200">
                <a:latin typeface="+mn-lt"/>
              </a:rPr>
              <a:t> </a:t>
            </a:r>
            <a:r>
              <a:rPr lang="en-US" sz="2200" err="1">
                <a:latin typeface="+mn-lt"/>
              </a:rPr>
              <a:t>hoặc</a:t>
            </a:r>
            <a:r>
              <a:rPr lang="en-US" sz="2200">
                <a:latin typeface="+mn-lt"/>
              </a:rPr>
              <a:t> </a:t>
            </a:r>
            <a:r>
              <a:rPr lang="en-US" sz="2200" err="1">
                <a:latin typeface="+mn-lt"/>
              </a:rPr>
              <a:t>khách</a:t>
            </a:r>
            <a:r>
              <a:rPr lang="en-US" sz="2200">
                <a:latin typeface="+mn-lt"/>
              </a:rPr>
              <a:t> </a:t>
            </a:r>
            <a:r>
              <a:rPr lang="en-US" sz="2200" err="1">
                <a:latin typeface="+mn-lt"/>
              </a:rPr>
              <a:t>hàng</a:t>
            </a:r>
            <a:r>
              <a:rPr lang="en-US" sz="2200">
                <a:latin typeface="+mn-lt"/>
              </a:rPr>
              <a:t> </a:t>
            </a:r>
            <a:r>
              <a:rPr lang="en-US" sz="2200" err="1">
                <a:latin typeface="+mn-lt"/>
              </a:rPr>
              <a:t>sẽ</a:t>
            </a:r>
            <a:r>
              <a:rPr lang="en-US" sz="2200">
                <a:latin typeface="+mn-lt"/>
              </a:rPr>
              <a:t> </a:t>
            </a:r>
            <a:r>
              <a:rPr lang="en-US" sz="2200" err="1">
                <a:latin typeface="+mn-lt"/>
              </a:rPr>
              <a:t>rời</a:t>
            </a:r>
            <a:r>
              <a:rPr lang="en-US" sz="2200">
                <a:latin typeface="+mn-lt"/>
              </a:rPr>
              <a:t> </a:t>
            </a:r>
            <a:r>
              <a:rPr lang="en-US" sz="2200" err="1">
                <a:latin typeface="+mn-lt"/>
              </a:rPr>
              <a:t>hệ</a:t>
            </a:r>
            <a:r>
              <a:rPr lang="en-US" sz="2200">
                <a:latin typeface="+mn-lt"/>
              </a:rPr>
              <a:t> </a:t>
            </a:r>
            <a:r>
              <a:rPr lang="en-US" sz="2200" err="1">
                <a:latin typeface="+mn-lt"/>
              </a:rPr>
              <a:t>thống</a:t>
            </a:r>
            <a:r>
              <a:rPr lang="en-US" sz="2200">
                <a:latin typeface="+mn-lt"/>
              </a:rPr>
              <a:t> </a:t>
            </a:r>
            <a:r>
              <a:rPr lang="en-US" sz="2200" err="1">
                <a:latin typeface="+mn-lt"/>
              </a:rPr>
              <a:t>sau</a:t>
            </a:r>
            <a:r>
              <a:rPr lang="en-US" sz="2200">
                <a:latin typeface="+mn-lt"/>
              </a:rPr>
              <a:t> </a:t>
            </a:r>
            <a:r>
              <a:rPr lang="en-US" sz="2200" err="1">
                <a:latin typeface="+mn-lt"/>
              </a:rPr>
              <a:t>khi</a:t>
            </a:r>
            <a:r>
              <a:rPr lang="en-US" sz="2200">
                <a:latin typeface="+mn-lt"/>
              </a:rPr>
              <a:t> </a:t>
            </a:r>
            <a:r>
              <a:rPr lang="en-US" sz="2200" err="1">
                <a:latin typeface="+mn-lt"/>
              </a:rPr>
              <a:t>dịch</a:t>
            </a:r>
            <a:r>
              <a:rPr lang="en-US" sz="2200">
                <a:latin typeface="+mn-lt"/>
              </a:rPr>
              <a:t> </a:t>
            </a:r>
            <a:r>
              <a:rPr lang="en-US" sz="2200" err="1">
                <a:latin typeface="+mn-lt"/>
              </a:rPr>
              <a:t>vụ</a:t>
            </a:r>
            <a:r>
              <a:rPr lang="en-US" sz="2200">
                <a:latin typeface="+mn-lt"/>
              </a:rPr>
              <a:t> </a:t>
            </a:r>
            <a:r>
              <a:rPr lang="en-US" sz="2200" err="1">
                <a:latin typeface="+mn-lt"/>
              </a:rPr>
              <a:t>đã</a:t>
            </a:r>
            <a:r>
              <a:rPr lang="en-US" sz="2200">
                <a:latin typeface="+mn-lt"/>
              </a:rPr>
              <a:t> </a:t>
            </a:r>
            <a:r>
              <a:rPr lang="en-US" sz="2200" err="1">
                <a:latin typeface="+mn-lt"/>
              </a:rPr>
              <a:t>dược</a:t>
            </a:r>
            <a:r>
              <a:rPr lang="en-US" sz="2200">
                <a:latin typeface="+mn-lt"/>
              </a:rPr>
              <a:t> </a:t>
            </a:r>
            <a:r>
              <a:rPr lang="en-US" sz="2200" err="1">
                <a:latin typeface="+mn-lt"/>
              </a:rPr>
              <a:t>cung</a:t>
            </a:r>
            <a:r>
              <a:rPr lang="en-US" sz="2200">
                <a:latin typeface="+mn-lt"/>
              </a:rPr>
              <a:t> </a:t>
            </a:r>
            <a:r>
              <a:rPr lang="en-US" sz="2200" err="1">
                <a:latin typeface="+mn-lt"/>
              </a:rPr>
              <a:t>cấp</a:t>
            </a:r>
            <a:endParaRPr lang="en-US" sz="2200" i="1">
              <a:solidFill>
                <a:srgbClr val="FF0000"/>
              </a:solidFill>
              <a:latin typeface="+mn-lt"/>
            </a:endParaRPr>
          </a:p>
          <a:p>
            <a:pPr marL="342900" indent="-342900" algn="l">
              <a:buFont typeface="AppleSDGothicNeo-Regular" charset="-127"/>
              <a:buChar char="□"/>
            </a:pPr>
            <a:r>
              <a:rPr lang="en-US" i="1">
                <a:solidFill>
                  <a:srgbClr val="FF0000"/>
                </a:solidFill>
                <a:latin typeface="+mn-lt"/>
              </a:rPr>
              <a:t>CẤU TRÚC:</a:t>
            </a:r>
          </a:p>
          <a:p>
            <a:pPr marL="800100" lvl="1" indent="-342900" algn="l">
              <a:buFont typeface="Courier New" charset="0"/>
              <a:buChar char="o"/>
            </a:pPr>
            <a:r>
              <a:rPr lang="en-US" sz="2200" err="1">
                <a:latin typeface="+mn-lt"/>
              </a:rPr>
              <a:t>Tập</a:t>
            </a:r>
            <a:r>
              <a:rPr lang="en-US" sz="2200">
                <a:latin typeface="+mn-lt"/>
              </a:rPr>
              <a:t> </a:t>
            </a:r>
            <a:r>
              <a:rPr lang="en-US" sz="2200" err="1">
                <a:latin typeface="+mn-lt"/>
              </a:rPr>
              <a:t>hợp</a:t>
            </a:r>
            <a:r>
              <a:rPr lang="en-US" sz="2200">
                <a:latin typeface="+mn-lt"/>
              </a:rPr>
              <a:t> </a:t>
            </a:r>
            <a:r>
              <a:rPr lang="en-US" sz="2200" err="1">
                <a:latin typeface="+mn-lt"/>
              </a:rPr>
              <a:t>khách</a:t>
            </a:r>
            <a:r>
              <a:rPr lang="en-US" sz="2200">
                <a:latin typeface="+mn-lt"/>
              </a:rPr>
              <a:t> </a:t>
            </a:r>
            <a:r>
              <a:rPr lang="en-US" sz="2200" err="1">
                <a:latin typeface="+mn-lt"/>
              </a:rPr>
              <a:t>hàng</a:t>
            </a:r>
            <a:endParaRPr lang="en-US" sz="2200">
              <a:latin typeface="+mn-lt"/>
            </a:endParaRPr>
          </a:p>
          <a:p>
            <a:pPr marL="800100" lvl="1" indent="-342900" algn="l">
              <a:buFont typeface="Courier New" charset="0"/>
              <a:buChar char="o"/>
            </a:pPr>
            <a:r>
              <a:rPr lang="en-US" sz="2200" err="1">
                <a:latin typeface="+mn-lt"/>
              </a:rPr>
              <a:t>Trung</a:t>
            </a:r>
            <a:r>
              <a:rPr lang="en-US" sz="2200">
                <a:latin typeface="+mn-lt"/>
              </a:rPr>
              <a:t> </a:t>
            </a:r>
            <a:r>
              <a:rPr lang="en-US" sz="2200" err="1">
                <a:latin typeface="+mn-lt"/>
              </a:rPr>
              <a:t>tâm</a:t>
            </a:r>
            <a:r>
              <a:rPr lang="en-US" sz="2200">
                <a:latin typeface="+mn-lt"/>
              </a:rPr>
              <a:t> </a:t>
            </a:r>
            <a:r>
              <a:rPr lang="en-US" sz="2200" err="1">
                <a:latin typeface="+mn-lt"/>
              </a:rPr>
              <a:t>phục</a:t>
            </a:r>
            <a:r>
              <a:rPr lang="en-US" sz="2200">
                <a:latin typeface="+mn-lt"/>
              </a:rPr>
              <a:t> </a:t>
            </a:r>
            <a:r>
              <a:rPr lang="en-US" sz="2200" err="1">
                <a:latin typeface="+mn-lt"/>
              </a:rPr>
              <a:t>vụ</a:t>
            </a:r>
            <a:endParaRPr lang="en-US" sz="2200">
              <a:latin typeface="+mn-lt"/>
            </a:endParaRPr>
          </a:p>
          <a:p>
            <a:pPr marL="800100" lvl="1" indent="-342900" algn="l">
              <a:buFont typeface="Courier New" charset="0"/>
              <a:buChar char="o"/>
            </a:pPr>
            <a:r>
              <a:rPr lang="en-US" sz="2200" err="1">
                <a:latin typeface="+mn-lt"/>
              </a:rPr>
              <a:t>Xuất</a:t>
            </a:r>
            <a:r>
              <a:rPr lang="en-US" sz="2200">
                <a:latin typeface="+mn-lt"/>
              </a:rPr>
              <a:t> </a:t>
            </a:r>
            <a:r>
              <a:rPr lang="en-US" sz="2200" err="1">
                <a:latin typeface="+mn-lt"/>
              </a:rPr>
              <a:t>phát</a:t>
            </a:r>
            <a:r>
              <a:rPr lang="en-US" sz="2200">
                <a:latin typeface="+mn-lt"/>
              </a:rPr>
              <a:t> </a:t>
            </a:r>
            <a:r>
              <a:rPr lang="en-US" sz="2200" err="1">
                <a:latin typeface="+mn-lt"/>
              </a:rPr>
              <a:t>từ</a:t>
            </a:r>
            <a:r>
              <a:rPr lang="en-US" sz="2200">
                <a:latin typeface="+mn-lt"/>
              </a:rPr>
              <a:t> </a:t>
            </a:r>
            <a:r>
              <a:rPr lang="en-US" sz="2200" err="1">
                <a:latin typeface="+mn-lt"/>
              </a:rPr>
              <a:t>tập</a:t>
            </a:r>
            <a:r>
              <a:rPr lang="en-US" sz="2200">
                <a:latin typeface="+mn-lt"/>
              </a:rPr>
              <a:t> </a:t>
            </a:r>
            <a:r>
              <a:rPr lang="en-US" sz="2200" err="1">
                <a:latin typeface="+mn-lt"/>
              </a:rPr>
              <a:t>hợp</a:t>
            </a:r>
            <a:r>
              <a:rPr lang="en-US" sz="2200">
                <a:latin typeface="+mn-lt"/>
              </a:rPr>
              <a:t> </a:t>
            </a:r>
            <a:r>
              <a:rPr lang="en-US" sz="2200" err="1">
                <a:latin typeface="+mn-lt"/>
              </a:rPr>
              <a:t>này</a:t>
            </a:r>
            <a:r>
              <a:rPr lang="en-US" sz="2200">
                <a:latin typeface="+mn-lt"/>
              </a:rPr>
              <a:t>, </a:t>
            </a:r>
            <a:r>
              <a:rPr lang="en-US" sz="2200" err="1">
                <a:latin typeface="+mn-lt"/>
              </a:rPr>
              <a:t>các</a:t>
            </a:r>
            <a:r>
              <a:rPr lang="en-US" sz="2200">
                <a:latin typeface="+mn-lt"/>
              </a:rPr>
              <a:t> </a:t>
            </a:r>
            <a:r>
              <a:rPr lang="en-US" sz="2200" err="1">
                <a:latin typeface="+mn-lt"/>
              </a:rPr>
              <a:t>khách</a:t>
            </a:r>
            <a:r>
              <a:rPr lang="en-US" sz="2200">
                <a:latin typeface="+mn-lt"/>
              </a:rPr>
              <a:t> </a:t>
            </a:r>
            <a:r>
              <a:rPr lang="en-US" sz="2200" err="1">
                <a:latin typeface="+mn-lt"/>
              </a:rPr>
              <a:t>hàng</a:t>
            </a:r>
            <a:r>
              <a:rPr lang="en-US" sz="2200">
                <a:latin typeface="+mn-lt"/>
              </a:rPr>
              <a:t> (</a:t>
            </a:r>
            <a:r>
              <a:rPr lang="en-US" sz="2200" err="1">
                <a:latin typeface="+mn-lt"/>
              </a:rPr>
              <a:t>yêu</a:t>
            </a:r>
            <a:r>
              <a:rPr lang="en-US" sz="2200">
                <a:latin typeface="+mn-lt"/>
              </a:rPr>
              <a:t> </a:t>
            </a:r>
            <a:r>
              <a:rPr lang="en-US" sz="2200" err="1">
                <a:latin typeface="+mn-lt"/>
              </a:rPr>
              <a:t>cầu</a:t>
            </a:r>
            <a:r>
              <a:rPr lang="en-US" sz="2200">
                <a:latin typeface="+mn-lt"/>
              </a:rPr>
              <a:t>) </a:t>
            </a:r>
            <a:r>
              <a:rPr lang="en-US" sz="2200" err="1">
                <a:latin typeface="+mn-lt"/>
              </a:rPr>
              <a:t>tiến</a:t>
            </a:r>
            <a:r>
              <a:rPr lang="en-US" sz="2200">
                <a:latin typeface="+mn-lt"/>
              </a:rPr>
              <a:t> </a:t>
            </a:r>
            <a:r>
              <a:rPr lang="en-US" sz="2200" err="1">
                <a:latin typeface="+mn-lt"/>
              </a:rPr>
              <a:t>vào</a:t>
            </a:r>
            <a:r>
              <a:rPr lang="en-US" sz="2200">
                <a:latin typeface="+mn-lt"/>
              </a:rPr>
              <a:t> </a:t>
            </a:r>
            <a:r>
              <a:rPr lang="en-US" sz="2200" err="1">
                <a:latin typeface="+mn-lt"/>
              </a:rPr>
              <a:t>trung</a:t>
            </a:r>
            <a:r>
              <a:rPr lang="en-US" sz="2200">
                <a:latin typeface="+mn-lt"/>
              </a:rPr>
              <a:t> </a:t>
            </a:r>
            <a:r>
              <a:rPr lang="en-US" sz="2200" err="1">
                <a:latin typeface="+mn-lt"/>
              </a:rPr>
              <a:t>tâm</a:t>
            </a:r>
            <a:r>
              <a:rPr lang="en-US" sz="2200">
                <a:latin typeface="+mn-lt"/>
              </a:rPr>
              <a:t> </a:t>
            </a:r>
            <a:r>
              <a:rPr lang="en-US" sz="2200" err="1">
                <a:latin typeface="+mn-lt"/>
              </a:rPr>
              <a:t>phục</a:t>
            </a:r>
            <a:r>
              <a:rPr lang="en-US" sz="2200">
                <a:latin typeface="+mn-lt"/>
              </a:rPr>
              <a:t> </a:t>
            </a:r>
            <a:r>
              <a:rPr lang="en-US" sz="2200" err="1">
                <a:latin typeface="+mn-lt"/>
              </a:rPr>
              <a:t>vụ</a:t>
            </a:r>
            <a:endParaRPr lang="en-US" sz="2200">
              <a:latin typeface="+mn-lt"/>
            </a:endParaRPr>
          </a:p>
          <a:p>
            <a:pPr marL="800100" lvl="1" indent="-342900" algn="l">
              <a:buFont typeface="Courier New" charset="0"/>
              <a:buChar char="o"/>
            </a:pPr>
            <a:r>
              <a:rPr lang="en-US" sz="2200">
                <a:latin typeface="+mn-lt"/>
              </a:rPr>
              <a:t>Do </a:t>
            </a:r>
            <a:r>
              <a:rPr lang="en-US" sz="2200" err="1">
                <a:latin typeface="+mn-lt"/>
              </a:rPr>
              <a:t>số</a:t>
            </a:r>
            <a:r>
              <a:rPr lang="en-US" sz="2200">
                <a:latin typeface="+mn-lt"/>
              </a:rPr>
              <a:t> </a:t>
            </a:r>
            <a:r>
              <a:rPr lang="en-US" sz="2200" err="1">
                <a:latin typeface="+mn-lt"/>
              </a:rPr>
              <a:t>trạm</a:t>
            </a:r>
            <a:r>
              <a:rPr lang="en-US" sz="2200">
                <a:latin typeface="+mn-lt"/>
              </a:rPr>
              <a:t> </a:t>
            </a:r>
            <a:r>
              <a:rPr lang="en-US" sz="2200" err="1">
                <a:latin typeface="+mn-lt"/>
              </a:rPr>
              <a:t>phục</a:t>
            </a:r>
            <a:r>
              <a:rPr lang="en-US" sz="2200">
                <a:latin typeface="+mn-lt"/>
              </a:rPr>
              <a:t> </a:t>
            </a:r>
            <a:r>
              <a:rPr lang="en-US" sz="2200" err="1">
                <a:latin typeface="+mn-lt"/>
              </a:rPr>
              <a:t>vụ</a:t>
            </a:r>
            <a:r>
              <a:rPr lang="en-US" sz="2200">
                <a:latin typeface="+mn-lt"/>
              </a:rPr>
              <a:t>, </a:t>
            </a:r>
            <a:r>
              <a:rPr lang="en-US" sz="2200" err="1">
                <a:latin typeface="+mn-lt"/>
              </a:rPr>
              <a:t>khả</a:t>
            </a:r>
            <a:r>
              <a:rPr lang="en-US" sz="2200">
                <a:latin typeface="+mn-lt"/>
              </a:rPr>
              <a:t> </a:t>
            </a:r>
            <a:r>
              <a:rPr lang="en-US" sz="2200" err="1">
                <a:latin typeface="+mn-lt"/>
              </a:rPr>
              <a:t>năng</a:t>
            </a:r>
            <a:r>
              <a:rPr lang="en-US" sz="2200">
                <a:latin typeface="+mn-lt"/>
              </a:rPr>
              <a:t> </a:t>
            </a:r>
            <a:r>
              <a:rPr lang="en-US" sz="2200" err="1">
                <a:latin typeface="+mn-lt"/>
              </a:rPr>
              <a:t>xử</a:t>
            </a:r>
            <a:r>
              <a:rPr lang="en-US" sz="2200">
                <a:latin typeface="+mn-lt"/>
              </a:rPr>
              <a:t> </a:t>
            </a:r>
            <a:r>
              <a:rPr lang="en-US" sz="2200" err="1">
                <a:latin typeface="+mn-lt"/>
              </a:rPr>
              <a:t>lý</a:t>
            </a:r>
            <a:r>
              <a:rPr lang="en-US" sz="2200">
                <a:latin typeface="+mn-lt"/>
              </a:rPr>
              <a:t> </a:t>
            </a:r>
            <a:r>
              <a:rPr lang="en-US" sz="2200" err="1">
                <a:latin typeface="+mn-lt"/>
              </a:rPr>
              <a:t>của</a:t>
            </a:r>
            <a:r>
              <a:rPr lang="en-US" sz="2200">
                <a:latin typeface="+mn-lt"/>
              </a:rPr>
              <a:t> </a:t>
            </a:r>
            <a:r>
              <a:rPr lang="en-US" sz="2200" err="1">
                <a:latin typeface="+mn-lt"/>
              </a:rPr>
              <a:t>trung</a:t>
            </a:r>
            <a:r>
              <a:rPr lang="en-US" sz="2200">
                <a:latin typeface="+mn-lt"/>
              </a:rPr>
              <a:t> </a:t>
            </a:r>
            <a:r>
              <a:rPr lang="en-US" sz="2200" err="1">
                <a:latin typeface="+mn-lt"/>
              </a:rPr>
              <a:t>tâm</a:t>
            </a:r>
            <a:r>
              <a:rPr lang="en-US" sz="2200">
                <a:latin typeface="+mn-lt"/>
              </a:rPr>
              <a:t> </a:t>
            </a:r>
            <a:r>
              <a:rPr lang="en-US" sz="2200" err="1">
                <a:latin typeface="+mn-lt"/>
              </a:rPr>
              <a:t>phục</a:t>
            </a:r>
            <a:r>
              <a:rPr lang="en-US" sz="2200">
                <a:latin typeface="+mn-lt"/>
              </a:rPr>
              <a:t> </a:t>
            </a:r>
            <a:r>
              <a:rPr lang="en-US" sz="2200" err="1">
                <a:latin typeface="+mn-lt"/>
              </a:rPr>
              <a:t>vụ</a:t>
            </a:r>
            <a:r>
              <a:rPr lang="en-US" sz="2200">
                <a:latin typeface="+mn-lt"/>
              </a:rPr>
              <a:t> </a:t>
            </a:r>
            <a:r>
              <a:rPr lang="en-US" sz="2200" err="1">
                <a:latin typeface="+mn-lt"/>
              </a:rPr>
              <a:t>bị</a:t>
            </a:r>
            <a:r>
              <a:rPr lang="en-US" sz="2200">
                <a:latin typeface="+mn-lt"/>
              </a:rPr>
              <a:t> </a:t>
            </a:r>
            <a:r>
              <a:rPr lang="en-US" sz="2200" err="1">
                <a:latin typeface="+mn-lt"/>
              </a:rPr>
              <a:t>giới</a:t>
            </a:r>
            <a:r>
              <a:rPr lang="en-US" sz="2200">
                <a:latin typeface="+mn-lt"/>
              </a:rPr>
              <a:t> </a:t>
            </a:r>
            <a:r>
              <a:rPr lang="en-US" sz="2200" err="1">
                <a:latin typeface="+mn-lt"/>
              </a:rPr>
              <a:t>hạn</a:t>
            </a:r>
            <a:endParaRPr lang="en-US" sz="2200">
              <a:latin typeface="+mn-lt"/>
            </a:endParaRPr>
          </a:p>
          <a:p>
            <a:pPr marL="800100" lvl="1" indent="-342900" algn="l">
              <a:buFont typeface="Courier New" charset="0"/>
              <a:buChar char="o"/>
            </a:pPr>
            <a:r>
              <a:rPr lang="en-US" sz="2200" err="1">
                <a:latin typeface="+mn-lt"/>
              </a:rPr>
              <a:t>Khách</a:t>
            </a:r>
            <a:r>
              <a:rPr lang="en-US" sz="2200">
                <a:latin typeface="+mn-lt"/>
              </a:rPr>
              <a:t> </a:t>
            </a:r>
            <a:r>
              <a:rPr lang="en-US" sz="2200" err="1">
                <a:latin typeface="+mn-lt"/>
              </a:rPr>
              <a:t>hàng</a:t>
            </a:r>
            <a:r>
              <a:rPr lang="en-US" sz="2200">
                <a:latin typeface="+mn-lt"/>
              </a:rPr>
              <a:t> </a:t>
            </a:r>
            <a:r>
              <a:rPr lang="en-US" sz="2200" err="1">
                <a:latin typeface="+mn-lt"/>
              </a:rPr>
              <a:t>xếp</a:t>
            </a:r>
            <a:r>
              <a:rPr lang="en-US" sz="2200">
                <a:latin typeface="+mn-lt"/>
              </a:rPr>
              <a:t> </a:t>
            </a:r>
            <a:r>
              <a:rPr lang="en-US" sz="2200" err="1">
                <a:latin typeface="+mn-lt"/>
              </a:rPr>
              <a:t>hàng</a:t>
            </a:r>
            <a:r>
              <a:rPr lang="en-US" sz="2200">
                <a:latin typeface="+mn-lt"/>
              </a:rPr>
              <a:t> </a:t>
            </a:r>
            <a:r>
              <a:rPr lang="en-US" sz="2200" err="1">
                <a:latin typeface="+mn-lt"/>
              </a:rPr>
              <a:t>chờ</a:t>
            </a:r>
            <a:r>
              <a:rPr lang="en-US" sz="2200">
                <a:latin typeface="+mn-lt"/>
              </a:rPr>
              <a:t> </a:t>
            </a:r>
            <a:r>
              <a:rPr lang="en-US" sz="2200" err="1">
                <a:latin typeface="+mn-lt"/>
              </a:rPr>
              <a:t>đến</a:t>
            </a:r>
            <a:r>
              <a:rPr lang="en-US" sz="2200">
                <a:latin typeface="+mn-lt"/>
              </a:rPr>
              <a:t> </a:t>
            </a:r>
            <a:r>
              <a:rPr lang="en-US" sz="2200" err="1">
                <a:latin typeface="+mn-lt"/>
              </a:rPr>
              <a:t>lượt</a:t>
            </a:r>
            <a:r>
              <a:rPr lang="en-US" sz="2200">
                <a:latin typeface="+mn-lt"/>
              </a:rPr>
              <a:t> </a:t>
            </a:r>
            <a:r>
              <a:rPr lang="en-US" sz="2200" err="1">
                <a:latin typeface="+mn-lt"/>
              </a:rPr>
              <a:t>được</a:t>
            </a:r>
            <a:r>
              <a:rPr lang="en-US" sz="2200">
                <a:latin typeface="+mn-lt"/>
              </a:rPr>
              <a:t> </a:t>
            </a:r>
            <a:r>
              <a:rPr lang="en-US" sz="2200" err="1">
                <a:latin typeface="+mn-lt"/>
              </a:rPr>
              <a:t>phục</a:t>
            </a:r>
            <a:r>
              <a:rPr lang="en-US" sz="2200">
                <a:latin typeface="+mn-lt"/>
              </a:rPr>
              <a:t> </a:t>
            </a:r>
            <a:r>
              <a:rPr lang="en-US" sz="2200" err="1">
                <a:latin typeface="+mn-lt"/>
              </a:rPr>
              <a:t>vụ</a:t>
            </a:r>
            <a:r>
              <a:rPr lang="en-US" sz="2200">
                <a:latin typeface="+mn-lt"/>
              </a:rPr>
              <a:t> </a:t>
            </a:r>
            <a:r>
              <a:rPr lang="en-US" sz="2200" err="1">
                <a:latin typeface="+mn-lt"/>
              </a:rPr>
              <a:t>trong</a:t>
            </a:r>
            <a:r>
              <a:rPr lang="en-US" sz="2200">
                <a:latin typeface="+mn-lt"/>
              </a:rPr>
              <a:t> </a:t>
            </a:r>
            <a:r>
              <a:rPr lang="en-US" sz="2200" err="1">
                <a:latin typeface="+mn-lt"/>
              </a:rPr>
              <a:t>bộ</a:t>
            </a:r>
            <a:r>
              <a:rPr lang="en-US" sz="2200">
                <a:latin typeface="+mn-lt"/>
              </a:rPr>
              <a:t> </a:t>
            </a:r>
            <a:r>
              <a:rPr lang="en-US" sz="2200" err="1">
                <a:latin typeface="+mn-lt"/>
              </a:rPr>
              <a:t>phận</a:t>
            </a:r>
            <a:r>
              <a:rPr lang="en-US" sz="2200">
                <a:latin typeface="+mn-lt"/>
              </a:rPr>
              <a:t> </a:t>
            </a:r>
            <a:r>
              <a:rPr lang="en-US" sz="2200" err="1">
                <a:latin typeface="+mn-lt"/>
              </a:rPr>
              <a:t>hàng</a:t>
            </a:r>
            <a:r>
              <a:rPr lang="en-US" sz="2200">
                <a:latin typeface="+mn-lt"/>
              </a:rPr>
              <a:t> </a:t>
            </a:r>
            <a:r>
              <a:rPr lang="en-US" sz="2200" err="1">
                <a:latin typeface="+mn-lt"/>
              </a:rPr>
              <a:t>đợi</a:t>
            </a:r>
            <a:endParaRPr lang="en-US" sz="2200" i="1">
              <a:solidFill>
                <a:srgbClr val="FF0000"/>
              </a:solidFill>
              <a:latin typeface="+mn-lt"/>
            </a:endParaRPr>
          </a:p>
          <a:p>
            <a:pPr marL="342900" indent="-342900" algn="l">
              <a:buFont typeface="AppleSDGothicNeo-Regular" charset="-127"/>
              <a:buChar char="□"/>
            </a:pPr>
            <a:r>
              <a:rPr lang="en-US" i="1">
                <a:solidFill>
                  <a:srgbClr val="FF0000"/>
                </a:solidFill>
                <a:latin typeface="+mn-lt"/>
              </a:rPr>
              <a:t>VÍ DỤ:</a:t>
            </a:r>
          </a:p>
          <a:p>
            <a:pPr marL="800100" lvl="1" indent="-342900" algn="l">
              <a:buFont typeface="Courier New" charset="0"/>
              <a:buChar char="o"/>
            </a:pPr>
            <a:r>
              <a:rPr lang="en-US" sz="2200" err="1">
                <a:latin typeface="+mn-lt"/>
                <a:ea typeface="Calibri" charset="0"/>
                <a:cs typeface="Calibri" charset="0"/>
              </a:rPr>
              <a:t>Mạng</a:t>
            </a:r>
            <a:r>
              <a:rPr lang="en-US" sz="2200">
                <a:latin typeface="+mn-lt"/>
                <a:ea typeface="Calibri" charset="0"/>
                <a:cs typeface="Calibri" charset="0"/>
              </a:rPr>
              <a:t> </a:t>
            </a:r>
            <a:r>
              <a:rPr lang="en-US" sz="2200" err="1">
                <a:latin typeface="+mn-lt"/>
                <a:ea typeface="Calibri" charset="0"/>
                <a:cs typeface="Calibri" charset="0"/>
              </a:rPr>
              <a:t>điện</a:t>
            </a:r>
            <a:r>
              <a:rPr lang="en-US" sz="2200">
                <a:latin typeface="+mn-lt"/>
                <a:ea typeface="Calibri" charset="0"/>
                <a:cs typeface="Calibri" charset="0"/>
              </a:rPr>
              <a:t> </a:t>
            </a:r>
            <a:r>
              <a:rPr lang="en-US" sz="2200" err="1">
                <a:latin typeface="+mn-lt"/>
                <a:ea typeface="Calibri" charset="0"/>
                <a:cs typeface="Calibri" charset="0"/>
              </a:rPr>
              <a:t>thoại</a:t>
            </a:r>
            <a:r>
              <a:rPr lang="en-US" sz="2200">
                <a:latin typeface="+mn-lt"/>
                <a:ea typeface="Calibri" charset="0"/>
                <a:cs typeface="Calibri" charset="0"/>
              </a:rPr>
              <a:t>: </a:t>
            </a:r>
            <a:r>
              <a:rPr lang="en-US" sz="2200" err="1">
                <a:latin typeface="+mn-lt"/>
                <a:ea typeface="Calibri" charset="0"/>
                <a:cs typeface="Calibri" charset="0"/>
              </a:rPr>
              <a:t>tổng</a:t>
            </a:r>
            <a:r>
              <a:rPr lang="en-US" sz="2200">
                <a:latin typeface="+mn-lt"/>
                <a:ea typeface="Calibri" charset="0"/>
                <a:cs typeface="Calibri" charset="0"/>
              </a:rPr>
              <a:t> </a:t>
            </a:r>
            <a:r>
              <a:rPr lang="en-US" sz="2200" err="1">
                <a:latin typeface="+mn-lt"/>
                <a:ea typeface="Calibri" charset="0"/>
                <a:cs typeface="Calibri" charset="0"/>
              </a:rPr>
              <a:t>đài</a:t>
            </a:r>
            <a:r>
              <a:rPr lang="en-US" sz="2200">
                <a:latin typeface="+mn-lt"/>
                <a:ea typeface="Calibri" charset="0"/>
                <a:cs typeface="Calibri" charset="0"/>
              </a:rPr>
              <a:t> </a:t>
            </a:r>
            <a:r>
              <a:rPr lang="en-US" sz="2200" err="1">
                <a:latin typeface="+mn-lt"/>
                <a:ea typeface="Calibri" charset="0"/>
                <a:cs typeface="Calibri" charset="0"/>
              </a:rPr>
              <a:t>điện</a:t>
            </a:r>
            <a:r>
              <a:rPr lang="en-US" sz="2200">
                <a:latin typeface="+mn-lt"/>
                <a:ea typeface="Calibri" charset="0"/>
                <a:cs typeface="Calibri" charset="0"/>
              </a:rPr>
              <a:t> </a:t>
            </a:r>
            <a:r>
              <a:rPr lang="en-US" sz="2200" err="1">
                <a:latin typeface="+mn-lt"/>
                <a:ea typeface="Calibri" charset="0"/>
                <a:cs typeface="Calibri" charset="0"/>
              </a:rPr>
              <a:t>thoại</a:t>
            </a:r>
            <a:r>
              <a:rPr lang="en-US" sz="2200">
                <a:latin typeface="+mn-lt"/>
                <a:ea typeface="Calibri" charset="0"/>
                <a:cs typeface="Calibri" charset="0"/>
              </a:rPr>
              <a:t> </a:t>
            </a:r>
            <a:r>
              <a:rPr lang="en-US" sz="2200" err="1">
                <a:latin typeface="+mn-lt"/>
                <a:ea typeface="Calibri" charset="0"/>
                <a:cs typeface="Calibri" charset="0"/>
              </a:rPr>
              <a:t>phải</a:t>
            </a:r>
            <a:r>
              <a:rPr lang="en-US" sz="2200">
                <a:latin typeface="+mn-lt"/>
                <a:ea typeface="Calibri" charset="0"/>
                <a:cs typeface="Calibri" charset="0"/>
              </a:rPr>
              <a:t> </a:t>
            </a:r>
            <a:r>
              <a:rPr lang="en-US" sz="2200" err="1">
                <a:latin typeface="+mn-lt"/>
                <a:ea typeface="Calibri" charset="0"/>
                <a:cs typeface="Calibri" charset="0"/>
              </a:rPr>
              <a:t>thực</a:t>
            </a:r>
            <a:r>
              <a:rPr lang="en-US" sz="2200">
                <a:latin typeface="+mn-lt"/>
                <a:ea typeface="Calibri" charset="0"/>
                <a:cs typeface="Calibri" charset="0"/>
              </a:rPr>
              <a:t> </a:t>
            </a:r>
            <a:r>
              <a:rPr lang="en-US" sz="2200" err="1">
                <a:latin typeface="+mn-lt"/>
                <a:ea typeface="Calibri" charset="0"/>
                <a:cs typeface="Calibri" charset="0"/>
              </a:rPr>
              <a:t>hiện</a:t>
            </a:r>
            <a:r>
              <a:rPr lang="en-US" sz="2200">
                <a:latin typeface="+mn-lt"/>
                <a:ea typeface="Calibri" charset="0"/>
                <a:cs typeface="Calibri" charset="0"/>
              </a:rPr>
              <a:t> </a:t>
            </a:r>
            <a:r>
              <a:rPr lang="en-US" sz="2200" err="1">
                <a:latin typeface="+mn-lt"/>
                <a:ea typeface="Calibri" charset="0"/>
                <a:cs typeface="Calibri" charset="0"/>
              </a:rPr>
              <a:t>kết</a:t>
            </a:r>
            <a:r>
              <a:rPr lang="en-US" sz="2200">
                <a:latin typeface="+mn-lt"/>
                <a:ea typeface="Calibri" charset="0"/>
                <a:cs typeface="Calibri" charset="0"/>
              </a:rPr>
              <a:t> </a:t>
            </a:r>
            <a:r>
              <a:rPr lang="en-US" sz="2200" err="1">
                <a:latin typeface="+mn-lt"/>
                <a:ea typeface="Calibri" charset="0"/>
                <a:cs typeface="Calibri" charset="0"/>
              </a:rPr>
              <a:t>nối</a:t>
            </a:r>
            <a:r>
              <a:rPr lang="en-US" sz="2200">
                <a:latin typeface="+mn-lt"/>
                <a:ea typeface="Calibri" charset="0"/>
                <a:cs typeface="Calibri" charset="0"/>
              </a:rPr>
              <a:t> </a:t>
            </a:r>
            <a:r>
              <a:rPr lang="en-US" sz="2200" err="1">
                <a:latin typeface="+mn-lt"/>
                <a:ea typeface="Calibri" charset="0"/>
                <a:cs typeface="Calibri" charset="0"/>
              </a:rPr>
              <a:t>cho</a:t>
            </a:r>
            <a:r>
              <a:rPr lang="en-US" sz="2200">
                <a:latin typeface="+mn-lt"/>
                <a:ea typeface="Calibri" charset="0"/>
                <a:cs typeface="Calibri" charset="0"/>
              </a:rPr>
              <a:t> </a:t>
            </a:r>
            <a:r>
              <a:rPr lang="en-US" sz="2200" err="1">
                <a:latin typeface="+mn-lt"/>
                <a:ea typeface="Calibri" charset="0"/>
                <a:cs typeface="Calibri" charset="0"/>
              </a:rPr>
              <a:t>một</a:t>
            </a:r>
            <a:r>
              <a:rPr lang="en-US" sz="2200">
                <a:latin typeface="+mn-lt"/>
                <a:ea typeface="Calibri" charset="0"/>
                <a:cs typeface="Calibri" charset="0"/>
              </a:rPr>
              <a:t> </a:t>
            </a:r>
            <a:r>
              <a:rPr lang="en-US" sz="2200" err="1">
                <a:latin typeface="+mn-lt"/>
                <a:ea typeface="Calibri" charset="0"/>
                <a:cs typeface="Calibri" charset="0"/>
              </a:rPr>
              <a:t>số</a:t>
            </a:r>
            <a:r>
              <a:rPr lang="en-US" sz="2200">
                <a:latin typeface="+mn-lt"/>
                <a:ea typeface="Calibri" charset="0"/>
                <a:cs typeface="Calibri" charset="0"/>
              </a:rPr>
              <a:t> </a:t>
            </a:r>
            <a:r>
              <a:rPr lang="en-US" sz="2200" err="1">
                <a:latin typeface="+mn-lt"/>
                <a:ea typeface="Calibri" charset="0"/>
                <a:cs typeface="Calibri" charset="0"/>
              </a:rPr>
              <a:t>lượng</a:t>
            </a:r>
            <a:r>
              <a:rPr lang="en-US" sz="2200">
                <a:latin typeface="+mn-lt"/>
                <a:ea typeface="Calibri" charset="0"/>
                <a:cs typeface="Calibri" charset="0"/>
              </a:rPr>
              <a:t> </a:t>
            </a:r>
            <a:r>
              <a:rPr lang="en-US" sz="2200" err="1">
                <a:latin typeface="+mn-lt"/>
                <a:ea typeface="Calibri" charset="0"/>
                <a:cs typeface="Calibri" charset="0"/>
              </a:rPr>
              <a:t>lớn</a:t>
            </a:r>
            <a:r>
              <a:rPr lang="en-US" sz="2200">
                <a:latin typeface="+mn-lt"/>
                <a:ea typeface="Calibri" charset="0"/>
                <a:cs typeface="Calibri" charset="0"/>
              </a:rPr>
              <a:t> </a:t>
            </a:r>
            <a:r>
              <a:rPr lang="en-US" sz="2200" err="1">
                <a:latin typeface="+mn-lt"/>
                <a:ea typeface="Calibri" charset="0"/>
                <a:cs typeface="Calibri" charset="0"/>
              </a:rPr>
              <a:t>khách</a:t>
            </a:r>
            <a:r>
              <a:rPr lang="en-US" sz="2200">
                <a:latin typeface="+mn-lt"/>
                <a:ea typeface="Calibri" charset="0"/>
                <a:cs typeface="Calibri" charset="0"/>
              </a:rPr>
              <a:t> </a:t>
            </a:r>
            <a:r>
              <a:rPr lang="en-US" sz="2200" err="1">
                <a:latin typeface="+mn-lt"/>
                <a:ea typeface="Calibri" charset="0"/>
                <a:cs typeface="Calibri" charset="0"/>
              </a:rPr>
              <a:t>hàng</a:t>
            </a:r>
            <a:r>
              <a:rPr lang="en-US" sz="2200">
                <a:latin typeface="+mn-lt"/>
                <a:ea typeface="Calibri" charset="0"/>
                <a:cs typeface="Calibri" charset="0"/>
              </a:rPr>
              <a:t> </a:t>
            </a:r>
            <a:r>
              <a:rPr lang="en-US" sz="2200" err="1">
                <a:latin typeface="+mn-lt"/>
                <a:ea typeface="Calibri" charset="0"/>
                <a:cs typeface="Calibri" charset="0"/>
              </a:rPr>
              <a:t>với</a:t>
            </a:r>
            <a:r>
              <a:rPr lang="en-US" sz="2200">
                <a:latin typeface="+mn-lt"/>
                <a:ea typeface="Calibri" charset="0"/>
                <a:cs typeface="Calibri" charset="0"/>
              </a:rPr>
              <a:t> </a:t>
            </a:r>
            <a:r>
              <a:rPr lang="en-US" sz="2200" err="1">
                <a:latin typeface="+mn-lt"/>
                <a:ea typeface="Calibri" charset="0"/>
                <a:cs typeface="Calibri" charset="0"/>
              </a:rPr>
              <a:t>số</a:t>
            </a:r>
            <a:r>
              <a:rPr lang="en-US" sz="2200">
                <a:latin typeface="+mn-lt"/>
                <a:ea typeface="Calibri" charset="0"/>
                <a:cs typeface="Calibri" charset="0"/>
              </a:rPr>
              <a:t> </a:t>
            </a:r>
            <a:r>
              <a:rPr lang="en-US" sz="2200" err="1">
                <a:latin typeface="+mn-lt"/>
                <a:ea typeface="Calibri" charset="0"/>
                <a:cs typeface="Calibri" charset="0"/>
              </a:rPr>
              <a:t>lượng</a:t>
            </a:r>
            <a:r>
              <a:rPr lang="en-US" sz="2200">
                <a:latin typeface="+mn-lt"/>
                <a:ea typeface="Calibri" charset="0"/>
                <a:cs typeface="Calibri" charset="0"/>
              </a:rPr>
              <a:t> </a:t>
            </a:r>
            <a:r>
              <a:rPr lang="en-US" sz="2200" err="1">
                <a:latin typeface="+mn-lt"/>
                <a:ea typeface="Calibri" charset="0"/>
                <a:cs typeface="Calibri" charset="0"/>
              </a:rPr>
              <a:t>đường</a:t>
            </a:r>
            <a:r>
              <a:rPr lang="en-US" sz="2200">
                <a:latin typeface="+mn-lt"/>
                <a:ea typeface="Calibri" charset="0"/>
                <a:cs typeface="Calibri" charset="0"/>
              </a:rPr>
              <a:t> </a:t>
            </a:r>
            <a:r>
              <a:rPr lang="en-US" sz="2200" err="1">
                <a:latin typeface="+mn-lt"/>
                <a:ea typeface="Calibri" charset="0"/>
                <a:cs typeface="Calibri" charset="0"/>
              </a:rPr>
              <a:t>ra</a:t>
            </a:r>
            <a:r>
              <a:rPr lang="en-US" sz="2200">
                <a:latin typeface="+mn-lt"/>
                <a:ea typeface="Calibri" charset="0"/>
                <a:cs typeface="Calibri" charset="0"/>
              </a:rPr>
              <a:t> </a:t>
            </a:r>
            <a:r>
              <a:rPr lang="en-US" sz="2200" err="1">
                <a:latin typeface="+mn-lt"/>
                <a:ea typeface="Calibri" charset="0"/>
                <a:cs typeface="Calibri" charset="0"/>
              </a:rPr>
              <a:t>hữu</a:t>
            </a:r>
            <a:r>
              <a:rPr lang="en-US" sz="2200">
                <a:latin typeface="+mn-lt"/>
                <a:ea typeface="Calibri" charset="0"/>
                <a:cs typeface="Calibri" charset="0"/>
              </a:rPr>
              <a:t> </a:t>
            </a:r>
            <a:r>
              <a:rPr lang="en-US" sz="2200" err="1">
                <a:latin typeface="+mn-lt"/>
                <a:ea typeface="Calibri" charset="0"/>
                <a:cs typeface="Calibri" charset="0"/>
              </a:rPr>
              <a:t>hạn</a:t>
            </a:r>
            <a:endParaRPr lang="en-US" sz="2200">
              <a:latin typeface="+mn-lt"/>
              <a:ea typeface="Calibri" charset="0"/>
              <a:cs typeface="Calibri" charset="0"/>
            </a:endParaRPr>
          </a:p>
          <a:p>
            <a:pPr marL="800100" lvl="1" indent="-342900" algn="l">
              <a:buFont typeface="Courier New" charset="0"/>
              <a:buChar char="o"/>
            </a:pPr>
            <a:r>
              <a:rPr lang="en-US" sz="2200" err="1">
                <a:latin typeface="+mn-lt"/>
                <a:ea typeface="Calibri" charset="0"/>
                <a:cs typeface="Calibri" charset="0"/>
              </a:rPr>
              <a:t>Mạng</a:t>
            </a:r>
            <a:r>
              <a:rPr lang="en-US" sz="2200">
                <a:latin typeface="+mn-lt"/>
                <a:ea typeface="Calibri" charset="0"/>
                <a:cs typeface="Calibri" charset="0"/>
              </a:rPr>
              <a:t> </a:t>
            </a:r>
            <a:r>
              <a:rPr lang="en-US" sz="2200" err="1">
                <a:latin typeface="+mn-lt"/>
                <a:ea typeface="Calibri" charset="0"/>
                <a:cs typeface="Calibri" charset="0"/>
              </a:rPr>
              <a:t>máy</a:t>
            </a:r>
            <a:r>
              <a:rPr lang="en-US" sz="2200">
                <a:latin typeface="+mn-lt"/>
                <a:ea typeface="Calibri" charset="0"/>
                <a:cs typeface="Calibri" charset="0"/>
              </a:rPr>
              <a:t> </a:t>
            </a:r>
            <a:r>
              <a:rPr lang="en-US" sz="2200" err="1">
                <a:latin typeface="+mn-lt"/>
                <a:ea typeface="Calibri" charset="0"/>
                <a:cs typeface="Calibri" charset="0"/>
              </a:rPr>
              <a:t>tính</a:t>
            </a:r>
            <a:r>
              <a:rPr lang="en-US" sz="2200">
                <a:latin typeface="+mn-lt"/>
                <a:ea typeface="Calibri" charset="0"/>
                <a:cs typeface="Calibri" charset="0"/>
              </a:rPr>
              <a:t>: </a:t>
            </a:r>
            <a:r>
              <a:rPr lang="en-US" sz="2200" err="1">
                <a:latin typeface="+mn-lt"/>
                <a:ea typeface="Calibri" charset="0"/>
                <a:cs typeface="Calibri" charset="0"/>
              </a:rPr>
              <a:t>gói</a:t>
            </a:r>
            <a:r>
              <a:rPr lang="en-US" sz="2200">
                <a:latin typeface="+mn-lt"/>
                <a:ea typeface="Calibri" charset="0"/>
                <a:cs typeface="Calibri" charset="0"/>
              </a:rPr>
              <a:t> tin </a:t>
            </a:r>
            <a:r>
              <a:rPr lang="en-US" sz="2200" err="1">
                <a:latin typeface="+mn-lt"/>
                <a:ea typeface="Calibri" charset="0"/>
                <a:cs typeface="Calibri" charset="0"/>
              </a:rPr>
              <a:t>được</a:t>
            </a:r>
            <a:r>
              <a:rPr lang="en-US" sz="2200">
                <a:latin typeface="+mn-lt"/>
                <a:ea typeface="Calibri" charset="0"/>
                <a:cs typeface="Calibri" charset="0"/>
              </a:rPr>
              <a:t> </a:t>
            </a:r>
            <a:r>
              <a:rPr lang="en-US" sz="2200" err="1">
                <a:latin typeface="+mn-lt"/>
                <a:ea typeface="Calibri" charset="0"/>
                <a:cs typeface="Calibri" charset="0"/>
              </a:rPr>
              <a:t>chuyển</a:t>
            </a:r>
            <a:r>
              <a:rPr lang="en-US" sz="2200">
                <a:latin typeface="+mn-lt"/>
                <a:ea typeface="Calibri" charset="0"/>
                <a:cs typeface="Calibri" charset="0"/>
              </a:rPr>
              <a:t> </a:t>
            </a:r>
            <a:r>
              <a:rPr lang="en-US" sz="2200" err="1">
                <a:latin typeface="+mn-lt"/>
                <a:ea typeface="Calibri" charset="0"/>
                <a:cs typeface="Calibri" charset="0"/>
              </a:rPr>
              <a:t>từ</a:t>
            </a:r>
            <a:r>
              <a:rPr lang="en-US" sz="2200">
                <a:latin typeface="+mn-lt"/>
                <a:ea typeface="Calibri" charset="0"/>
                <a:cs typeface="Calibri" charset="0"/>
              </a:rPr>
              <a:t> </a:t>
            </a:r>
            <a:r>
              <a:rPr lang="en-US" sz="2200" err="1">
                <a:latin typeface="+mn-lt"/>
                <a:ea typeface="Calibri" charset="0"/>
                <a:cs typeface="Calibri" charset="0"/>
              </a:rPr>
              <a:t>nguồn</a:t>
            </a:r>
            <a:r>
              <a:rPr lang="en-US" sz="2200">
                <a:latin typeface="+mn-lt"/>
                <a:ea typeface="Calibri" charset="0"/>
                <a:cs typeface="Calibri" charset="0"/>
              </a:rPr>
              <a:t> </a:t>
            </a:r>
            <a:r>
              <a:rPr lang="en-US" sz="2200" err="1">
                <a:latin typeface="+mn-lt"/>
                <a:ea typeface="Calibri" charset="0"/>
                <a:cs typeface="Calibri" charset="0"/>
              </a:rPr>
              <a:t>tới</a:t>
            </a:r>
            <a:r>
              <a:rPr lang="en-US" sz="2200">
                <a:latin typeface="+mn-lt"/>
                <a:ea typeface="Calibri" charset="0"/>
                <a:cs typeface="Calibri" charset="0"/>
              </a:rPr>
              <a:t> </a:t>
            </a:r>
            <a:r>
              <a:rPr lang="en-US" sz="2200" err="1">
                <a:latin typeface="+mn-lt"/>
                <a:ea typeface="Calibri" charset="0"/>
                <a:cs typeface="Calibri" charset="0"/>
              </a:rPr>
              <a:t>đích</a:t>
            </a:r>
            <a:r>
              <a:rPr lang="en-US" sz="2200">
                <a:latin typeface="+mn-lt"/>
                <a:ea typeface="Calibri" charset="0"/>
                <a:cs typeface="Calibri" charset="0"/>
              </a:rPr>
              <a:t> </a:t>
            </a:r>
            <a:r>
              <a:rPr lang="en-US" sz="2200" err="1">
                <a:latin typeface="+mn-lt"/>
                <a:ea typeface="Calibri" charset="0"/>
                <a:cs typeface="Calibri" charset="0"/>
              </a:rPr>
              <a:t>và</a:t>
            </a:r>
            <a:r>
              <a:rPr lang="en-US" sz="2200">
                <a:latin typeface="+mn-lt"/>
                <a:ea typeface="Calibri" charset="0"/>
                <a:cs typeface="Calibri" charset="0"/>
              </a:rPr>
              <a:t> </a:t>
            </a:r>
            <a:r>
              <a:rPr lang="en-US" sz="2200" err="1">
                <a:latin typeface="+mn-lt"/>
                <a:ea typeface="Calibri" charset="0"/>
                <a:cs typeface="Calibri" charset="0"/>
              </a:rPr>
              <a:t>đi</a:t>
            </a:r>
            <a:r>
              <a:rPr lang="en-US" sz="2200">
                <a:latin typeface="+mn-lt"/>
                <a:ea typeface="Calibri" charset="0"/>
                <a:cs typeface="Calibri" charset="0"/>
              </a:rPr>
              <a:t> qua </a:t>
            </a:r>
            <a:r>
              <a:rPr lang="en-US" sz="2200" err="1">
                <a:latin typeface="+mn-lt"/>
                <a:ea typeface="Calibri" charset="0"/>
                <a:cs typeface="Calibri" charset="0"/>
              </a:rPr>
              <a:t>một</a:t>
            </a:r>
            <a:r>
              <a:rPr lang="en-US" sz="2200">
                <a:latin typeface="+mn-lt"/>
                <a:ea typeface="Calibri" charset="0"/>
                <a:cs typeface="Calibri" charset="0"/>
              </a:rPr>
              <a:t> </a:t>
            </a:r>
            <a:r>
              <a:rPr lang="en-US" sz="2200" err="1">
                <a:latin typeface="+mn-lt"/>
                <a:ea typeface="Calibri" charset="0"/>
                <a:cs typeface="Calibri" charset="0"/>
              </a:rPr>
              <a:t>số</a:t>
            </a:r>
            <a:r>
              <a:rPr lang="en-US" sz="2200">
                <a:latin typeface="+mn-lt"/>
                <a:ea typeface="Calibri" charset="0"/>
                <a:cs typeface="Calibri" charset="0"/>
              </a:rPr>
              <a:t> </a:t>
            </a:r>
            <a:r>
              <a:rPr lang="en-US" sz="2200" err="1">
                <a:latin typeface="+mn-lt"/>
                <a:ea typeface="Calibri" charset="0"/>
                <a:cs typeface="Calibri" charset="0"/>
              </a:rPr>
              <a:t>lượng</a:t>
            </a:r>
            <a:r>
              <a:rPr lang="en-US" sz="2200">
                <a:latin typeface="+mn-lt"/>
                <a:ea typeface="Calibri" charset="0"/>
                <a:cs typeface="Calibri" charset="0"/>
              </a:rPr>
              <a:t> </a:t>
            </a:r>
            <a:r>
              <a:rPr lang="en-US" sz="2200" err="1">
                <a:latin typeface="+mn-lt"/>
                <a:ea typeface="Calibri" charset="0"/>
                <a:cs typeface="Calibri" charset="0"/>
              </a:rPr>
              <a:t>lớn</a:t>
            </a:r>
            <a:r>
              <a:rPr lang="en-US" sz="2200">
                <a:latin typeface="+mn-lt"/>
                <a:ea typeface="Calibri" charset="0"/>
                <a:cs typeface="Calibri" charset="0"/>
              </a:rPr>
              <a:t> </a:t>
            </a:r>
            <a:r>
              <a:rPr lang="en-US" sz="2200" err="1">
                <a:latin typeface="+mn-lt"/>
                <a:ea typeface="Calibri" charset="0"/>
                <a:cs typeface="Calibri" charset="0"/>
              </a:rPr>
              <a:t>các</a:t>
            </a:r>
            <a:r>
              <a:rPr lang="en-US" sz="2200">
                <a:latin typeface="+mn-lt"/>
                <a:ea typeface="Calibri" charset="0"/>
                <a:cs typeface="Calibri" charset="0"/>
              </a:rPr>
              <a:t> </a:t>
            </a:r>
            <a:r>
              <a:rPr lang="en-US" sz="2200" err="1">
                <a:latin typeface="+mn-lt"/>
                <a:ea typeface="Calibri" charset="0"/>
                <a:cs typeface="Calibri" charset="0"/>
              </a:rPr>
              <a:t>nút</a:t>
            </a:r>
            <a:r>
              <a:rPr lang="en-US" sz="2200">
                <a:latin typeface="+mn-lt"/>
                <a:ea typeface="Calibri" charset="0"/>
                <a:cs typeface="Calibri" charset="0"/>
              </a:rPr>
              <a:t> </a:t>
            </a:r>
            <a:r>
              <a:rPr lang="en-US" sz="2200" err="1">
                <a:latin typeface="+mn-lt"/>
                <a:ea typeface="Calibri" charset="0"/>
                <a:cs typeface="Calibri" charset="0"/>
              </a:rPr>
              <a:t>trung</a:t>
            </a:r>
            <a:r>
              <a:rPr lang="en-US" sz="2200">
                <a:latin typeface="+mn-lt"/>
                <a:ea typeface="Calibri" charset="0"/>
                <a:cs typeface="Calibri" charset="0"/>
              </a:rPr>
              <a:t> </a:t>
            </a:r>
            <a:r>
              <a:rPr lang="en-US" sz="2200" err="1">
                <a:latin typeface="+mn-lt"/>
                <a:ea typeface="Calibri" charset="0"/>
                <a:cs typeface="Calibri" charset="0"/>
              </a:rPr>
              <a:t>gian</a:t>
            </a:r>
            <a:r>
              <a:rPr lang="en-US" sz="2200">
                <a:latin typeface="+mn-lt"/>
                <a:ea typeface="Calibri" charset="0"/>
                <a:cs typeface="Calibri" charset="0"/>
              </a:rPr>
              <a:t>. </a:t>
            </a:r>
            <a:r>
              <a:rPr lang="en-US" sz="2200" err="1">
                <a:latin typeface="+mn-lt"/>
                <a:ea typeface="Calibri" charset="0"/>
                <a:cs typeface="Calibri" charset="0"/>
              </a:rPr>
              <a:t>Hệ</a:t>
            </a:r>
            <a:r>
              <a:rPr lang="en-US" sz="2200">
                <a:latin typeface="+mn-lt"/>
                <a:ea typeface="Calibri" charset="0"/>
                <a:cs typeface="Calibri" charset="0"/>
              </a:rPr>
              <a:t> </a:t>
            </a:r>
            <a:r>
              <a:rPr lang="en-US" sz="2200" err="1">
                <a:latin typeface="+mn-lt"/>
                <a:ea typeface="Calibri" charset="0"/>
                <a:cs typeface="Calibri" charset="0"/>
              </a:rPr>
              <a:t>thống</a:t>
            </a:r>
            <a:r>
              <a:rPr lang="en-US" sz="2200">
                <a:latin typeface="+mn-lt"/>
                <a:ea typeface="Calibri" charset="0"/>
                <a:cs typeface="Calibri" charset="0"/>
              </a:rPr>
              <a:t> </a:t>
            </a:r>
            <a:r>
              <a:rPr lang="en-US" sz="2200" err="1">
                <a:latin typeface="+mn-lt"/>
                <a:ea typeface="Calibri" charset="0"/>
                <a:cs typeface="Calibri" charset="0"/>
              </a:rPr>
              <a:t>hàng</a:t>
            </a:r>
            <a:r>
              <a:rPr lang="en-US" sz="2200">
                <a:latin typeface="+mn-lt"/>
                <a:ea typeface="Calibri" charset="0"/>
                <a:cs typeface="Calibri" charset="0"/>
              </a:rPr>
              <a:t> </a:t>
            </a:r>
            <a:r>
              <a:rPr lang="en-US" sz="2200" err="1">
                <a:latin typeface="+mn-lt"/>
                <a:ea typeface="Calibri" charset="0"/>
                <a:cs typeface="Calibri" charset="0"/>
              </a:rPr>
              <a:t>đợi</a:t>
            </a:r>
            <a:r>
              <a:rPr lang="en-US" sz="2200">
                <a:latin typeface="+mn-lt"/>
                <a:ea typeface="Calibri" charset="0"/>
                <a:cs typeface="Calibri" charset="0"/>
              </a:rPr>
              <a:t> </a:t>
            </a:r>
            <a:r>
              <a:rPr lang="en-US" sz="2200" err="1">
                <a:latin typeface="+mn-lt"/>
                <a:ea typeface="Calibri" charset="0"/>
                <a:cs typeface="Calibri" charset="0"/>
              </a:rPr>
              <a:t>xuất</a:t>
            </a:r>
            <a:r>
              <a:rPr lang="en-US" sz="2200">
                <a:latin typeface="+mn-lt"/>
                <a:ea typeface="Calibri" charset="0"/>
                <a:cs typeface="Calibri" charset="0"/>
              </a:rPr>
              <a:t> </a:t>
            </a:r>
            <a:r>
              <a:rPr lang="en-US" sz="2200" err="1">
                <a:latin typeface="+mn-lt"/>
                <a:ea typeface="Calibri" charset="0"/>
                <a:cs typeface="Calibri" charset="0"/>
              </a:rPr>
              <a:t>hiện</a:t>
            </a:r>
            <a:r>
              <a:rPr lang="en-US" sz="2200">
                <a:latin typeface="+mn-lt"/>
                <a:ea typeface="Calibri" charset="0"/>
                <a:cs typeface="Calibri" charset="0"/>
              </a:rPr>
              <a:t> </a:t>
            </a:r>
            <a:r>
              <a:rPr lang="en-US" sz="2200" err="1">
                <a:latin typeface="+mn-lt"/>
                <a:ea typeface="Calibri" charset="0"/>
                <a:cs typeface="Calibri" charset="0"/>
              </a:rPr>
              <a:t>tại</a:t>
            </a:r>
            <a:r>
              <a:rPr lang="en-US" sz="2200">
                <a:latin typeface="+mn-lt"/>
                <a:ea typeface="Calibri" charset="0"/>
                <a:cs typeface="Calibri" charset="0"/>
              </a:rPr>
              <a:t> </a:t>
            </a:r>
            <a:r>
              <a:rPr lang="en-US" sz="2200" err="1">
                <a:latin typeface="+mn-lt"/>
                <a:ea typeface="Calibri" charset="0"/>
                <a:cs typeface="Calibri" charset="0"/>
              </a:rPr>
              <a:t>mỗi</a:t>
            </a:r>
            <a:r>
              <a:rPr lang="en-US" sz="2200">
                <a:latin typeface="+mn-lt"/>
                <a:ea typeface="Calibri" charset="0"/>
                <a:cs typeface="Calibri" charset="0"/>
              </a:rPr>
              <a:t> </a:t>
            </a:r>
            <a:r>
              <a:rPr lang="en-US" sz="2200" err="1">
                <a:latin typeface="+mn-lt"/>
                <a:ea typeface="Calibri" charset="0"/>
                <a:cs typeface="Calibri" charset="0"/>
              </a:rPr>
              <a:t>nút</a:t>
            </a:r>
            <a:r>
              <a:rPr lang="en-US" sz="2200">
                <a:latin typeface="+mn-lt"/>
                <a:ea typeface="Calibri" charset="0"/>
                <a:cs typeface="Calibri" charset="0"/>
              </a:rPr>
              <a:t> </a:t>
            </a:r>
            <a:r>
              <a:rPr lang="en-US" sz="2200" err="1">
                <a:latin typeface="+mn-lt"/>
                <a:ea typeface="Calibri" charset="0"/>
                <a:cs typeface="Calibri" charset="0"/>
              </a:rPr>
              <a:t>mạng</a:t>
            </a:r>
            <a:r>
              <a:rPr lang="en-US" sz="2200">
                <a:latin typeface="+mn-lt"/>
                <a:ea typeface="Calibri" charset="0"/>
                <a:cs typeface="Calibri" charset="0"/>
              </a:rPr>
              <a:t> </a:t>
            </a:r>
            <a:r>
              <a:rPr lang="en-US" sz="2200" err="1">
                <a:latin typeface="+mn-lt"/>
                <a:ea typeface="Calibri" charset="0"/>
                <a:cs typeface="Calibri" charset="0"/>
              </a:rPr>
              <a:t>ở</a:t>
            </a:r>
            <a:r>
              <a:rPr lang="en-US" sz="2200">
                <a:latin typeface="+mn-lt"/>
                <a:ea typeface="Calibri" charset="0"/>
                <a:cs typeface="Calibri" charset="0"/>
              </a:rPr>
              <a:t> </a:t>
            </a:r>
            <a:r>
              <a:rPr lang="en-US" sz="2200" err="1">
                <a:latin typeface="+mn-lt"/>
                <a:ea typeface="Calibri" charset="0"/>
                <a:cs typeface="Calibri" charset="0"/>
              </a:rPr>
              <a:t>quá</a:t>
            </a:r>
            <a:r>
              <a:rPr lang="en-US" sz="2200">
                <a:latin typeface="+mn-lt"/>
                <a:ea typeface="Calibri" charset="0"/>
                <a:cs typeface="Calibri" charset="0"/>
              </a:rPr>
              <a:t> </a:t>
            </a:r>
            <a:r>
              <a:rPr lang="en-US" sz="2200" err="1">
                <a:latin typeface="+mn-lt"/>
                <a:ea typeface="Calibri" charset="0"/>
                <a:cs typeface="Calibri" charset="0"/>
              </a:rPr>
              <a:t>trình</a:t>
            </a:r>
            <a:r>
              <a:rPr lang="en-US" sz="2200">
                <a:latin typeface="+mn-lt"/>
                <a:ea typeface="Calibri" charset="0"/>
                <a:cs typeface="Calibri" charset="0"/>
              </a:rPr>
              <a:t> </a:t>
            </a:r>
            <a:r>
              <a:rPr lang="en-US" sz="2200" err="1">
                <a:latin typeface="+mn-lt"/>
                <a:ea typeface="Calibri" charset="0"/>
                <a:cs typeface="Calibri" charset="0"/>
              </a:rPr>
              <a:t>lưu</a:t>
            </a:r>
            <a:r>
              <a:rPr lang="en-US" sz="2200">
                <a:latin typeface="+mn-lt"/>
                <a:ea typeface="Calibri" charset="0"/>
                <a:cs typeface="Calibri" charset="0"/>
              </a:rPr>
              <a:t> IP packet </a:t>
            </a:r>
            <a:r>
              <a:rPr lang="en-US" sz="2200" err="1">
                <a:latin typeface="+mn-lt"/>
                <a:ea typeface="Calibri" charset="0"/>
                <a:cs typeface="Calibri" charset="0"/>
              </a:rPr>
              <a:t>tại</a:t>
            </a:r>
            <a:r>
              <a:rPr lang="en-US" sz="2200">
                <a:latin typeface="+mn-lt"/>
                <a:ea typeface="Calibri" charset="0"/>
                <a:cs typeface="Calibri" charset="0"/>
              </a:rPr>
              <a:t> </a:t>
            </a:r>
            <a:r>
              <a:rPr lang="en-US" sz="2200" err="1">
                <a:latin typeface="+mn-lt"/>
                <a:ea typeface="Calibri" charset="0"/>
                <a:cs typeface="Calibri" charset="0"/>
              </a:rPr>
              <a:t>bộ</a:t>
            </a:r>
            <a:r>
              <a:rPr lang="en-US" sz="2200">
                <a:latin typeface="+mn-lt"/>
                <a:ea typeface="Calibri" charset="0"/>
                <a:cs typeface="Calibri" charset="0"/>
              </a:rPr>
              <a:t> </a:t>
            </a:r>
            <a:r>
              <a:rPr lang="en-US" sz="2200" err="1">
                <a:latin typeface="+mn-lt"/>
                <a:ea typeface="Calibri" charset="0"/>
                <a:cs typeface="Calibri" charset="0"/>
              </a:rPr>
              <a:t>đệm</a:t>
            </a:r>
            <a:endParaRPr lang="en-US" sz="2200" i="1">
              <a:solidFill>
                <a:srgbClr val="FF0000"/>
              </a:solidFill>
              <a:latin typeface="+mn-lt"/>
            </a:endParaRPr>
          </a:p>
          <a:p>
            <a:pPr marL="800100" lvl="1" indent="-342900" algn="l">
              <a:buFont typeface="AppleSDGothicNeo-Regular" charset="-127"/>
              <a:buChar char="□"/>
            </a:pPr>
            <a:endParaRPr lang="en-US" i="1">
              <a:solidFill>
                <a:srgbClr val="FF0000"/>
              </a:solidFill>
              <a:latin typeface="+mn-lt"/>
            </a:endParaRPr>
          </a:p>
          <a:p>
            <a:pPr marL="800100" lvl="1" indent="-342900" algn="l">
              <a:buFont typeface="AppleSDGothicNeo-Regular" charset="-127"/>
              <a:buChar char="□"/>
            </a:pPr>
            <a:endParaRPr lang="en-US" i="1">
              <a:solidFill>
                <a:srgbClr val="FF0000"/>
              </a:solidFill>
              <a:latin typeface="+mn-lt"/>
            </a:endParaRPr>
          </a:p>
          <a:p>
            <a:pPr marL="800100" lvl="1" indent="-342900" algn="l">
              <a:buFont typeface="Courier New" charset="0"/>
              <a:buChar char="o"/>
            </a:pPr>
            <a:endParaRPr lang="en-US">
              <a:latin typeface="Calibri" charset="0"/>
              <a:ea typeface="Calibri" charset="0"/>
              <a:cs typeface="Calibri" charset="0"/>
            </a:endParaRPr>
          </a:p>
          <a:p>
            <a:pPr marL="800100" lvl="1" indent="-342900" algn="l">
              <a:buFont typeface="Courier New" charset="0"/>
              <a:buChar char="o"/>
            </a:pPr>
            <a:endParaRPr lang="en-US">
              <a:latin typeface="+mn-lt"/>
            </a:endParaRPr>
          </a:p>
          <a:p>
            <a:pPr marL="800100" lvl="1" indent="-342900" algn="l">
              <a:buFont typeface="Courier New" charset="0"/>
              <a:buChar char="o"/>
            </a:pPr>
            <a:endParaRPr lang="en-US">
              <a:latin typeface="+mn-lt"/>
            </a:endParaRPr>
          </a:p>
          <a:p>
            <a:pPr marL="800100" lvl="1" indent="-342900" algn="l">
              <a:buFont typeface="Courier New" charset="0"/>
              <a:buChar char="o"/>
            </a:pPr>
            <a:endParaRPr lang="en-US">
              <a:latin typeface="+mn-lt"/>
            </a:endParaRPr>
          </a:p>
          <a:p>
            <a:endParaRPr lang="en-US" i="1">
              <a:solidFill>
                <a:srgbClr val="FF0000"/>
              </a:solidFill>
              <a:latin typeface="+mn-lt"/>
            </a:endParaRPr>
          </a:p>
          <a:p>
            <a:pPr marL="800100" lvl="1" indent="-342900" algn="l">
              <a:buFont typeface="Courier New" charset="0"/>
              <a:buChar char="o"/>
            </a:pPr>
            <a:endParaRPr lang="en-US"/>
          </a:p>
          <a:p>
            <a:pPr marL="800100" lvl="1" indent="-342900" algn="l">
              <a:buFont typeface="Courier New" charset="0"/>
              <a:buChar char="o"/>
            </a:pPr>
            <a:endParaRPr lang="en-US">
              <a:latin typeface="+mn-lt"/>
            </a:endParaRPr>
          </a:p>
          <a:p>
            <a:pPr marL="800100" lvl="1" indent="-342900" algn="l">
              <a:buFont typeface="Courier New" charset="0"/>
              <a:buChar char="o"/>
            </a:pPr>
            <a:endParaRPr lang="en-US" i="1">
              <a:latin typeface="+mn-lt"/>
            </a:endParaRPr>
          </a:p>
          <a:p>
            <a:pPr marL="800100" lvl="1" indent="-342900" algn="l">
              <a:buFont typeface="AppleSDGothicNeo-Regular" charset="-127"/>
              <a:buChar char="□"/>
            </a:pPr>
            <a:endParaRPr lang="en-US" i="1">
              <a:solidFill>
                <a:srgbClr val="FF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0666450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59026" y="292575"/>
            <a:ext cx="11834191" cy="43788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sz="2800">
                <a:latin typeface="+mn-lt"/>
                <a:ea typeface="Helvetica" charset="0"/>
                <a:cs typeface="Helvetica" charset="0"/>
              </a:rPr>
              <a:t>CHƯƠNG 3: LÝ THUYẾT HÀNG ĐỢI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59027" y="887895"/>
            <a:ext cx="11834190" cy="496282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ppleSDGothicNeo-Regular" charset="-127"/>
              <a:buChar char="□"/>
            </a:pPr>
            <a:r>
              <a:rPr lang="en-US" i="1">
                <a:solidFill>
                  <a:srgbClr val="FF0000"/>
                </a:solidFill>
                <a:latin typeface="+mn-lt"/>
              </a:rPr>
              <a:t>SỬ DỤNG LÝ THUYẾT HÀNG ĐỢI (MÔ HÌNH HÀNG ĐỢI) ĐỂ TÍNH TOÁN:</a:t>
            </a:r>
          </a:p>
          <a:p>
            <a:pPr marL="800100" lvl="1" indent="-342900" algn="l">
              <a:buFont typeface="Courier New" charset="0"/>
              <a:buChar char="o"/>
            </a:pPr>
            <a:r>
              <a:rPr lang="en-US" err="1">
                <a:latin typeface="+mn-lt"/>
              </a:rPr>
              <a:t>Thời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gian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chờ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trung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bình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trong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hàng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đợi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và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mô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hình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hàng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đợi</a:t>
            </a:r>
            <a:endParaRPr lang="en-US">
              <a:latin typeface="+mn-lt"/>
            </a:endParaRPr>
          </a:p>
          <a:p>
            <a:pPr marL="800100" lvl="1" indent="-342900" algn="l">
              <a:buFont typeface="Courier New" charset="0"/>
              <a:buChar char="o"/>
            </a:pPr>
            <a:r>
              <a:rPr lang="en-US" err="1">
                <a:latin typeface="+mn-lt"/>
              </a:rPr>
              <a:t>Thời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gian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đáp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ứng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trung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bình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của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mô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hình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hàng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đợi</a:t>
            </a:r>
            <a:endParaRPr lang="en-US">
              <a:latin typeface="+mn-lt"/>
            </a:endParaRPr>
          </a:p>
          <a:p>
            <a:pPr marL="800100" lvl="1" indent="-342900" algn="l">
              <a:buFont typeface="Courier New" charset="0"/>
              <a:buChar char="o"/>
            </a:pPr>
            <a:r>
              <a:rPr lang="en-US" err="1">
                <a:latin typeface="+mn-lt"/>
              </a:rPr>
              <a:t>Mức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độ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sử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dụng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của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trung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tâm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phục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vụ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khách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hàng</a:t>
            </a:r>
            <a:endParaRPr lang="en-US">
              <a:latin typeface="+mn-lt"/>
            </a:endParaRPr>
          </a:p>
          <a:p>
            <a:pPr marL="800100" lvl="1" indent="-342900" algn="l">
              <a:buFont typeface="Courier New" charset="0"/>
              <a:buChar char="o"/>
            </a:pPr>
            <a:r>
              <a:rPr lang="en-US" err="1">
                <a:latin typeface="+mn-lt"/>
              </a:rPr>
              <a:t>Giải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thiết</a:t>
            </a:r>
            <a:r>
              <a:rPr lang="en-US">
                <a:latin typeface="+mn-lt"/>
              </a:rPr>
              <a:t>: </a:t>
            </a:r>
            <a:r>
              <a:rPr lang="en-US" err="1">
                <a:latin typeface="+mn-lt"/>
              </a:rPr>
              <a:t>Tiến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trình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đến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của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khách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hàng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là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tiến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trình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ngẫu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nhiên</a:t>
            </a:r>
            <a:endParaRPr lang="en-US" i="1">
              <a:solidFill>
                <a:srgbClr val="FF0000"/>
              </a:solidFill>
              <a:latin typeface="+mn-lt"/>
            </a:endParaRPr>
          </a:p>
          <a:p>
            <a:pPr marL="342900" indent="-342900" algn="l">
              <a:buFont typeface="AppleSDGothicNeo-Regular" charset="-127"/>
              <a:buChar char="□"/>
            </a:pPr>
            <a:r>
              <a:rPr lang="en-US" i="1">
                <a:solidFill>
                  <a:srgbClr val="FF0000"/>
                </a:solidFill>
                <a:latin typeface="+mn-lt"/>
              </a:rPr>
              <a:t>VÍ DỤ TRONG MẠNG WLAN:</a:t>
            </a:r>
          </a:p>
          <a:p>
            <a:pPr marL="800100" lvl="1" indent="-342900" algn="l">
              <a:buFont typeface="AppleSDGothicNeo-Regular" charset="-127"/>
              <a:buChar char="□"/>
            </a:pPr>
            <a:endParaRPr lang="en-US" i="1">
              <a:solidFill>
                <a:srgbClr val="FF0000"/>
              </a:solidFill>
              <a:latin typeface="+mn-lt"/>
            </a:endParaRPr>
          </a:p>
          <a:p>
            <a:pPr marL="800100" lvl="1" indent="-342900" algn="l">
              <a:buFont typeface="Courier New" charset="0"/>
              <a:buChar char="o"/>
            </a:pPr>
            <a:endParaRPr lang="en-US">
              <a:latin typeface="Calibri" charset="0"/>
              <a:ea typeface="Calibri" charset="0"/>
              <a:cs typeface="Calibri" charset="0"/>
            </a:endParaRPr>
          </a:p>
          <a:p>
            <a:pPr marL="800100" lvl="1" indent="-342900" algn="l">
              <a:buFont typeface="Courier New" charset="0"/>
              <a:buChar char="o"/>
            </a:pPr>
            <a:endParaRPr lang="en-US">
              <a:latin typeface="+mn-lt"/>
            </a:endParaRPr>
          </a:p>
          <a:p>
            <a:pPr marL="800100" lvl="1" indent="-342900" algn="l">
              <a:buFont typeface="Courier New" charset="0"/>
              <a:buChar char="o"/>
            </a:pPr>
            <a:endParaRPr lang="en-US">
              <a:latin typeface="+mn-lt"/>
            </a:endParaRPr>
          </a:p>
          <a:p>
            <a:pPr marL="800100" lvl="1" indent="-342900" algn="l">
              <a:buFont typeface="Courier New" charset="0"/>
              <a:buChar char="o"/>
            </a:pPr>
            <a:endParaRPr lang="en-US">
              <a:latin typeface="+mn-lt"/>
            </a:endParaRPr>
          </a:p>
          <a:p>
            <a:endParaRPr lang="en-US" i="1">
              <a:solidFill>
                <a:srgbClr val="FF0000"/>
              </a:solidFill>
              <a:latin typeface="+mn-lt"/>
            </a:endParaRPr>
          </a:p>
          <a:p>
            <a:pPr marL="800100" lvl="1" indent="-342900" algn="l">
              <a:buFont typeface="Courier New" charset="0"/>
              <a:buChar char="o"/>
            </a:pPr>
            <a:endParaRPr lang="en-US"/>
          </a:p>
          <a:p>
            <a:pPr marL="800100" lvl="1" indent="-342900" algn="l">
              <a:buFont typeface="Courier New" charset="0"/>
              <a:buChar char="o"/>
            </a:pPr>
            <a:endParaRPr lang="en-US">
              <a:latin typeface="+mn-lt"/>
            </a:endParaRPr>
          </a:p>
          <a:p>
            <a:pPr marL="800100" lvl="1" indent="-342900" algn="l">
              <a:buFont typeface="Courier New" charset="0"/>
              <a:buChar char="o"/>
            </a:pPr>
            <a:endParaRPr lang="en-US" i="1">
              <a:latin typeface="+mn-lt"/>
            </a:endParaRPr>
          </a:p>
          <a:p>
            <a:pPr marL="800100" lvl="1" indent="-342900" algn="l">
              <a:buFont typeface="AppleSDGothicNeo-Regular" charset="-127"/>
              <a:buChar char="□"/>
            </a:pPr>
            <a:endParaRPr lang="en-US" i="1">
              <a:solidFill>
                <a:srgbClr val="FF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182819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9537" y="1674254"/>
            <a:ext cx="6413680" cy="316820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159026" y="292575"/>
            <a:ext cx="11834191" cy="43788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sz="2800">
                <a:latin typeface="+mn-lt"/>
                <a:ea typeface="Helvetica" charset="0"/>
                <a:cs typeface="Helvetica" charset="0"/>
              </a:rPr>
              <a:t>CHƯƠNG 3: LÝ THUYẾT HÀNG ĐỢI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59027" y="887895"/>
            <a:ext cx="5185706" cy="496282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ppleSDGothicNeo-Regular" charset="-127"/>
              <a:buChar char="□"/>
            </a:pPr>
            <a:r>
              <a:rPr lang="en-US" i="1">
                <a:solidFill>
                  <a:srgbClr val="FF0000"/>
                </a:solidFill>
                <a:latin typeface="+mn-lt"/>
              </a:rPr>
              <a:t>HỆ THỐNG PHỤC VỤ:</a:t>
            </a:r>
          </a:p>
          <a:p>
            <a:pPr marL="800100" lvl="1" indent="-342900" algn="l">
              <a:buFont typeface="Courier New" charset="0"/>
              <a:buChar char="o"/>
            </a:pPr>
            <a:r>
              <a:rPr lang="en-US" err="1">
                <a:latin typeface="+mn-lt"/>
              </a:rPr>
              <a:t>Là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hệ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thống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được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sử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dụng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để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phục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vụ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các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yêu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cầu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nhất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định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của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khách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hàng</a:t>
            </a:r>
            <a:endParaRPr lang="en-US">
              <a:latin typeface="+mn-lt"/>
            </a:endParaRPr>
          </a:p>
          <a:p>
            <a:pPr marL="800100" lvl="1" indent="-342900" algn="l">
              <a:buFont typeface="Courier New" charset="0"/>
              <a:buChar char="o"/>
            </a:pPr>
            <a:r>
              <a:rPr lang="en-US" err="1">
                <a:latin typeface="+mn-lt"/>
              </a:rPr>
              <a:t>Thông</a:t>
            </a:r>
            <a:r>
              <a:rPr lang="en-US">
                <a:latin typeface="+mn-lt"/>
              </a:rPr>
              <a:t> qua </a:t>
            </a:r>
            <a:r>
              <a:rPr lang="en-US" err="1">
                <a:latin typeface="+mn-lt"/>
              </a:rPr>
              <a:t>các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điểm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cung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cấp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dịch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vụ</a:t>
            </a:r>
            <a:endParaRPr lang="en-US">
              <a:latin typeface="+mn-lt"/>
            </a:endParaRPr>
          </a:p>
          <a:p>
            <a:pPr marL="800100" lvl="1" indent="-342900" algn="l">
              <a:buFont typeface="Courier New" charset="0"/>
              <a:buChar char="o"/>
            </a:pPr>
            <a:r>
              <a:rPr lang="en-US" err="1">
                <a:latin typeface="+mn-lt"/>
              </a:rPr>
              <a:t>Các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yêu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cầu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hoặc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khách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hàng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sẽ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rời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hệ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thống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sau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khi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dịch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vụ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đã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dược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cung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cấp</a:t>
            </a:r>
            <a:endParaRPr lang="en-US" i="1">
              <a:solidFill>
                <a:srgbClr val="FF0000"/>
              </a:solidFill>
              <a:latin typeface="+mn-lt"/>
            </a:endParaRPr>
          </a:p>
          <a:p>
            <a:pPr marL="342900" indent="-342900" algn="l">
              <a:buFont typeface="AppleSDGothicNeo-Regular" charset="-127"/>
              <a:buChar char="□"/>
            </a:pPr>
            <a:r>
              <a:rPr lang="en-US" i="1">
                <a:solidFill>
                  <a:srgbClr val="FF0000"/>
                </a:solidFill>
                <a:latin typeface="+mn-lt"/>
              </a:rPr>
              <a:t>CẤU TRÚC:</a:t>
            </a:r>
          </a:p>
          <a:p>
            <a:pPr marL="800100" lvl="1" indent="-342900" algn="l">
              <a:buFont typeface="Courier New" charset="0"/>
              <a:buChar char="o"/>
            </a:pPr>
            <a:r>
              <a:rPr lang="en-US" err="1">
                <a:latin typeface="+mn-lt"/>
              </a:rPr>
              <a:t>Tập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hợp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khách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hàng</a:t>
            </a:r>
            <a:endParaRPr lang="en-US">
              <a:latin typeface="+mn-lt"/>
            </a:endParaRPr>
          </a:p>
          <a:p>
            <a:pPr marL="800100" lvl="1" indent="-342900" algn="l">
              <a:buFont typeface="Courier New" charset="0"/>
              <a:buChar char="o"/>
            </a:pPr>
            <a:r>
              <a:rPr lang="en-US" err="1">
                <a:latin typeface="+mn-lt"/>
              </a:rPr>
              <a:t>Trung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tâm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phục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vụ</a:t>
            </a:r>
            <a:endParaRPr lang="en-US">
              <a:latin typeface="+mn-lt"/>
            </a:endParaRPr>
          </a:p>
          <a:p>
            <a:pPr marL="800100" lvl="1" indent="-342900" algn="l">
              <a:buFont typeface="Courier New" charset="0"/>
              <a:buChar char="o"/>
            </a:pPr>
            <a:r>
              <a:rPr lang="en-US" err="1">
                <a:latin typeface="+mn-lt"/>
              </a:rPr>
              <a:t>Xuất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phát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từ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tập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hợp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này</a:t>
            </a:r>
            <a:r>
              <a:rPr lang="en-US">
                <a:latin typeface="+mn-lt"/>
              </a:rPr>
              <a:t>, </a:t>
            </a:r>
            <a:r>
              <a:rPr lang="en-US" err="1">
                <a:latin typeface="+mn-lt"/>
              </a:rPr>
              <a:t>các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khách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hàng</a:t>
            </a:r>
            <a:r>
              <a:rPr lang="en-US">
                <a:latin typeface="+mn-lt"/>
              </a:rPr>
              <a:t> (</a:t>
            </a:r>
            <a:r>
              <a:rPr lang="en-US" err="1">
                <a:latin typeface="+mn-lt"/>
              </a:rPr>
              <a:t>yêu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cầu</a:t>
            </a:r>
            <a:r>
              <a:rPr lang="en-US">
                <a:latin typeface="+mn-lt"/>
              </a:rPr>
              <a:t>) </a:t>
            </a:r>
            <a:r>
              <a:rPr lang="en-US" err="1">
                <a:latin typeface="+mn-lt"/>
              </a:rPr>
              <a:t>tiến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vào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trung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tâm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phục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vụ</a:t>
            </a:r>
            <a:endParaRPr lang="en-US">
              <a:latin typeface="+mn-lt"/>
            </a:endParaRPr>
          </a:p>
          <a:p>
            <a:pPr marL="800100" lvl="1" indent="-342900" algn="l">
              <a:buFont typeface="Courier New" charset="0"/>
              <a:buChar char="o"/>
            </a:pPr>
            <a:r>
              <a:rPr lang="en-US">
                <a:latin typeface="+mn-lt"/>
              </a:rPr>
              <a:t>Do </a:t>
            </a:r>
            <a:r>
              <a:rPr lang="en-US" err="1">
                <a:latin typeface="+mn-lt"/>
              </a:rPr>
              <a:t>số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trạm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phục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vụ</a:t>
            </a:r>
            <a:r>
              <a:rPr lang="en-US">
                <a:latin typeface="+mn-lt"/>
              </a:rPr>
              <a:t>, </a:t>
            </a:r>
            <a:r>
              <a:rPr lang="en-US" err="1">
                <a:latin typeface="+mn-lt"/>
              </a:rPr>
              <a:t>khả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năng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xử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lý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của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trung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tâm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phục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vụ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bị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giới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hạn</a:t>
            </a:r>
            <a:endParaRPr lang="en-US">
              <a:latin typeface="+mn-lt"/>
            </a:endParaRPr>
          </a:p>
          <a:p>
            <a:pPr marL="800100" lvl="1" indent="-342900" algn="l">
              <a:buFont typeface="Courier New" charset="0"/>
              <a:buChar char="o"/>
            </a:pPr>
            <a:r>
              <a:rPr lang="en-US" err="1">
                <a:latin typeface="+mn-lt"/>
              </a:rPr>
              <a:t>Khách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hàng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xếp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hàng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chờ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đến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lượt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được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phục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vụ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trong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bộ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phận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hàng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đợi</a:t>
            </a:r>
            <a:endParaRPr lang="en-US">
              <a:latin typeface="+mn-lt"/>
            </a:endParaRPr>
          </a:p>
          <a:p>
            <a:pPr marL="800100" lvl="1" indent="-342900" algn="l">
              <a:buFont typeface="AppleSDGothicNeo-Regular" charset="-127"/>
              <a:buChar char="□"/>
            </a:pPr>
            <a:endParaRPr lang="en-US" i="1">
              <a:solidFill>
                <a:srgbClr val="FF0000"/>
              </a:solidFill>
              <a:latin typeface="+mn-lt"/>
            </a:endParaRPr>
          </a:p>
          <a:p>
            <a:pPr marL="800100" lvl="1" indent="-342900" algn="l">
              <a:buFont typeface="AppleSDGothicNeo-Regular" charset="-127"/>
              <a:buChar char="□"/>
            </a:pPr>
            <a:endParaRPr lang="en-US" i="1">
              <a:solidFill>
                <a:srgbClr val="FF0000"/>
              </a:solidFill>
              <a:latin typeface="+mn-lt"/>
            </a:endParaRPr>
          </a:p>
          <a:p>
            <a:pPr marL="800100" lvl="1" indent="-342900" algn="l">
              <a:buFont typeface="Courier New" charset="0"/>
              <a:buChar char="o"/>
            </a:pPr>
            <a:endParaRPr lang="en-US">
              <a:latin typeface="Calibri" charset="0"/>
              <a:ea typeface="Calibri" charset="0"/>
              <a:cs typeface="Calibri" charset="0"/>
            </a:endParaRPr>
          </a:p>
          <a:p>
            <a:pPr marL="800100" lvl="1" indent="-342900" algn="l">
              <a:buFont typeface="Courier New" charset="0"/>
              <a:buChar char="o"/>
            </a:pPr>
            <a:endParaRPr lang="en-US">
              <a:latin typeface="+mn-lt"/>
            </a:endParaRPr>
          </a:p>
          <a:p>
            <a:pPr marL="800100" lvl="1" indent="-342900" algn="l">
              <a:buFont typeface="Courier New" charset="0"/>
              <a:buChar char="o"/>
            </a:pPr>
            <a:endParaRPr lang="en-US">
              <a:latin typeface="+mn-lt"/>
            </a:endParaRPr>
          </a:p>
          <a:p>
            <a:pPr marL="800100" lvl="1" indent="-342900" algn="l">
              <a:buFont typeface="Courier New" charset="0"/>
              <a:buChar char="o"/>
            </a:pPr>
            <a:endParaRPr lang="en-US">
              <a:latin typeface="+mn-lt"/>
            </a:endParaRPr>
          </a:p>
          <a:p>
            <a:endParaRPr lang="en-US" i="1">
              <a:solidFill>
                <a:srgbClr val="FF0000"/>
              </a:solidFill>
              <a:latin typeface="+mn-lt"/>
            </a:endParaRPr>
          </a:p>
          <a:p>
            <a:pPr marL="800100" lvl="1" indent="-342900" algn="l">
              <a:buFont typeface="Courier New" charset="0"/>
              <a:buChar char="o"/>
            </a:pPr>
            <a:endParaRPr lang="en-US"/>
          </a:p>
          <a:p>
            <a:pPr marL="800100" lvl="1" indent="-342900" algn="l">
              <a:buFont typeface="Courier New" charset="0"/>
              <a:buChar char="o"/>
            </a:pPr>
            <a:endParaRPr lang="en-US">
              <a:latin typeface="+mn-lt"/>
            </a:endParaRPr>
          </a:p>
          <a:p>
            <a:pPr marL="800100" lvl="1" indent="-342900" algn="l">
              <a:buFont typeface="Courier New" charset="0"/>
              <a:buChar char="o"/>
            </a:pPr>
            <a:endParaRPr lang="en-US" i="1">
              <a:latin typeface="+mn-lt"/>
            </a:endParaRPr>
          </a:p>
          <a:p>
            <a:pPr marL="800100" lvl="1" indent="-342900" algn="l">
              <a:buFont typeface="AppleSDGothicNeo-Regular" charset="-127"/>
              <a:buChar char="□"/>
            </a:pPr>
            <a:endParaRPr lang="en-US" i="1">
              <a:solidFill>
                <a:srgbClr val="FF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0344676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25040" y="292868"/>
            <a:ext cx="11834191" cy="43788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sz="2800">
                <a:latin typeface="+mn-lt"/>
                <a:ea typeface="Helvetica" charset="0"/>
                <a:cs typeface="Helvetica" charset="0"/>
              </a:rPr>
              <a:t>CHƯƠNG 3: LÝ THUYẾT HÀNG ĐỢI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 txBox="1">
                <a:spLocks/>
              </p:cNvSpPr>
              <p:nvPr/>
            </p:nvSpPr>
            <p:spPr>
              <a:xfrm>
                <a:off x="159026" y="887895"/>
                <a:ext cx="6834201" cy="496282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 algn="l">
                  <a:buFont typeface="AppleSDGothicNeo-Regular" charset="-127"/>
                  <a:buChar char="□"/>
                </a:pPr>
                <a:r>
                  <a:rPr lang="en-US" i="1">
                    <a:solidFill>
                      <a:srgbClr val="FF0000"/>
                    </a:solidFill>
                    <a:latin typeface="+mn-lt"/>
                  </a:rPr>
                  <a:t>HỆ THỐNG HÀNG ĐỢI ĐƠN:</a:t>
                </a:r>
              </a:p>
              <a:p>
                <a:pPr marL="800100" lvl="1" indent="-342900" algn="l">
                  <a:buFont typeface="Courier New" charset="0"/>
                  <a:buChar char="o"/>
                </a:pPr>
                <a:r>
                  <a:rPr lang="en-US" err="1">
                    <a:latin typeface="+mn-lt"/>
                  </a:rPr>
                  <a:t>Trung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tâm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phục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vụ</a:t>
                </a:r>
                <a:r>
                  <a:rPr lang="en-US">
                    <a:latin typeface="+mn-lt"/>
                  </a:rPr>
                  <a:t>: </a:t>
                </a:r>
                <a:r>
                  <a:rPr lang="en-US" err="1">
                    <a:latin typeface="+mn-lt"/>
                  </a:rPr>
                  <a:t>một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hoặc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nhiều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trạm</a:t>
                </a:r>
                <a:endParaRPr lang="en-US">
                  <a:latin typeface="+mn-lt"/>
                </a:endParaRPr>
              </a:p>
              <a:p>
                <a:pPr marL="800100" lvl="1" indent="-342900" algn="l">
                  <a:buFont typeface="Courier New" charset="0"/>
                  <a:buChar char="o"/>
                </a:pPr>
                <a:r>
                  <a:rPr lang="en-US" err="1">
                    <a:latin typeface="+mn-lt"/>
                  </a:rPr>
                  <a:t>Tại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mỗi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thời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điểm</a:t>
                </a:r>
                <a:r>
                  <a:rPr lang="en-US">
                    <a:latin typeface="+mn-lt"/>
                  </a:rPr>
                  <a:t>, </a:t>
                </a:r>
                <a:r>
                  <a:rPr lang="en-US" err="1">
                    <a:latin typeface="+mn-lt"/>
                  </a:rPr>
                  <a:t>một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trạm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phục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vụ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một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khách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hàng</a:t>
                </a:r>
                <a:r>
                  <a:rPr lang="en-US">
                    <a:latin typeface="+mn-lt"/>
                  </a:rPr>
                  <a:t> (</a:t>
                </a:r>
                <a:r>
                  <a:rPr lang="en-US" err="1">
                    <a:latin typeface="+mn-lt"/>
                  </a:rPr>
                  <a:t>yêu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cầu</a:t>
                </a:r>
                <a:r>
                  <a:rPr lang="en-US">
                    <a:latin typeface="+mn-lt"/>
                  </a:rPr>
                  <a:t>)</a:t>
                </a:r>
              </a:p>
              <a:p>
                <a:pPr marL="342900" indent="-342900" algn="l">
                  <a:buFont typeface="AppleSDGothicNeo-Regular" charset="-127"/>
                  <a:buChar char="□"/>
                </a:pPr>
                <a:r>
                  <a:rPr lang="en-US" i="1">
                    <a:solidFill>
                      <a:srgbClr val="FF0000"/>
                    </a:solidFill>
                    <a:latin typeface="+mn-lt"/>
                  </a:rPr>
                  <a:t>CÁC THAM SỐ CỦA HÀNG ĐỢI ĐƠN:</a:t>
                </a:r>
              </a:p>
              <a:p>
                <a:pPr marL="800100" lvl="1" indent="-342900" algn="l">
                  <a:buFont typeface="Courier New" charset="0"/>
                  <a:buChar char="o"/>
                </a:pPr>
                <a:r>
                  <a:rPr lang="en-US" err="1">
                    <a:latin typeface="+mn-lt"/>
                  </a:rPr>
                  <a:t>Tiến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trình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tới</a:t>
                </a:r>
                <a:r>
                  <a:rPr lang="en-US">
                    <a:latin typeface="+mn-lt"/>
                  </a:rPr>
                  <a:t>: </a:t>
                </a:r>
                <a:r>
                  <a:rPr lang="en-US" err="1">
                    <a:latin typeface="+mn-lt"/>
                  </a:rPr>
                  <a:t>có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tính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chất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ngẫu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nhiên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khác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nhau</a:t>
                </a:r>
                <a:r>
                  <a:rPr lang="en-US">
                    <a:latin typeface="+mn-lt"/>
                  </a:rPr>
                  <a:t>. </a:t>
                </a:r>
                <a:r>
                  <a:rPr lang="en-US" err="1">
                    <a:latin typeface="+mn-lt"/>
                  </a:rPr>
                  <a:t>Đặc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trưng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bởi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tốc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độc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tới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trung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bình</a:t>
                </a:r>
                <a:r>
                  <a:rPr lang="en-US">
                    <a:latin typeface="+mn-lt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𝜆</m:t>
                    </m:r>
                    <m:r>
                      <a:rPr lang="vi-VN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m:rPr>
                        <m:sty m:val="p"/>
                      </m:rPr>
                      <a:rPr lang="vi-VN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y</m:t>
                    </m:r>
                    <m:r>
                      <a:rPr lang="vi-VN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ê</m:t>
                    </m:r>
                    <m:r>
                      <m:rPr>
                        <m:sty m:val="p"/>
                      </m:rPr>
                      <a:rPr lang="vi-VN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u</m:t>
                    </m:r>
                    <m:r>
                      <a:rPr lang="vi-VN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err="1">
                    <a:latin typeface="+mn-lt"/>
                  </a:rPr>
                  <a:t>cầu</a:t>
                </a:r>
                <a:r>
                  <a:rPr lang="en-US">
                    <a:latin typeface="+mn-lt"/>
                  </a:rPr>
                  <a:t>/</a:t>
                </a:r>
                <a:r>
                  <a:rPr lang="en-US" err="1">
                    <a:latin typeface="+mn-lt"/>
                  </a:rPr>
                  <a:t>đơn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vị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thời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gian</a:t>
                </a:r>
                <a:endParaRPr lang="en-US">
                  <a:latin typeface="+mn-lt"/>
                </a:endParaRPr>
              </a:p>
              <a:p>
                <a:pPr marL="800100" lvl="1" indent="-342900" algn="l">
                  <a:buFont typeface="Courier New" charset="0"/>
                  <a:buChar char="o"/>
                </a:pPr>
                <a:r>
                  <a:rPr lang="en-US" err="1">
                    <a:latin typeface="+mn-lt"/>
                  </a:rPr>
                  <a:t>Tiến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trình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phục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vụ</a:t>
                </a:r>
                <a:r>
                  <a:rPr lang="en-US">
                    <a:latin typeface="+mn-lt"/>
                  </a:rPr>
                  <a:t>: </a:t>
                </a:r>
                <a:r>
                  <a:rPr lang="en-US" err="1">
                    <a:latin typeface="+mn-lt"/>
                  </a:rPr>
                  <a:t>có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tính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chất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ngẫu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nhiên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khác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nhau</a:t>
                </a:r>
                <a:r>
                  <a:rPr lang="en-US">
                    <a:latin typeface="+mn-lt"/>
                  </a:rPr>
                  <a:t>. </a:t>
                </a:r>
                <a:r>
                  <a:rPr lang="en-US" err="1">
                    <a:latin typeface="+mn-lt"/>
                  </a:rPr>
                  <a:t>Đặc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trưng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bởi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tốc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độ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phục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vụ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trung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bình</a:t>
                </a:r>
                <a:r>
                  <a:rPr lang="en-US">
                    <a:latin typeface="+mn-lt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𝜇</m:t>
                    </m:r>
                    <m:r>
                      <a:rPr lang="vi-VN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m:rPr>
                        <m:sty m:val="p"/>
                      </m:rPr>
                      <a:rPr lang="vi-VN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y</m:t>
                    </m:r>
                    <m:r>
                      <a:rPr lang="vi-VN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ê</m:t>
                    </m:r>
                    <m:r>
                      <m:rPr>
                        <m:sty m:val="p"/>
                      </m:rPr>
                      <a:rPr lang="vi-VN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u</m:t>
                    </m:r>
                    <m:r>
                      <a:rPr lang="vi-VN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err="1">
                    <a:latin typeface="+mn-lt"/>
                  </a:rPr>
                  <a:t>cầu</a:t>
                </a:r>
                <a:r>
                  <a:rPr lang="en-US">
                    <a:latin typeface="+mn-lt"/>
                  </a:rPr>
                  <a:t>/</a:t>
                </a:r>
                <a:r>
                  <a:rPr lang="en-US" err="1">
                    <a:latin typeface="+mn-lt"/>
                  </a:rPr>
                  <a:t>đơn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vị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thời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gian</a:t>
                </a:r>
                <a:endParaRPr lang="en-US">
                  <a:latin typeface="+mn-lt"/>
                </a:endParaRPr>
              </a:p>
              <a:p>
                <a:pPr marL="800100" lvl="1" indent="-342900" algn="l">
                  <a:buFont typeface="Courier New" charset="0"/>
                  <a:buChar char="o"/>
                </a:pPr>
                <a:r>
                  <a:rPr lang="en-US" err="1">
                    <a:latin typeface="+mn-lt"/>
                  </a:rPr>
                  <a:t>Một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trung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tâm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phục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vụ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chứa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một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số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trạm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phục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vụ</a:t>
                </a:r>
                <a:endParaRPr lang="en-US">
                  <a:latin typeface="+mn-lt"/>
                </a:endParaRPr>
              </a:p>
              <a:p>
                <a:pPr marL="800100" lvl="1" indent="-342900" algn="l">
                  <a:buFont typeface="Courier New" charset="0"/>
                  <a:buChar char="o"/>
                </a:pPr>
                <a:r>
                  <a:rPr lang="en-US" err="1">
                    <a:latin typeface="+mn-lt"/>
                  </a:rPr>
                  <a:t>Hàng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đợi</a:t>
                </a:r>
                <a:r>
                  <a:rPr lang="en-US">
                    <a:latin typeface="+mn-lt"/>
                  </a:rPr>
                  <a:t>: </a:t>
                </a:r>
                <a:r>
                  <a:rPr lang="en-US" err="1">
                    <a:latin typeface="+mn-lt"/>
                  </a:rPr>
                  <a:t>có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kích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thước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vô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hạn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hoặc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hữu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hạn</a:t>
                </a:r>
                <a:r>
                  <a:rPr lang="en-US">
                    <a:latin typeface="+mn-lt"/>
                  </a:rPr>
                  <a:t> (K </a:t>
                </a:r>
                <a:r>
                  <a:rPr lang="en-US" err="1">
                    <a:latin typeface="+mn-lt"/>
                  </a:rPr>
                  <a:t>chỗ</a:t>
                </a:r>
                <a:r>
                  <a:rPr lang="en-US">
                    <a:latin typeface="+mn-lt"/>
                  </a:rPr>
                  <a:t>)</a:t>
                </a:r>
              </a:p>
              <a:p>
                <a:pPr marL="800100" lvl="1" indent="-342900" algn="l">
                  <a:buFont typeface="AppleSDGothicNeo-Regular" charset="-127"/>
                  <a:buChar char="□"/>
                </a:pPr>
                <a:endParaRPr lang="en-US" i="1">
                  <a:solidFill>
                    <a:srgbClr val="FF0000"/>
                  </a:solidFill>
                  <a:latin typeface="+mn-lt"/>
                </a:endParaRPr>
              </a:p>
              <a:p>
                <a:pPr marL="800100" lvl="1" indent="-342900" algn="l">
                  <a:buFont typeface="AppleSDGothicNeo-Regular" charset="-127"/>
                  <a:buChar char="□"/>
                </a:pPr>
                <a:endParaRPr lang="en-US" i="1">
                  <a:solidFill>
                    <a:srgbClr val="FF0000"/>
                  </a:solidFill>
                  <a:latin typeface="+mn-lt"/>
                </a:endParaRPr>
              </a:p>
              <a:p>
                <a:pPr marL="800100" lvl="1" indent="-342900" algn="l">
                  <a:buFont typeface="Courier New" charset="0"/>
                  <a:buChar char="o"/>
                </a:pPr>
                <a:endParaRPr lang="en-US">
                  <a:latin typeface="Calibri" charset="0"/>
                  <a:ea typeface="Calibri" charset="0"/>
                  <a:cs typeface="Calibri" charset="0"/>
                </a:endParaRPr>
              </a:p>
              <a:p>
                <a:pPr marL="800100" lvl="1" indent="-342900" algn="l">
                  <a:buFont typeface="Courier New" charset="0"/>
                  <a:buChar char="o"/>
                </a:pPr>
                <a:endParaRPr lang="en-US">
                  <a:latin typeface="+mn-lt"/>
                </a:endParaRPr>
              </a:p>
              <a:p>
                <a:pPr marL="800100" lvl="1" indent="-342900" algn="l">
                  <a:buFont typeface="Courier New" charset="0"/>
                  <a:buChar char="o"/>
                </a:pPr>
                <a:endParaRPr lang="en-US">
                  <a:latin typeface="+mn-lt"/>
                </a:endParaRPr>
              </a:p>
              <a:p>
                <a:pPr marL="800100" lvl="1" indent="-342900" algn="l">
                  <a:buFont typeface="Courier New" charset="0"/>
                  <a:buChar char="o"/>
                </a:pPr>
                <a:endParaRPr lang="en-US">
                  <a:latin typeface="+mn-lt"/>
                </a:endParaRPr>
              </a:p>
              <a:p>
                <a:endParaRPr lang="en-US" i="1">
                  <a:solidFill>
                    <a:srgbClr val="FF0000"/>
                  </a:solidFill>
                  <a:latin typeface="+mn-lt"/>
                </a:endParaRPr>
              </a:p>
              <a:p>
                <a:pPr marL="800100" lvl="1" indent="-342900" algn="l">
                  <a:buFont typeface="Courier New" charset="0"/>
                  <a:buChar char="o"/>
                </a:pPr>
                <a:endParaRPr lang="en-US"/>
              </a:p>
              <a:p>
                <a:pPr marL="800100" lvl="1" indent="-342900" algn="l">
                  <a:buFont typeface="Courier New" charset="0"/>
                  <a:buChar char="o"/>
                </a:pPr>
                <a:endParaRPr lang="en-US">
                  <a:latin typeface="+mn-lt"/>
                </a:endParaRPr>
              </a:p>
              <a:p>
                <a:pPr marL="800100" lvl="1" indent="-342900" algn="l">
                  <a:buFont typeface="Courier New" charset="0"/>
                  <a:buChar char="o"/>
                </a:pPr>
                <a:endParaRPr lang="en-US" i="1">
                  <a:latin typeface="+mn-lt"/>
                </a:endParaRPr>
              </a:p>
              <a:p>
                <a:pPr marL="800100" lvl="1" indent="-342900" algn="l">
                  <a:buFont typeface="AppleSDGothicNeo-Regular" charset="-127"/>
                  <a:buChar char="□"/>
                </a:pPr>
                <a:endParaRPr lang="en-US" i="1">
                  <a:solidFill>
                    <a:srgbClr val="FF0000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5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026" y="887895"/>
                <a:ext cx="6834201" cy="4962827"/>
              </a:xfrm>
              <a:prstGeom prst="rect">
                <a:avLst/>
              </a:prstGeom>
              <a:blipFill>
                <a:blip r:embed="rId2"/>
                <a:stretch>
                  <a:fillRect l="-1514" t="-269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0654" y="1738647"/>
            <a:ext cx="4798577" cy="284623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1619435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25040" y="292868"/>
            <a:ext cx="11834191" cy="43788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sz="2800">
                <a:latin typeface="+mn-lt"/>
                <a:ea typeface="Helvetica" charset="0"/>
                <a:cs typeface="Helvetica" charset="0"/>
              </a:rPr>
              <a:t>CHƯƠNG 3: LÝ THUYẾT HÀNG ĐỢI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59026" y="887895"/>
            <a:ext cx="11800205" cy="496282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ppleSDGothicNeo-Regular" charset="-127"/>
              <a:buChar char="□"/>
            </a:pPr>
            <a:r>
              <a:rPr lang="en-US" i="1">
                <a:solidFill>
                  <a:srgbClr val="FF0000"/>
                </a:solidFill>
                <a:latin typeface="+mn-lt"/>
              </a:rPr>
              <a:t>KÝ HIỆU KENDALL </a:t>
            </a:r>
            <a:r>
              <a:rPr lang="en-US" i="1" err="1">
                <a:solidFill>
                  <a:srgbClr val="FF0000"/>
                </a:solidFill>
                <a:latin typeface="+mn-lt"/>
              </a:rPr>
              <a:t>mô</a:t>
            </a:r>
            <a:r>
              <a:rPr lang="en-US" i="1">
                <a:solidFill>
                  <a:srgbClr val="FF0000"/>
                </a:solidFill>
                <a:latin typeface="+mn-lt"/>
              </a:rPr>
              <a:t> </a:t>
            </a:r>
            <a:r>
              <a:rPr lang="en-US" i="1" err="1">
                <a:solidFill>
                  <a:srgbClr val="FF0000"/>
                </a:solidFill>
                <a:latin typeface="+mn-lt"/>
              </a:rPr>
              <a:t>tả</a:t>
            </a:r>
            <a:r>
              <a:rPr lang="en-US" i="1">
                <a:solidFill>
                  <a:srgbClr val="FF0000"/>
                </a:solidFill>
                <a:latin typeface="+mn-lt"/>
              </a:rPr>
              <a:t> </a:t>
            </a:r>
            <a:r>
              <a:rPr lang="en-US" i="1" err="1">
                <a:solidFill>
                  <a:srgbClr val="FF0000"/>
                </a:solidFill>
                <a:latin typeface="+mn-lt"/>
              </a:rPr>
              <a:t>hàng</a:t>
            </a:r>
            <a:r>
              <a:rPr lang="en-US" i="1">
                <a:solidFill>
                  <a:srgbClr val="FF0000"/>
                </a:solidFill>
                <a:latin typeface="+mn-lt"/>
              </a:rPr>
              <a:t> </a:t>
            </a:r>
            <a:r>
              <a:rPr lang="en-US" i="1" err="1">
                <a:solidFill>
                  <a:srgbClr val="FF0000"/>
                </a:solidFill>
                <a:latin typeface="+mn-lt"/>
              </a:rPr>
              <a:t>đợi</a:t>
            </a:r>
            <a:r>
              <a:rPr lang="en-US" i="1">
                <a:solidFill>
                  <a:srgbClr val="FF0000"/>
                </a:solidFill>
                <a:latin typeface="+mn-lt"/>
              </a:rPr>
              <a:t> </a:t>
            </a:r>
            <a:r>
              <a:rPr lang="en-US" i="1" err="1">
                <a:solidFill>
                  <a:srgbClr val="FF0000"/>
                </a:solidFill>
                <a:latin typeface="+mn-lt"/>
              </a:rPr>
              <a:t>đơn</a:t>
            </a:r>
            <a:r>
              <a:rPr lang="en-US" i="1">
                <a:solidFill>
                  <a:srgbClr val="FF0000"/>
                </a:solidFill>
                <a:latin typeface="+mn-lt"/>
              </a:rPr>
              <a:t>:</a:t>
            </a:r>
          </a:p>
          <a:p>
            <a:pPr marL="800100" lvl="1" indent="-342900" algn="l">
              <a:buFont typeface="Courier New" charset="0"/>
              <a:buChar char="o"/>
            </a:pPr>
            <a:r>
              <a:rPr lang="en-US" err="1">
                <a:latin typeface="+mn-lt"/>
              </a:rPr>
              <a:t>Được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sử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dụng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để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mô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tả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hàng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đợi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đơn</a:t>
            </a:r>
            <a:endParaRPr lang="en-US">
              <a:latin typeface="+mn-lt"/>
            </a:endParaRPr>
          </a:p>
          <a:p>
            <a:pPr marL="800100" lvl="1" indent="-342900" algn="l">
              <a:buFont typeface="Courier New" charset="0"/>
              <a:buChar char="o"/>
            </a:pPr>
            <a:r>
              <a:rPr lang="en-US">
                <a:latin typeface="+mn-lt"/>
              </a:rPr>
              <a:t>A/B/m/N-S</a:t>
            </a:r>
          </a:p>
          <a:p>
            <a:pPr marL="800100" lvl="1" indent="-342900" algn="l">
              <a:buFont typeface="Courier New" charset="0"/>
              <a:buChar char="o"/>
            </a:pPr>
            <a:r>
              <a:rPr lang="en-US">
                <a:latin typeface="+mn-lt"/>
              </a:rPr>
              <a:t>A: </a:t>
            </a:r>
            <a:r>
              <a:rPr lang="en-US" err="1">
                <a:latin typeface="+mn-lt"/>
              </a:rPr>
              <a:t>phân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bố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của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tiến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trình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tới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của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hàng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đợi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đơn</a:t>
            </a:r>
            <a:endParaRPr lang="en-US">
              <a:latin typeface="+mn-lt"/>
            </a:endParaRPr>
          </a:p>
          <a:p>
            <a:pPr marL="800100" lvl="1" indent="-342900" algn="l">
              <a:buFont typeface="Courier New" charset="0"/>
              <a:buChar char="o"/>
            </a:pPr>
            <a:r>
              <a:rPr lang="en-US">
                <a:latin typeface="+mn-lt"/>
              </a:rPr>
              <a:t>B: </a:t>
            </a:r>
            <a:r>
              <a:rPr lang="en-US" err="1">
                <a:latin typeface="+mn-lt"/>
              </a:rPr>
              <a:t>phân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bố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của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tiến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trình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phục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vụ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của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hàng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đợi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đơn</a:t>
            </a:r>
            <a:endParaRPr lang="en-US">
              <a:latin typeface="+mn-lt"/>
            </a:endParaRPr>
          </a:p>
          <a:p>
            <a:pPr marL="800100" lvl="1" indent="-342900" algn="l">
              <a:buFont typeface="Courier New" charset="0"/>
              <a:buChar char="o"/>
            </a:pPr>
            <a:r>
              <a:rPr lang="en-US">
                <a:latin typeface="+mn-lt"/>
              </a:rPr>
              <a:t>m: </a:t>
            </a:r>
            <a:r>
              <a:rPr lang="en-US" err="1">
                <a:latin typeface="+mn-lt"/>
              </a:rPr>
              <a:t>số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trạm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phục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vụ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của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trung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tâm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phục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vụ</a:t>
            </a:r>
            <a:endParaRPr lang="en-US">
              <a:latin typeface="+mn-lt"/>
            </a:endParaRPr>
          </a:p>
          <a:p>
            <a:pPr marL="800100" lvl="1" indent="-342900" algn="l">
              <a:buFont typeface="Courier New" charset="0"/>
              <a:buChar char="o"/>
            </a:pPr>
            <a:r>
              <a:rPr lang="en-US">
                <a:latin typeface="+mn-lt"/>
              </a:rPr>
              <a:t>N: </a:t>
            </a:r>
            <a:r>
              <a:rPr lang="en-US" err="1">
                <a:latin typeface="+mn-lt"/>
              </a:rPr>
              <a:t>kích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thước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bộ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phần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hàng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đợi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trong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hệ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thống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hàng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đợi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đơn</a:t>
            </a:r>
            <a:r>
              <a:rPr lang="en-US">
                <a:latin typeface="+mn-lt"/>
              </a:rPr>
              <a:t>. </a:t>
            </a:r>
            <a:r>
              <a:rPr lang="en-US" err="1">
                <a:latin typeface="+mn-lt"/>
              </a:rPr>
              <a:t>Nếu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bỏ</a:t>
            </a:r>
            <a:r>
              <a:rPr lang="en-US">
                <a:latin typeface="+mn-lt"/>
              </a:rPr>
              <a:t> qua N, </a:t>
            </a:r>
            <a:r>
              <a:rPr lang="en-US" err="1">
                <a:latin typeface="+mn-lt"/>
              </a:rPr>
              <a:t>bộ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phận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này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có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kích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thước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vô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hạn</a:t>
            </a:r>
            <a:endParaRPr lang="en-US">
              <a:latin typeface="+mn-lt"/>
            </a:endParaRPr>
          </a:p>
          <a:p>
            <a:pPr marL="800100" lvl="1" indent="-342900" algn="l">
              <a:buFont typeface="Courier New" charset="0"/>
              <a:buChar char="o"/>
            </a:pPr>
            <a:r>
              <a:rPr lang="en-US">
                <a:latin typeface="+mn-lt"/>
              </a:rPr>
              <a:t>S: </a:t>
            </a:r>
            <a:r>
              <a:rPr lang="en-US" err="1">
                <a:latin typeface="+mn-lt"/>
              </a:rPr>
              <a:t>quy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tắc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phục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vụ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khách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hàng</a:t>
            </a:r>
            <a:r>
              <a:rPr lang="en-US">
                <a:latin typeface="+mn-lt"/>
              </a:rPr>
              <a:t>. </a:t>
            </a:r>
            <a:r>
              <a:rPr lang="en-US" err="1">
                <a:latin typeface="+mn-lt"/>
              </a:rPr>
              <a:t>Nếu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bỏ</a:t>
            </a:r>
            <a:r>
              <a:rPr lang="en-US">
                <a:latin typeface="+mn-lt"/>
              </a:rPr>
              <a:t> qua </a:t>
            </a:r>
            <a:r>
              <a:rPr lang="en-US">
                <a:latin typeface="+mn-lt"/>
                <a:sym typeface="Wingdings"/>
              </a:rPr>
              <a:t> </a:t>
            </a:r>
            <a:r>
              <a:rPr lang="en-US" err="1">
                <a:latin typeface="+mn-lt"/>
                <a:sym typeface="Wingdings"/>
              </a:rPr>
              <a:t>phục</a:t>
            </a:r>
            <a:r>
              <a:rPr lang="en-US">
                <a:latin typeface="+mn-lt"/>
                <a:sym typeface="Wingdings"/>
              </a:rPr>
              <a:t> </a:t>
            </a:r>
            <a:r>
              <a:rPr lang="en-US" err="1">
                <a:latin typeface="+mn-lt"/>
                <a:sym typeface="Wingdings"/>
              </a:rPr>
              <a:t>vụ</a:t>
            </a:r>
            <a:r>
              <a:rPr lang="en-US">
                <a:latin typeface="+mn-lt"/>
                <a:sym typeface="Wingdings"/>
              </a:rPr>
              <a:t> </a:t>
            </a:r>
            <a:r>
              <a:rPr lang="en-US" err="1">
                <a:latin typeface="+mn-lt"/>
                <a:sym typeface="Wingdings"/>
              </a:rPr>
              <a:t>theo</a:t>
            </a:r>
            <a:r>
              <a:rPr lang="en-US">
                <a:latin typeface="+mn-lt"/>
                <a:sym typeface="Wingdings"/>
              </a:rPr>
              <a:t> </a:t>
            </a:r>
            <a:r>
              <a:rPr lang="en-US" err="1">
                <a:latin typeface="+mn-lt"/>
                <a:sym typeface="Wingdings"/>
              </a:rPr>
              <a:t>nguyên</a:t>
            </a:r>
            <a:r>
              <a:rPr lang="en-US">
                <a:latin typeface="+mn-lt"/>
                <a:sym typeface="Wingdings"/>
              </a:rPr>
              <a:t> </a:t>
            </a:r>
            <a:r>
              <a:rPr lang="en-US" err="1">
                <a:latin typeface="+mn-lt"/>
                <a:sym typeface="Wingdings"/>
              </a:rPr>
              <a:t>tắc</a:t>
            </a:r>
            <a:r>
              <a:rPr lang="en-US">
                <a:latin typeface="+mn-lt"/>
                <a:sym typeface="Wingdings"/>
              </a:rPr>
              <a:t> FIFO</a:t>
            </a:r>
            <a:endParaRPr lang="en-US">
              <a:latin typeface="Calibri" charset="0"/>
              <a:ea typeface="Calibri" charset="0"/>
              <a:cs typeface="Calibri" charset="0"/>
            </a:endParaRPr>
          </a:p>
          <a:p>
            <a:pPr marL="800100" lvl="1" indent="-342900" algn="l">
              <a:buFont typeface="Courier New" charset="0"/>
              <a:buChar char="o"/>
            </a:pPr>
            <a:endParaRPr lang="en-US">
              <a:latin typeface="+mn-lt"/>
            </a:endParaRPr>
          </a:p>
          <a:p>
            <a:pPr marL="800100" lvl="1" indent="-342900" algn="l">
              <a:buFont typeface="Courier New" charset="0"/>
              <a:buChar char="o"/>
            </a:pPr>
            <a:endParaRPr lang="en-US">
              <a:latin typeface="+mn-lt"/>
            </a:endParaRPr>
          </a:p>
          <a:p>
            <a:pPr marL="800100" lvl="1" indent="-342900" algn="l">
              <a:buFont typeface="Courier New" charset="0"/>
              <a:buChar char="o"/>
            </a:pPr>
            <a:endParaRPr lang="en-US">
              <a:latin typeface="+mn-lt"/>
            </a:endParaRPr>
          </a:p>
          <a:p>
            <a:endParaRPr lang="en-US" i="1">
              <a:solidFill>
                <a:srgbClr val="FF0000"/>
              </a:solidFill>
              <a:latin typeface="+mn-lt"/>
            </a:endParaRPr>
          </a:p>
          <a:p>
            <a:pPr marL="800100" lvl="1" indent="-342900" algn="l">
              <a:buFont typeface="Courier New" charset="0"/>
              <a:buChar char="o"/>
            </a:pPr>
            <a:endParaRPr lang="en-US"/>
          </a:p>
          <a:p>
            <a:pPr marL="800100" lvl="1" indent="-342900" algn="l">
              <a:buFont typeface="Courier New" charset="0"/>
              <a:buChar char="o"/>
            </a:pPr>
            <a:endParaRPr lang="en-US">
              <a:latin typeface="+mn-lt"/>
            </a:endParaRPr>
          </a:p>
          <a:p>
            <a:pPr marL="800100" lvl="1" indent="-342900" algn="l">
              <a:buFont typeface="Courier New" charset="0"/>
              <a:buChar char="o"/>
            </a:pPr>
            <a:endParaRPr lang="en-US" i="1">
              <a:latin typeface="+mn-lt"/>
            </a:endParaRPr>
          </a:p>
          <a:p>
            <a:pPr marL="800100" lvl="1" indent="-342900" algn="l">
              <a:buFont typeface="AppleSDGothicNeo-Regular" charset="-127"/>
              <a:buChar char="□"/>
            </a:pPr>
            <a:endParaRPr lang="en-US" i="1">
              <a:solidFill>
                <a:srgbClr val="FF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1331596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25040" y="292868"/>
            <a:ext cx="11834191" cy="43788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sz="2800">
                <a:latin typeface="+mn-lt"/>
                <a:ea typeface="Helvetica" charset="0"/>
                <a:cs typeface="Helvetica" charset="0"/>
              </a:rPr>
              <a:t>CHƯƠNG 3: LÝ THUYẾT HÀNG ĐỢI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59026" y="887895"/>
            <a:ext cx="11800205" cy="496282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ppleSDGothicNeo-Regular" charset="-127"/>
              <a:buChar char="□"/>
            </a:pPr>
            <a:r>
              <a:rPr lang="en-US" i="1">
                <a:solidFill>
                  <a:srgbClr val="FF0000"/>
                </a:solidFill>
                <a:latin typeface="+mn-lt"/>
              </a:rPr>
              <a:t>TIẾN TRÌNH TỚI VÀ PHỤC VỤ:</a:t>
            </a:r>
          </a:p>
          <a:p>
            <a:pPr marL="800100" lvl="1" indent="-342900" algn="l">
              <a:buFont typeface="Courier New" charset="0"/>
              <a:buChar char="o"/>
            </a:pPr>
            <a:r>
              <a:rPr lang="en-US">
                <a:latin typeface="+mn-lt"/>
              </a:rPr>
              <a:t>M: </a:t>
            </a:r>
            <a:r>
              <a:rPr lang="en-US" err="1">
                <a:latin typeface="+mn-lt"/>
              </a:rPr>
              <a:t>tiến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trình</a:t>
            </a:r>
            <a:r>
              <a:rPr lang="en-US">
                <a:latin typeface="+mn-lt"/>
              </a:rPr>
              <a:t> Poisson</a:t>
            </a:r>
          </a:p>
          <a:p>
            <a:pPr marL="800100" lvl="1" indent="-342900" algn="l">
              <a:buFont typeface="Courier New" charset="0"/>
              <a:buChar char="o"/>
            </a:pPr>
            <a:r>
              <a:rPr lang="en-US">
                <a:latin typeface="+mn-lt"/>
              </a:rPr>
              <a:t>D: </a:t>
            </a:r>
            <a:r>
              <a:rPr lang="en-US" err="1">
                <a:latin typeface="+mn-lt"/>
              </a:rPr>
              <a:t>tiến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trình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có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phân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bố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xác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suất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được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xác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định</a:t>
            </a:r>
            <a:endParaRPr lang="en-US">
              <a:latin typeface="+mn-lt"/>
            </a:endParaRPr>
          </a:p>
          <a:p>
            <a:pPr marL="800100" lvl="1" indent="-342900" algn="l">
              <a:buFont typeface="Courier New" charset="0"/>
              <a:buChar char="o"/>
            </a:pPr>
            <a:r>
              <a:rPr lang="en-US">
                <a:latin typeface="+mn-lt"/>
              </a:rPr>
              <a:t>E: </a:t>
            </a:r>
            <a:r>
              <a:rPr lang="en-US" err="1">
                <a:latin typeface="+mn-lt"/>
              </a:rPr>
              <a:t>tiến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trình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ngẫu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nhiên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được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sử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dụng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để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đánh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giá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hiệu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năng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của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các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hệ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thống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điện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thoại</a:t>
            </a:r>
            <a:endParaRPr lang="en-US">
              <a:latin typeface="+mn-lt"/>
            </a:endParaRPr>
          </a:p>
          <a:p>
            <a:pPr marL="800100" lvl="1" indent="-342900" algn="l">
              <a:buFont typeface="Courier New" charset="0"/>
              <a:buChar char="o"/>
            </a:pPr>
            <a:r>
              <a:rPr lang="en-US">
                <a:latin typeface="+mn-lt"/>
              </a:rPr>
              <a:t>H: </a:t>
            </a:r>
            <a:r>
              <a:rPr lang="en-US" err="1">
                <a:latin typeface="+mn-lt"/>
              </a:rPr>
              <a:t>tiến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trình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ngẫu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nhiên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phân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bố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siêu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mũ</a:t>
            </a:r>
            <a:endParaRPr lang="en-US">
              <a:latin typeface="+mn-lt"/>
            </a:endParaRPr>
          </a:p>
          <a:p>
            <a:pPr marL="800100" lvl="1" indent="-342900" algn="l">
              <a:buFont typeface="Courier New" charset="0"/>
              <a:buChar char="o"/>
            </a:pPr>
            <a:r>
              <a:rPr lang="en-US">
                <a:latin typeface="+mn-lt"/>
              </a:rPr>
              <a:t>G: </a:t>
            </a:r>
            <a:r>
              <a:rPr lang="en-US" err="1">
                <a:latin typeface="+mn-lt"/>
              </a:rPr>
              <a:t>tiến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trình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ngẫu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nhiên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tuân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theo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phân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bố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chuẩn</a:t>
            </a:r>
            <a:endParaRPr lang="en-US">
              <a:latin typeface="+mn-lt"/>
            </a:endParaRPr>
          </a:p>
          <a:p>
            <a:pPr marL="800100" lvl="1" indent="-342900" algn="l">
              <a:buFont typeface="Courier New" charset="0"/>
              <a:buChar char="o"/>
            </a:pPr>
            <a:endParaRPr lang="en-US">
              <a:latin typeface="+mn-lt"/>
            </a:endParaRPr>
          </a:p>
          <a:p>
            <a:pPr marL="800100" lvl="1" indent="-342900" algn="l">
              <a:buFont typeface="Courier New" charset="0"/>
              <a:buChar char="o"/>
            </a:pPr>
            <a:endParaRPr lang="en-US">
              <a:latin typeface="+mn-lt"/>
            </a:endParaRPr>
          </a:p>
          <a:p>
            <a:endParaRPr lang="en-US" i="1">
              <a:solidFill>
                <a:srgbClr val="FF0000"/>
              </a:solidFill>
              <a:latin typeface="+mn-lt"/>
            </a:endParaRPr>
          </a:p>
          <a:p>
            <a:pPr marL="800100" lvl="1" indent="-342900" algn="l">
              <a:buFont typeface="Courier New" charset="0"/>
              <a:buChar char="o"/>
            </a:pPr>
            <a:endParaRPr lang="en-US"/>
          </a:p>
          <a:p>
            <a:pPr marL="800100" lvl="1" indent="-342900" algn="l">
              <a:buFont typeface="Courier New" charset="0"/>
              <a:buChar char="o"/>
            </a:pPr>
            <a:endParaRPr lang="en-US">
              <a:latin typeface="+mn-lt"/>
            </a:endParaRPr>
          </a:p>
          <a:p>
            <a:pPr marL="800100" lvl="1" indent="-342900" algn="l">
              <a:buFont typeface="Courier New" charset="0"/>
              <a:buChar char="o"/>
            </a:pPr>
            <a:endParaRPr lang="en-US" i="1">
              <a:latin typeface="+mn-lt"/>
            </a:endParaRPr>
          </a:p>
          <a:p>
            <a:pPr marL="800100" lvl="1" indent="-342900" algn="l">
              <a:buFont typeface="AppleSDGothicNeo-Regular" charset="-127"/>
              <a:buChar char="□"/>
            </a:pPr>
            <a:endParaRPr lang="en-US" i="1">
              <a:solidFill>
                <a:srgbClr val="FF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463308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Rectangle 93"/>
          <p:cNvSpPr/>
          <p:nvPr/>
        </p:nvSpPr>
        <p:spPr>
          <a:xfrm>
            <a:off x="265043" y="971408"/>
            <a:ext cx="11728174" cy="448848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41"/>
          <p:cNvSpPr>
            <a:spLocks noChangeArrowheads="1"/>
          </p:cNvSpPr>
          <p:nvPr/>
        </p:nvSpPr>
        <p:spPr bwMode="auto">
          <a:xfrm>
            <a:off x="1822422" y="2614677"/>
            <a:ext cx="985837" cy="9144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x-none"/>
              <a:t>R1</a:t>
            </a:r>
          </a:p>
        </p:txBody>
      </p:sp>
      <p:sp>
        <p:nvSpPr>
          <p:cNvPr id="7" name="Line 42"/>
          <p:cNvSpPr>
            <a:spLocks noChangeShapeType="1"/>
          </p:cNvSpPr>
          <p:nvPr/>
        </p:nvSpPr>
        <p:spPr bwMode="auto">
          <a:xfrm>
            <a:off x="1418012" y="3071877"/>
            <a:ext cx="40441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" name="Line 43"/>
          <p:cNvSpPr>
            <a:spLocks noChangeShapeType="1"/>
          </p:cNvSpPr>
          <p:nvPr/>
        </p:nvSpPr>
        <p:spPr bwMode="auto">
          <a:xfrm>
            <a:off x="2274859" y="3529077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" name="Line 44"/>
          <p:cNvSpPr>
            <a:spLocks noChangeShapeType="1"/>
          </p:cNvSpPr>
          <p:nvPr/>
        </p:nvSpPr>
        <p:spPr bwMode="auto">
          <a:xfrm>
            <a:off x="2813022" y="3071877"/>
            <a:ext cx="609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" name="Line 45"/>
          <p:cNvSpPr>
            <a:spLocks noChangeShapeType="1"/>
          </p:cNvSpPr>
          <p:nvPr/>
        </p:nvSpPr>
        <p:spPr bwMode="auto">
          <a:xfrm>
            <a:off x="2274859" y="2081277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" name="AutoShape 46"/>
          <p:cNvSpPr>
            <a:spLocks noChangeArrowheads="1"/>
          </p:cNvSpPr>
          <p:nvPr/>
        </p:nvSpPr>
        <p:spPr bwMode="auto">
          <a:xfrm>
            <a:off x="5141884" y="1166877"/>
            <a:ext cx="3124200" cy="4114800"/>
          </a:xfrm>
          <a:prstGeom prst="roundRect">
            <a:avLst>
              <a:gd name="adj" fmla="val 16667"/>
            </a:avLst>
          </a:prstGeom>
          <a:solidFill>
            <a:schemeClr val="bg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" name="Text Box 48"/>
          <p:cNvSpPr txBox="1">
            <a:spLocks noChangeArrowheads="1"/>
          </p:cNvSpPr>
          <p:nvPr/>
        </p:nvSpPr>
        <p:spPr bwMode="auto">
          <a:xfrm>
            <a:off x="2274859" y="2157477"/>
            <a:ext cx="1000210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x-none" sz="1400" err="1"/>
              <a:t>Đầu</a:t>
            </a:r>
            <a:r>
              <a:rPr lang="en-US" altLang="x-none" sz="1400"/>
              <a:t> </a:t>
            </a:r>
            <a:r>
              <a:rPr lang="en-US" altLang="x-none" sz="1400" err="1"/>
              <a:t>ra</a:t>
            </a:r>
            <a:r>
              <a:rPr lang="en-US" altLang="x-none" sz="1400"/>
              <a:t> </a:t>
            </a:r>
            <a:r>
              <a:rPr lang="en-US" altLang="x-none" sz="1400" err="1"/>
              <a:t>số</a:t>
            </a:r>
            <a:r>
              <a:rPr lang="en-US" altLang="x-none" sz="1400"/>
              <a:t> 2</a:t>
            </a:r>
          </a:p>
        </p:txBody>
      </p:sp>
      <p:sp>
        <p:nvSpPr>
          <p:cNvPr id="13" name="Text Box 49"/>
          <p:cNvSpPr txBox="1">
            <a:spLocks noChangeArrowheads="1"/>
          </p:cNvSpPr>
          <p:nvPr/>
        </p:nvSpPr>
        <p:spPr bwMode="auto">
          <a:xfrm>
            <a:off x="2813022" y="3071877"/>
            <a:ext cx="1000210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x-none" sz="1400" err="1"/>
              <a:t>Đầu</a:t>
            </a:r>
            <a:r>
              <a:rPr lang="en-US" altLang="x-none" sz="1400"/>
              <a:t> </a:t>
            </a:r>
            <a:r>
              <a:rPr lang="en-US" altLang="x-none" sz="1400" err="1"/>
              <a:t>ra</a:t>
            </a:r>
            <a:r>
              <a:rPr lang="en-US" altLang="x-none" sz="1400"/>
              <a:t> </a:t>
            </a:r>
            <a:r>
              <a:rPr lang="en-US" altLang="x-none" sz="1400" err="1"/>
              <a:t>số</a:t>
            </a:r>
            <a:r>
              <a:rPr lang="en-US" altLang="x-none" sz="1400"/>
              <a:t> 3</a:t>
            </a:r>
          </a:p>
        </p:txBody>
      </p:sp>
      <p:sp>
        <p:nvSpPr>
          <p:cNvPr id="14" name="Text Box 50"/>
          <p:cNvSpPr txBox="1">
            <a:spLocks noChangeArrowheads="1"/>
          </p:cNvSpPr>
          <p:nvPr/>
        </p:nvSpPr>
        <p:spPr bwMode="auto">
          <a:xfrm>
            <a:off x="2274859" y="3605277"/>
            <a:ext cx="1040285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x-none" sz="1400" err="1"/>
              <a:t>Đầu</a:t>
            </a:r>
            <a:r>
              <a:rPr lang="en-US" altLang="x-none" sz="1400"/>
              <a:t> </a:t>
            </a:r>
            <a:r>
              <a:rPr lang="en-US" altLang="x-none" sz="1400" err="1"/>
              <a:t>ra</a:t>
            </a:r>
            <a:r>
              <a:rPr lang="en-US" altLang="x-none" sz="1400"/>
              <a:t> </a:t>
            </a:r>
            <a:r>
              <a:rPr lang="en-US" altLang="x-none" sz="1400" err="1"/>
              <a:t>số</a:t>
            </a:r>
            <a:r>
              <a:rPr lang="en-US" altLang="x-none" sz="1400"/>
              <a:t>  4</a:t>
            </a:r>
          </a:p>
        </p:txBody>
      </p:sp>
      <p:grpSp>
        <p:nvGrpSpPr>
          <p:cNvPr id="15" name="Group 75"/>
          <p:cNvGrpSpPr>
            <a:grpSpLocks/>
          </p:cNvGrpSpPr>
          <p:nvPr/>
        </p:nvGrpSpPr>
        <p:grpSpPr bwMode="auto">
          <a:xfrm>
            <a:off x="3770284" y="1852677"/>
            <a:ext cx="1524000" cy="2667000"/>
            <a:chOff x="1824" y="1632"/>
            <a:chExt cx="1200" cy="1680"/>
          </a:xfrm>
        </p:grpSpPr>
        <p:sp>
          <p:nvSpPr>
            <p:cNvPr id="16" name="Line 71"/>
            <p:cNvSpPr>
              <a:spLocks noChangeShapeType="1"/>
            </p:cNvSpPr>
            <p:nvPr/>
          </p:nvSpPr>
          <p:spPr bwMode="auto">
            <a:xfrm>
              <a:off x="1824" y="1632"/>
              <a:ext cx="120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Line 72"/>
            <p:cNvSpPr>
              <a:spLocks noChangeShapeType="1"/>
            </p:cNvSpPr>
            <p:nvPr/>
          </p:nvSpPr>
          <p:spPr bwMode="auto">
            <a:xfrm>
              <a:off x="1824" y="2208"/>
              <a:ext cx="120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Line 73"/>
            <p:cNvSpPr>
              <a:spLocks noChangeShapeType="1"/>
            </p:cNvSpPr>
            <p:nvPr/>
          </p:nvSpPr>
          <p:spPr bwMode="auto">
            <a:xfrm>
              <a:off x="1824" y="2736"/>
              <a:ext cx="120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Line 74"/>
            <p:cNvSpPr>
              <a:spLocks noChangeShapeType="1"/>
            </p:cNvSpPr>
            <p:nvPr/>
          </p:nvSpPr>
          <p:spPr bwMode="auto">
            <a:xfrm>
              <a:off x="1824" y="3312"/>
              <a:ext cx="120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0" name="Group 76"/>
          <p:cNvGrpSpPr>
            <a:grpSpLocks/>
          </p:cNvGrpSpPr>
          <p:nvPr/>
        </p:nvGrpSpPr>
        <p:grpSpPr bwMode="auto">
          <a:xfrm>
            <a:off x="7808884" y="1852677"/>
            <a:ext cx="1524000" cy="2667000"/>
            <a:chOff x="1824" y="1632"/>
            <a:chExt cx="1200" cy="1680"/>
          </a:xfrm>
        </p:grpSpPr>
        <p:sp>
          <p:nvSpPr>
            <p:cNvPr id="21" name="Line 77"/>
            <p:cNvSpPr>
              <a:spLocks noChangeShapeType="1"/>
            </p:cNvSpPr>
            <p:nvPr/>
          </p:nvSpPr>
          <p:spPr bwMode="auto">
            <a:xfrm>
              <a:off x="1824" y="1632"/>
              <a:ext cx="120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Line 78"/>
            <p:cNvSpPr>
              <a:spLocks noChangeShapeType="1"/>
            </p:cNvSpPr>
            <p:nvPr/>
          </p:nvSpPr>
          <p:spPr bwMode="auto">
            <a:xfrm>
              <a:off x="1824" y="2208"/>
              <a:ext cx="120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Line 79"/>
            <p:cNvSpPr>
              <a:spLocks noChangeShapeType="1"/>
            </p:cNvSpPr>
            <p:nvPr/>
          </p:nvSpPr>
          <p:spPr bwMode="auto">
            <a:xfrm>
              <a:off x="1824" y="2736"/>
              <a:ext cx="120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Line 80"/>
            <p:cNvSpPr>
              <a:spLocks noChangeShapeType="1"/>
            </p:cNvSpPr>
            <p:nvPr/>
          </p:nvSpPr>
          <p:spPr bwMode="auto">
            <a:xfrm>
              <a:off x="1824" y="3312"/>
              <a:ext cx="120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5" name="Text Box 101"/>
          <p:cNvSpPr txBox="1">
            <a:spLocks noChangeArrowheads="1"/>
          </p:cNvSpPr>
          <p:nvPr/>
        </p:nvSpPr>
        <p:spPr bwMode="auto">
          <a:xfrm>
            <a:off x="3846484" y="1547877"/>
            <a:ext cx="13239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x-none" sz="1400" err="1"/>
              <a:t>Đầu</a:t>
            </a:r>
            <a:r>
              <a:rPr lang="en-US" altLang="x-none" sz="1400"/>
              <a:t> </a:t>
            </a:r>
            <a:r>
              <a:rPr lang="en-US" altLang="x-none" sz="1400" err="1"/>
              <a:t>vào</a:t>
            </a:r>
            <a:r>
              <a:rPr lang="en-US" altLang="x-none" sz="1400"/>
              <a:t> </a:t>
            </a:r>
            <a:r>
              <a:rPr lang="en-US" altLang="x-none" sz="1400" err="1"/>
              <a:t>số</a:t>
            </a:r>
            <a:r>
              <a:rPr lang="en-US" altLang="x-none" sz="1400"/>
              <a:t> 1</a:t>
            </a:r>
          </a:p>
        </p:txBody>
      </p:sp>
      <p:sp>
        <p:nvSpPr>
          <p:cNvPr id="26" name="Text Box 102"/>
          <p:cNvSpPr txBox="1">
            <a:spLocks noChangeArrowheads="1"/>
          </p:cNvSpPr>
          <p:nvPr/>
        </p:nvSpPr>
        <p:spPr bwMode="auto">
          <a:xfrm>
            <a:off x="8335934" y="1547877"/>
            <a:ext cx="1000210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x-none" sz="1400" err="1"/>
              <a:t>Đầu</a:t>
            </a:r>
            <a:r>
              <a:rPr lang="en-US" altLang="x-none" sz="1400"/>
              <a:t> </a:t>
            </a:r>
            <a:r>
              <a:rPr lang="en-US" altLang="x-none" sz="1400" err="1"/>
              <a:t>ra</a:t>
            </a:r>
            <a:r>
              <a:rPr lang="en-US" altLang="x-none" sz="1400"/>
              <a:t> </a:t>
            </a:r>
            <a:r>
              <a:rPr lang="en-US" altLang="x-none" sz="1400" err="1"/>
              <a:t>số</a:t>
            </a:r>
            <a:r>
              <a:rPr lang="en-US" altLang="x-none" sz="1400"/>
              <a:t> 1</a:t>
            </a:r>
          </a:p>
        </p:txBody>
      </p:sp>
      <p:sp>
        <p:nvSpPr>
          <p:cNvPr id="27" name="Text Box 103"/>
          <p:cNvSpPr txBox="1">
            <a:spLocks noChangeArrowheads="1"/>
          </p:cNvSpPr>
          <p:nvPr/>
        </p:nvSpPr>
        <p:spPr bwMode="auto">
          <a:xfrm>
            <a:off x="3846484" y="2462277"/>
            <a:ext cx="1115113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x-none" sz="1400" err="1"/>
              <a:t>Đầu</a:t>
            </a:r>
            <a:r>
              <a:rPr lang="en-US" altLang="x-none" sz="1400"/>
              <a:t> </a:t>
            </a:r>
            <a:r>
              <a:rPr lang="en-US" altLang="x-none" sz="1400" err="1"/>
              <a:t>vào</a:t>
            </a:r>
            <a:r>
              <a:rPr lang="en-US" altLang="x-none" sz="1400"/>
              <a:t> </a:t>
            </a:r>
            <a:r>
              <a:rPr lang="en-US" altLang="x-none" sz="1400" err="1"/>
              <a:t>số</a:t>
            </a:r>
            <a:r>
              <a:rPr lang="en-US" altLang="x-none" sz="1400"/>
              <a:t> 2</a:t>
            </a:r>
          </a:p>
        </p:txBody>
      </p:sp>
      <p:sp>
        <p:nvSpPr>
          <p:cNvPr id="28" name="Text Box 104"/>
          <p:cNvSpPr txBox="1">
            <a:spLocks noChangeArrowheads="1"/>
          </p:cNvSpPr>
          <p:nvPr/>
        </p:nvSpPr>
        <p:spPr bwMode="auto">
          <a:xfrm>
            <a:off x="8335934" y="2462277"/>
            <a:ext cx="1000210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x-none" sz="1400" err="1"/>
              <a:t>Đầu</a:t>
            </a:r>
            <a:r>
              <a:rPr lang="en-US" altLang="x-none" sz="1400"/>
              <a:t> </a:t>
            </a:r>
            <a:r>
              <a:rPr lang="en-US" altLang="x-none" sz="1400" err="1"/>
              <a:t>ra</a:t>
            </a:r>
            <a:r>
              <a:rPr lang="en-US" altLang="x-none" sz="1400"/>
              <a:t> </a:t>
            </a:r>
            <a:r>
              <a:rPr lang="en-US" altLang="x-none" sz="1400" err="1"/>
              <a:t>số</a:t>
            </a:r>
            <a:r>
              <a:rPr lang="en-US" altLang="x-none" sz="1400"/>
              <a:t> 2</a:t>
            </a:r>
          </a:p>
        </p:txBody>
      </p:sp>
      <p:sp>
        <p:nvSpPr>
          <p:cNvPr id="29" name="Text Box 105"/>
          <p:cNvSpPr txBox="1">
            <a:spLocks noChangeArrowheads="1"/>
          </p:cNvSpPr>
          <p:nvPr/>
        </p:nvSpPr>
        <p:spPr bwMode="auto">
          <a:xfrm>
            <a:off x="3846484" y="3300477"/>
            <a:ext cx="1115113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x-none" sz="1400" err="1"/>
              <a:t>Đầu</a:t>
            </a:r>
            <a:r>
              <a:rPr lang="en-US" altLang="x-none" sz="1400"/>
              <a:t> </a:t>
            </a:r>
            <a:r>
              <a:rPr lang="en-US" altLang="x-none" sz="1400" err="1"/>
              <a:t>vào</a:t>
            </a:r>
            <a:r>
              <a:rPr lang="en-US" altLang="x-none" sz="1400"/>
              <a:t> </a:t>
            </a:r>
            <a:r>
              <a:rPr lang="en-US" altLang="x-none" sz="1400" err="1"/>
              <a:t>số</a:t>
            </a:r>
            <a:r>
              <a:rPr lang="en-US" altLang="x-none" sz="1400"/>
              <a:t> 3</a:t>
            </a:r>
          </a:p>
        </p:txBody>
      </p:sp>
      <p:sp>
        <p:nvSpPr>
          <p:cNvPr id="30" name="Text Box 106"/>
          <p:cNvSpPr txBox="1">
            <a:spLocks noChangeArrowheads="1"/>
          </p:cNvSpPr>
          <p:nvPr/>
        </p:nvSpPr>
        <p:spPr bwMode="auto">
          <a:xfrm>
            <a:off x="8335934" y="3300477"/>
            <a:ext cx="1000210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x-none" sz="1400" err="1"/>
              <a:t>Đầu</a:t>
            </a:r>
            <a:r>
              <a:rPr lang="en-US" altLang="x-none" sz="1400"/>
              <a:t> </a:t>
            </a:r>
            <a:r>
              <a:rPr lang="en-US" altLang="x-none" sz="1400" err="1"/>
              <a:t>ra</a:t>
            </a:r>
            <a:r>
              <a:rPr lang="en-US" altLang="x-none" sz="1400"/>
              <a:t> </a:t>
            </a:r>
            <a:r>
              <a:rPr lang="en-US" altLang="x-none" sz="1400" err="1"/>
              <a:t>số</a:t>
            </a:r>
            <a:r>
              <a:rPr lang="en-US" altLang="x-none" sz="1400"/>
              <a:t> 3</a:t>
            </a:r>
          </a:p>
        </p:txBody>
      </p:sp>
      <p:sp>
        <p:nvSpPr>
          <p:cNvPr id="31" name="Text Box 107"/>
          <p:cNvSpPr txBox="1">
            <a:spLocks noChangeArrowheads="1"/>
          </p:cNvSpPr>
          <p:nvPr/>
        </p:nvSpPr>
        <p:spPr bwMode="auto">
          <a:xfrm>
            <a:off x="3846484" y="4214877"/>
            <a:ext cx="1115113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x-none" sz="1400" err="1"/>
              <a:t>Đầu</a:t>
            </a:r>
            <a:r>
              <a:rPr lang="en-US" altLang="x-none" sz="1400"/>
              <a:t> </a:t>
            </a:r>
            <a:r>
              <a:rPr lang="en-US" altLang="x-none" sz="1400" err="1"/>
              <a:t>vào</a:t>
            </a:r>
            <a:r>
              <a:rPr lang="en-US" altLang="x-none" sz="1400"/>
              <a:t> </a:t>
            </a:r>
            <a:r>
              <a:rPr lang="en-US" altLang="x-none" sz="1400" err="1"/>
              <a:t>số</a:t>
            </a:r>
            <a:r>
              <a:rPr lang="en-US" altLang="x-none" sz="1400"/>
              <a:t> 4</a:t>
            </a:r>
          </a:p>
        </p:txBody>
      </p:sp>
      <p:sp>
        <p:nvSpPr>
          <p:cNvPr id="32" name="Text Box 108"/>
          <p:cNvSpPr txBox="1">
            <a:spLocks noChangeArrowheads="1"/>
          </p:cNvSpPr>
          <p:nvPr/>
        </p:nvSpPr>
        <p:spPr bwMode="auto">
          <a:xfrm>
            <a:off x="8335934" y="4214877"/>
            <a:ext cx="1000210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x-none" sz="1400" err="1"/>
              <a:t>Đầu</a:t>
            </a:r>
            <a:r>
              <a:rPr lang="en-US" altLang="x-none" sz="1400"/>
              <a:t> </a:t>
            </a:r>
            <a:r>
              <a:rPr lang="en-US" altLang="x-none" sz="1400" err="1"/>
              <a:t>ra</a:t>
            </a:r>
            <a:r>
              <a:rPr lang="en-US" altLang="x-none" sz="1400"/>
              <a:t> </a:t>
            </a:r>
            <a:r>
              <a:rPr lang="en-US" altLang="x-none" sz="1400" err="1"/>
              <a:t>số</a:t>
            </a:r>
            <a:r>
              <a:rPr lang="en-US" altLang="x-none" sz="1400"/>
              <a:t> 4</a:t>
            </a:r>
          </a:p>
        </p:txBody>
      </p:sp>
      <p:grpSp>
        <p:nvGrpSpPr>
          <p:cNvPr id="33" name="Group 114"/>
          <p:cNvGrpSpPr>
            <a:grpSpLocks/>
          </p:cNvGrpSpPr>
          <p:nvPr/>
        </p:nvGrpSpPr>
        <p:grpSpPr bwMode="auto">
          <a:xfrm>
            <a:off x="7123084" y="1624077"/>
            <a:ext cx="914400" cy="533400"/>
            <a:chOff x="3696" y="1056"/>
            <a:chExt cx="576" cy="336"/>
          </a:xfrm>
          <a:solidFill>
            <a:schemeClr val="bg2"/>
          </a:solidFill>
        </p:grpSpPr>
        <p:sp>
          <p:nvSpPr>
            <p:cNvPr id="34" name="Freeform 110"/>
            <p:cNvSpPr>
              <a:spLocks/>
            </p:cNvSpPr>
            <p:nvPr/>
          </p:nvSpPr>
          <p:spPr bwMode="auto">
            <a:xfrm>
              <a:off x="3696" y="1056"/>
              <a:ext cx="576" cy="336"/>
            </a:xfrm>
            <a:custGeom>
              <a:avLst/>
              <a:gdLst>
                <a:gd name="T0" fmla="*/ 0 w 576"/>
                <a:gd name="T1" fmla="*/ 0 h 336"/>
                <a:gd name="T2" fmla="*/ 576 w 576"/>
                <a:gd name="T3" fmla="*/ 0 h 336"/>
                <a:gd name="T4" fmla="*/ 576 w 576"/>
                <a:gd name="T5" fmla="*/ 336 h 336"/>
                <a:gd name="T6" fmla="*/ 0 w 576"/>
                <a:gd name="T7" fmla="*/ 336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6" h="336">
                  <a:moveTo>
                    <a:pt x="0" y="0"/>
                  </a:moveTo>
                  <a:lnTo>
                    <a:pt x="576" y="0"/>
                  </a:lnTo>
                  <a:lnTo>
                    <a:pt x="576" y="336"/>
                  </a:lnTo>
                  <a:lnTo>
                    <a:pt x="0" y="336"/>
                  </a:lnTo>
                </a:path>
              </a:pathLst>
            </a:custGeom>
            <a:grpFill/>
            <a:ln w="38100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Line 111"/>
            <p:cNvSpPr>
              <a:spLocks noChangeShapeType="1"/>
            </p:cNvSpPr>
            <p:nvPr/>
          </p:nvSpPr>
          <p:spPr bwMode="auto">
            <a:xfrm>
              <a:off x="4080" y="1152"/>
              <a:ext cx="0" cy="144"/>
            </a:xfrm>
            <a:prstGeom prst="line">
              <a:avLst/>
            </a:prstGeom>
            <a:grp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6" name="Group 115"/>
          <p:cNvGrpSpPr>
            <a:grpSpLocks/>
          </p:cNvGrpSpPr>
          <p:nvPr/>
        </p:nvGrpSpPr>
        <p:grpSpPr bwMode="auto">
          <a:xfrm>
            <a:off x="7123084" y="2463776"/>
            <a:ext cx="914400" cy="533400"/>
            <a:chOff x="3696" y="1056"/>
            <a:chExt cx="576" cy="336"/>
          </a:xfrm>
          <a:solidFill>
            <a:schemeClr val="bg2"/>
          </a:solidFill>
        </p:grpSpPr>
        <p:sp>
          <p:nvSpPr>
            <p:cNvPr id="37" name="Freeform 116"/>
            <p:cNvSpPr>
              <a:spLocks/>
            </p:cNvSpPr>
            <p:nvPr/>
          </p:nvSpPr>
          <p:spPr bwMode="auto">
            <a:xfrm>
              <a:off x="3696" y="1056"/>
              <a:ext cx="576" cy="336"/>
            </a:xfrm>
            <a:custGeom>
              <a:avLst/>
              <a:gdLst>
                <a:gd name="T0" fmla="*/ 0 w 576"/>
                <a:gd name="T1" fmla="*/ 0 h 336"/>
                <a:gd name="T2" fmla="*/ 576 w 576"/>
                <a:gd name="T3" fmla="*/ 0 h 336"/>
                <a:gd name="T4" fmla="*/ 576 w 576"/>
                <a:gd name="T5" fmla="*/ 336 h 336"/>
                <a:gd name="T6" fmla="*/ 0 w 576"/>
                <a:gd name="T7" fmla="*/ 336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6" h="336">
                  <a:moveTo>
                    <a:pt x="0" y="0"/>
                  </a:moveTo>
                  <a:lnTo>
                    <a:pt x="576" y="0"/>
                  </a:lnTo>
                  <a:lnTo>
                    <a:pt x="576" y="336"/>
                  </a:lnTo>
                  <a:lnTo>
                    <a:pt x="0" y="336"/>
                  </a:lnTo>
                </a:path>
              </a:pathLst>
            </a:custGeom>
            <a:grpFill/>
            <a:ln w="38100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Line 117"/>
            <p:cNvSpPr>
              <a:spLocks noChangeShapeType="1"/>
            </p:cNvSpPr>
            <p:nvPr/>
          </p:nvSpPr>
          <p:spPr bwMode="auto">
            <a:xfrm>
              <a:off x="4080" y="1152"/>
              <a:ext cx="0" cy="144"/>
            </a:xfrm>
            <a:prstGeom prst="line">
              <a:avLst/>
            </a:prstGeom>
            <a:grp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9" name="Group 118"/>
          <p:cNvGrpSpPr>
            <a:grpSpLocks/>
          </p:cNvGrpSpPr>
          <p:nvPr/>
        </p:nvGrpSpPr>
        <p:grpSpPr bwMode="auto">
          <a:xfrm>
            <a:off x="7123084" y="3300477"/>
            <a:ext cx="914400" cy="533400"/>
            <a:chOff x="3696" y="1056"/>
            <a:chExt cx="576" cy="336"/>
          </a:xfrm>
          <a:solidFill>
            <a:schemeClr val="bg2"/>
          </a:solidFill>
        </p:grpSpPr>
        <p:sp>
          <p:nvSpPr>
            <p:cNvPr id="40" name="Freeform 119"/>
            <p:cNvSpPr>
              <a:spLocks/>
            </p:cNvSpPr>
            <p:nvPr/>
          </p:nvSpPr>
          <p:spPr bwMode="auto">
            <a:xfrm>
              <a:off x="3696" y="1056"/>
              <a:ext cx="576" cy="336"/>
            </a:xfrm>
            <a:custGeom>
              <a:avLst/>
              <a:gdLst>
                <a:gd name="T0" fmla="*/ 0 w 576"/>
                <a:gd name="T1" fmla="*/ 0 h 336"/>
                <a:gd name="T2" fmla="*/ 576 w 576"/>
                <a:gd name="T3" fmla="*/ 0 h 336"/>
                <a:gd name="T4" fmla="*/ 576 w 576"/>
                <a:gd name="T5" fmla="*/ 336 h 336"/>
                <a:gd name="T6" fmla="*/ 0 w 576"/>
                <a:gd name="T7" fmla="*/ 336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6" h="336">
                  <a:moveTo>
                    <a:pt x="0" y="0"/>
                  </a:moveTo>
                  <a:lnTo>
                    <a:pt x="576" y="0"/>
                  </a:lnTo>
                  <a:lnTo>
                    <a:pt x="576" y="336"/>
                  </a:lnTo>
                  <a:lnTo>
                    <a:pt x="0" y="336"/>
                  </a:lnTo>
                </a:path>
              </a:pathLst>
            </a:custGeom>
            <a:grpFill/>
            <a:ln w="38100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Line 120"/>
            <p:cNvSpPr>
              <a:spLocks noChangeShapeType="1"/>
            </p:cNvSpPr>
            <p:nvPr/>
          </p:nvSpPr>
          <p:spPr bwMode="auto">
            <a:xfrm>
              <a:off x="4080" y="1152"/>
              <a:ext cx="0" cy="144"/>
            </a:xfrm>
            <a:prstGeom prst="line">
              <a:avLst/>
            </a:prstGeom>
            <a:grp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2" name="Group 121"/>
          <p:cNvGrpSpPr>
            <a:grpSpLocks/>
          </p:cNvGrpSpPr>
          <p:nvPr/>
        </p:nvGrpSpPr>
        <p:grpSpPr bwMode="auto">
          <a:xfrm>
            <a:off x="7123084" y="4214877"/>
            <a:ext cx="914400" cy="533400"/>
            <a:chOff x="3696" y="1056"/>
            <a:chExt cx="576" cy="336"/>
          </a:xfrm>
          <a:solidFill>
            <a:schemeClr val="bg2"/>
          </a:solidFill>
        </p:grpSpPr>
        <p:sp>
          <p:nvSpPr>
            <p:cNvPr id="43" name="Freeform 122"/>
            <p:cNvSpPr>
              <a:spLocks/>
            </p:cNvSpPr>
            <p:nvPr/>
          </p:nvSpPr>
          <p:spPr bwMode="auto">
            <a:xfrm>
              <a:off x="3696" y="1056"/>
              <a:ext cx="576" cy="336"/>
            </a:xfrm>
            <a:custGeom>
              <a:avLst/>
              <a:gdLst>
                <a:gd name="T0" fmla="*/ 0 w 576"/>
                <a:gd name="T1" fmla="*/ 0 h 336"/>
                <a:gd name="T2" fmla="*/ 576 w 576"/>
                <a:gd name="T3" fmla="*/ 0 h 336"/>
                <a:gd name="T4" fmla="*/ 576 w 576"/>
                <a:gd name="T5" fmla="*/ 336 h 336"/>
                <a:gd name="T6" fmla="*/ 0 w 576"/>
                <a:gd name="T7" fmla="*/ 336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6" h="336">
                  <a:moveTo>
                    <a:pt x="0" y="0"/>
                  </a:moveTo>
                  <a:lnTo>
                    <a:pt x="576" y="0"/>
                  </a:lnTo>
                  <a:lnTo>
                    <a:pt x="576" y="336"/>
                  </a:lnTo>
                  <a:lnTo>
                    <a:pt x="0" y="336"/>
                  </a:lnTo>
                </a:path>
              </a:pathLst>
            </a:custGeom>
            <a:grpFill/>
            <a:ln w="38100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Line 123"/>
            <p:cNvSpPr>
              <a:spLocks noChangeShapeType="1"/>
            </p:cNvSpPr>
            <p:nvPr/>
          </p:nvSpPr>
          <p:spPr bwMode="auto">
            <a:xfrm>
              <a:off x="4080" y="1152"/>
              <a:ext cx="0" cy="144"/>
            </a:xfrm>
            <a:prstGeom prst="line">
              <a:avLst/>
            </a:prstGeom>
            <a:grp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5" name="Group 124"/>
          <p:cNvGrpSpPr>
            <a:grpSpLocks/>
          </p:cNvGrpSpPr>
          <p:nvPr/>
        </p:nvGrpSpPr>
        <p:grpSpPr bwMode="auto">
          <a:xfrm>
            <a:off x="6056284" y="1852677"/>
            <a:ext cx="1066800" cy="2667000"/>
            <a:chOff x="2736" y="1584"/>
            <a:chExt cx="1008" cy="1680"/>
          </a:xfrm>
        </p:grpSpPr>
        <p:grpSp>
          <p:nvGrpSpPr>
            <p:cNvPr id="46" name="Group 85"/>
            <p:cNvGrpSpPr>
              <a:grpSpLocks/>
            </p:cNvGrpSpPr>
            <p:nvPr/>
          </p:nvGrpSpPr>
          <p:grpSpPr bwMode="auto">
            <a:xfrm>
              <a:off x="2736" y="1584"/>
              <a:ext cx="1008" cy="1680"/>
              <a:chOff x="2736" y="1584"/>
              <a:chExt cx="1008" cy="1680"/>
            </a:xfrm>
          </p:grpSpPr>
          <p:sp>
            <p:nvSpPr>
              <p:cNvPr id="62" name="Line 81"/>
              <p:cNvSpPr>
                <a:spLocks noChangeShapeType="1"/>
              </p:cNvSpPr>
              <p:nvPr/>
            </p:nvSpPr>
            <p:spPr bwMode="auto">
              <a:xfrm>
                <a:off x="2736" y="1584"/>
                <a:ext cx="1008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3" name="Line 82"/>
              <p:cNvSpPr>
                <a:spLocks noChangeShapeType="1"/>
              </p:cNvSpPr>
              <p:nvPr/>
            </p:nvSpPr>
            <p:spPr bwMode="auto">
              <a:xfrm flipV="1">
                <a:off x="2736" y="1584"/>
                <a:ext cx="1008" cy="57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" name="Line 83"/>
              <p:cNvSpPr>
                <a:spLocks noChangeShapeType="1"/>
              </p:cNvSpPr>
              <p:nvPr/>
            </p:nvSpPr>
            <p:spPr bwMode="auto">
              <a:xfrm flipV="1">
                <a:off x="2736" y="1632"/>
                <a:ext cx="1008" cy="105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" name="Line 84"/>
              <p:cNvSpPr>
                <a:spLocks noChangeShapeType="1"/>
              </p:cNvSpPr>
              <p:nvPr/>
            </p:nvSpPr>
            <p:spPr bwMode="auto">
              <a:xfrm flipV="1">
                <a:off x="2736" y="1680"/>
                <a:ext cx="1008" cy="15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7" name="Group 86"/>
            <p:cNvGrpSpPr>
              <a:grpSpLocks/>
            </p:cNvGrpSpPr>
            <p:nvPr/>
          </p:nvGrpSpPr>
          <p:grpSpPr bwMode="auto">
            <a:xfrm flipV="1">
              <a:off x="2736" y="1584"/>
              <a:ext cx="1008" cy="1680"/>
              <a:chOff x="2736" y="1584"/>
              <a:chExt cx="1008" cy="1680"/>
            </a:xfrm>
          </p:grpSpPr>
          <p:sp>
            <p:nvSpPr>
              <p:cNvPr id="58" name="Line 87"/>
              <p:cNvSpPr>
                <a:spLocks noChangeShapeType="1"/>
              </p:cNvSpPr>
              <p:nvPr/>
            </p:nvSpPr>
            <p:spPr bwMode="auto">
              <a:xfrm>
                <a:off x="2736" y="1584"/>
                <a:ext cx="1008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9" name="Line 88"/>
              <p:cNvSpPr>
                <a:spLocks noChangeShapeType="1"/>
              </p:cNvSpPr>
              <p:nvPr/>
            </p:nvSpPr>
            <p:spPr bwMode="auto">
              <a:xfrm flipV="1">
                <a:off x="2736" y="1584"/>
                <a:ext cx="1008" cy="57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" name="Line 89"/>
              <p:cNvSpPr>
                <a:spLocks noChangeShapeType="1"/>
              </p:cNvSpPr>
              <p:nvPr/>
            </p:nvSpPr>
            <p:spPr bwMode="auto">
              <a:xfrm flipV="1">
                <a:off x="2736" y="1632"/>
                <a:ext cx="1008" cy="105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" name="Line 90"/>
              <p:cNvSpPr>
                <a:spLocks noChangeShapeType="1"/>
              </p:cNvSpPr>
              <p:nvPr/>
            </p:nvSpPr>
            <p:spPr bwMode="auto">
              <a:xfrm flipV="1">
                <a:off x="2736" y="1680"/>
                <a:ext cx="1008" cy="1584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prstDash val="dash"/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8" name="Group 95"/>
            <p:cNvGrpSpPr>
              <a:grpSpLocks/>
            </p:cNvGrpSpPr>
            <p:nvPr/>
          </p:nvGrpSpPr>
          <p:grpSpPr bwMode="auto">
            <a:xfrm>
              <a:off x="2736" y="1584"/>
              <a:ext cx="1008" cy="1680"/>
              <a:chOff x="2736" y="1584"/>
              <a:chExt cx="1008" cy="1680"/>
            </a:xfrm>
          </p:grpSpPr>
          <p:sp>
            <p:nvSpPr>
              <p:cNvPr id="54" name="Line 91"/>
              <p:cNvSpPr>
                <a:spLocks noChangeShapeType="1"/>
              </p:cNvSpPr>
              <p:nvPr/>
            </p:nvSpPr>
            <p:spPr bwMode="auto">
              <a:xfrm>
                <a:off x="2736" y="1584"/>
                <a:ext cx="1008" cy="4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sysDot"/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Line 92"/>
              <p:cNvSpPr>
                <a:spLocks noChangeShapeType="1"/>
              </p:cNvSpPr>
              <p:nvPr/>
            </p:nvSpPr>
            <p:spPr bwMode="auto">
              <a:xfrm flipV="1">
                <a:off x="2736" y="2112"/>
                <a:ext cx="1008" cy="4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sysDot"/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Line 93"/>
              <p:cNvSpPr>
                <a:spLocks noChangeShapeType="1"/>
              </p:cNvSpPr>
              <p:nvPr/>
            </p:nvSpPr>
            <p:spPr bwMode="auto">
              <a:xfrm flipV="1">
                <a:off x="2736" y="2160"/>
                <a:ext cx="1008" cy="52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sysDot"/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" name="Line 94"/>
              <p:cNvSpPr>
                <a:spLocks noChangeShapeType="1"/>
              </p:cNvSpPr>
              <p:nvPr/>
            </p:nvSpPr>
            <p:spPr bwMode="auto">
              <a:xfrm flipV="1">
                <a:off x="2736" y="2256"/>
                <a:ext cx="1008" cy="100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sysDot"/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9" name="Group 96"/>
            <p:cNvGrpSpPr>
              <a:grpSpLocks/>
            </p:cNvGrpSpPr>
            <p:nvPr/>
          </p:nvGrpSpPr>
          <p:grpSpPr bwMode="auto">
            <a:xfrm flipV="1">
              <a:off x="2736" y="1584"/>
              <a:ext cx="1008" cy="1680"/>
              <a:chOff x="2736" y="1584"/>
              <a:chExt cx="1008" cy="1680"/>
            </a:xfrm>
          </p:grpSpPr>
          <p:sp>
            <p:nvSpPr>
              <p:cNvPr id="50" name="Line 97"/>
              <p:cNvSpPr>
                <a:spLocks noChangeShapeType="1"/>
              </p:cNvSpPr>
              <p:nvPr/>
            </p:nvSpPr>
            <p:spPr bwMode="auto">
              <a:xfrm>
                <a:off x="2736" y="1584"/>
                <a:ext cx="1008" cy="4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sysDot"/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" name="Line 98"/>
              <p:cNvSpPr>
                <a:spLocks noChangeShapeType="1"/>
              </p:cNvSpPr>
              <p:nvPr/>
            </p:nvSpPr>
            <p:spPr bwMode="auto">
              <a:xfrm flipV="1">
                <a:off x="2736" y="2112"/>
                <a:ext cx="1008" cy="4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sysDot"/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" name="Line 99"/>
              <p:cNvSpPr>
                <a:spLocks noChangeShapeType="1"/>
              </p:cNvSpPr>
              <p:nvPr/>
            </p:nvSpPr>
            <p:spPr bwMode="auto">
              <a:xfrm flipV="1">
                <a:off x="2736" y="2160"/>
                <a:ext cx="1008" cy="52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sysDot"/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" name="Line 100"/>
              <p:cNvSpPr>
                <a:spLocks noChangeShapeType="1"/>
              </p:cNvSpPr>
              <p:nvPr/>
            </p:nvSpPr>
            <p:spPr bwMode="auto">
              <a:xfrm flipV="1">
                <a:off x="2736" y="2256"/>
                <a:ext cx="1008" cy="100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sysDot"/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66" name="Rectangle 125"/>
          <p:cNvSpPr>
            <a:spLocks noChangeArrowheads="1"/>
          </p:cNvSpPr>
          <p:nvPr/>
        </p:nvSpPr>
        <p:spPr bwMode="auto">
          <a:xfrm>
            <a:off x="5294284" y="1624077"/>
            <a:ext cx="762000" cy="533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x-none" sz="1400" err="1"/>
              <a:t>Lựa</a:t>
            </a:r>
            <a:r>
              <a:rPr lang="en-US" altLang="x-none" sz="1400"/>
              <a:t> </a:t>
            </a:r>
            <a:r>
              <a:rPr lang="en-US" altLang="x-none" sz="1400" err="1"/>
              <a:t>chọn</a:t>
            </a:r>
            <a:endParaRPr lang="en-US" altLang="x-none" sz="1400"/>
          </a:p>
          <a:p>
            <a:pPr algn="ctr"/>
            <a:r>
              <a:rPr lang="en-US" altLang="x-none" sz="1400" err="1"/>
              <a:t>đầu</a:t>
            </a:r>
            <a:r>
              <a:rPr lang="en-US" altLang="x-none" sz="1400"/>
              <a:t> </a:t>
            </a:r>
            <a:r>
              <a:rPr lang="en-US" altLang="x-none" sz="1400" err="1"/>
              <a:t>ra</a:t>
            </a:r>
            <a:endParaRPr lang="en-US" altLang="x-none" sz="1400"/>
          </a:p>
        </p:txBody>
      </p:sp>
      <p:sp>
        <p:nvSpPr>
          <p:cNvPr id="67" name="Rectangle 133"/>
          <p:cNvSpPr>
            <a:spLocks noChangeArrowheads="1"/>
          </p:cNvSpPr>
          <p:nvPr/>
        </p:nvSpPr>
        <p:spPr bwMode="auto">
          <a:xfrm>
            <a:off x="5294284" y="2462277"/>
            <a:ext cx="762000" cy="533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x-none" sz="1400" err="1"/>
              <a:t>Lựa</a:t>
            </a:r>
            <a:r>
              <a:rPr lang="en-US" altLang="x-none" sz="1400"/>
              <a:t> </a:t>
            </a:r>
            <a:r>
              <a:rPr lang="en-US" altLang="x-none" sz="1400" err="1"/>
              <a:t>chọn</a:t>
            </a:r>
            <a:endParaRPr lang="en-US" altLang="x-none" sz="1400"/>
          </a:p>
          <a:p>
            <a:pPr algn="ctr"/>
            <a:r>
              <a:rPr lang="en-US" altLang="x-none" sz="1400" err="1"/>
              <a:t>đầu</a:t>
            </a:r>
            <a:r>
              <a:rPr lang="en-US" altLang="x-none" sz="1400"/>
              <a:t> </a:t>
            </a:r>
            <a:r>
              <a:rPr lang="en-US" altLang="x-none" sz="1400" err="1"/>
              <a:t>ra</a:t>
            </a:r>
            <a:endParaRPr lang="en-US" altLang="x-none" sz="1400"/>
          </a:p>
        </p:txBody>
      </p:sp>
      <p:sp>
        <p:nvSpPr>
          <p:cNvPr id="68" name="Rectangle 134"/>
          <p:cNvSpPr>
            <a:spLocks noChangeArrowheads="1"/>
          </p:cNvSpPr>
          <p:nvPr/>
        </p:nvSpPr>
        <p:spPr bwMode="auto">
          <a:xfrm>
            <a:off x="5294284" y="3300477"/>
            <a:ext cx="762000" cy="533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x-none" sz="1400" err="1"/>
              <a:t>Lựa</a:t>
            </a:r>
            <a:r>
              <a:rPr lang="en-US" altLang="x-none" sz="1400"/>
              <a:t> </a:t>
            </a:r>
            <a:r>
              <a:rPr lang="en-US" altLang="x-none" sz="1400" err="1"/>
              <a:t>chọn</a:t>
            </a:r>
            <a:endParaRPr lang="en-US" altLang="x-none" sz="1400"/>
          </a:p>
          <a:p>
            <a:pPr algn="ctr"/>
            <a:r>
              <a:rPr lang="en-US" altLang="x-none" sz="1400" err="1"/>
              <a:t>đầu</a:t>
            </a:r>
            <a:r>
              <a:rPr lang="en-US" altLang="x-none" sz="1400"/>
              <a:t> </a:t>
            </a:r>
            <a:r>
              <a:rPr lang="en-US" altLang="x-none" sz="1400" err="1"/>
              <a:t>ra</a:t>
            </a:r>
            <a:endParaRPr lang="en-US" altLang="x-none" sz="1400"/>
          </a:p>
        </p:txBody>
      </p:sp>
      <p:sp>
        <p:nvSpPr>
          <p:cNvPr id="69" name="Rectangle 135"/>
          <p:cNvSpPr>
            <a:spLocks noChangeArrowheads="1"/>
          </p:cNvSpPr>
          <p:nvPr/>
        </p:nvSpPr>
        <p:spPr bwMode="auto">
          <a:xfrm>
            <a:off x="5294284" y="4214877"/>
            <a:ext cx="762000" cy="533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x-none" sz="1400" err="1"/>
              <a:t>Lựa</a:t>
            </a:r>
            <a:r>
              <a:rPr lang="en-US" altLang="x-none" sz="1400"/>
              <a:t> </a:t>
            </a:r>
            <a:r>
              <a:rPr lang="en-US" altLang="x-none" sz="1400" err="1"/>
              <a:t>chọn</a:t>
            </a:r>
            <a:endParaRPr lang="en-US" altLang="x-none" sz="1400"/>
          </a:p>
          <a:p>
            <a:pPr algn="ctr"/>
            <a:r>
              <a:rPr lang="en-US" altLang="x-none" sz="1400" err="1"/>
              <a:t>đầu</a:t>
            </a:r>
            <a:r>
              <a:rPr lang="en-US" altLang="x-none" sz="1400"/>
              <a:t> </a:t>
            </a:r>
            <a:r>
              <a:rPr lang="en-US" altLang="x-none" sz="1400" err="1"/>
              <a:t>ra</a:t>
            </a:r>
            <a:endParaRPr lang="en-US" altLang="x-none" sz="1400"/>
          </a:p>
        </p:txBody>
      </p:sp>
      <p:grpSp>
        <p:nvGrpSpPr>
          <p:cNvPr id="70" name="Group 141"/>
          <p:cNvGrpSpPr>
            <a:grpSpLocks/>
          </p:cNvGrpSpPr>
          <p:nvPr/>
        </p:nvGrpSpPr>
        <p:grpSpPr bwMode="auto">
          <a:xfrm>
            <a:off x="1512859" y="2919477"/>
            <a:ext cx="1219200" cy="304800"/>
            <a:chOff x="672" y="1152"/>
            <a:chExt cx="768" cy="192"/>
          </a:xfrm>
        </p:grpSpPr>
        <p:sp>
          <p:nvSpPr>
            <p:cNvPr id="71" name="Rectangle 127"/>
            <p:cNvSpPr>
              <a:spLocks noChangeArrowheads="1"/>
            </p:cNvSpPr>
            <p:nvPr/>
          </p:nvSpPr>
          <p:spPr bwMode="auto">
            <a:xfrm>
              <a:off x="855" y="1152"/>
              <a:ext cx="345" cy="192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72" name="Group 132"/>
            <p:cNvGrpSpPr>
              <a:grpSpLocks/>
            </p:cNvGrpSpPr>
            <p:nvPr/>
          </p:nvGrpSpPr>
          <p:grpSpPr bwMode="auto">
            <a:xfrm>
              <a:off x="672" y="1200"/>
              <a:ext cx="122" cy="96"/>
              <a:chOff x="576" y="1200"/>
              <a:chExt cx="96" cy="48"/>
            </a:xfrm>
          </p:grpSpPr>
          <p:sp>
            <p:nvSpPr>
              <p:cNvPr id="74" name="Line 129"/>
              <p:cNvSpPr>
                <a:spLocks noChangeShapeType="1"/>
              </p:cNvSpPr>
              <p:nvPr/>
            </p:nvSpPr>
            <p:spPr bwMode="auto">
              <a:xfrm>
                <a:off x="672" y="1200"/>
                <a:ext cx="0" cy="48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" name="Line 130"/>
              <p:cNvSpPr>
                <a:spLocks noChangeShapeType="1"/>
              </p:cNvSpPr>
              <p:nvPr/>
            </p:nvSpPr>
            <p:spPr bwMode="auto">
              <a:xfrm>
                <a:off x="624" y="1200"/>
                <a:ext cx="0" cy="48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" name="Line 131"/>
              <p:cNvSpPr>
                <a:spLocks noChangeShapeType="1"/>
              </p:cNvSpPr>
              <p:nvPr/>
            </p:nvSpPr>
            <p:spPr bwMode="auto">
              <a:xfrm>
                <a:off x="576" y="1200"/>
                <a:ext cx="0" cy="4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73" name="Rectangle 140"/>
            <p:cNvSpPr>
              <a:spLocks noChangeArrowheads="1"/>
            </p:cNvSpPr>
            <p:nvPr/>
          </p:nvSpPr>
          <p:spPr bwMode="auto">
            <a:xfrm>
              <a:off x="1200" y="1152"/>
              <a:ext cx="240" cy="192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x-none" sz="1600"/>
                <a:t>“4”</a:t>
              </a:r>
            </a:p>
          </p:txBody>
        </p:sp>
      </p:grpSp>
      <p:grpSp>
        <p:nvGrpSpPr>
          <p:cNvPr id="77" name="Group 142"/>
          <p:cNvGrpSpPr>
            <a:grpSpLocks/>
          </p:cNvGrpSpPr>
          <p:nvPr/>
        </p:nvGrpSpPr>
        <p:grpSpPr bwMode="auto">
          <a:xfrm>
            <a:off x="2566073" y="1641801"/>
            <a:ext cx="1219200" cy="304800"/>
            <a:chOff x="672" y="1152"/>
            <a:chExt cx="768" cy="192"/>
          </a:xfrm>
          <a:solidFill>
            <a:schemeClr val="bg2"/>
          </a:solidFill>
        </p:grpSpPr>
        <p:sp>
          <p:nvSpPr>
            <p:cNvPr id="78" name="Rectangle 143"/>
            <p:cNvSpPr>
              <a:spLocks noChangeArrowheads="1"/>
            </p:cNvSpPr>
            <p:nvPr/>
          </p:nvSpPr>
          <p:spPr bwMode="auto">
            <a:xfrm>
              <a:off x="855" y="1152"/>
              <a:ext cx="345" cy="192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79" name="Group 144"/>
            <p:cNvGrpSpPr>
              <a:grpSpLocks/>
            </p:cNvGrpSpPr>
            <p:nvPr/>
          </p:nvGrpSpPr>
          <p:grpSpPr bwMode="auto">
            <a:xfrm>
              <a:off x="672" y="1200"/>
              <a:ext cx="122" cy="96"/>
              <a:chOff x="576" y="1200"/>
              <a:chExt cx="96" cy="48"/>
            </a:xfrm>
            <a:grpFill/>
          </p:grpSpPr>
          <p:sp>
            <p:nvSpPr>
              <p:cNvPr id="81" name="Line 145"/>
              <p:cNvSpPr>
                <a:spLocks noChangeShapeType="1"/>
              </p:cNvSpPr>
              <p:nvPr/>
            </p:nvSpPr>
            <p:spPr bwMode="auto">
              <a:xfrm>
                <a:off x="672" y="1200"/>
                <a:ext cx="0" cy="48"/>
              </a:xfrm>
              <a:prstGeom prst="line">
                <a:avLst/>
              </a:prstGeom>
              <a:grp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" name="Line 146"/>
              <p:cNvSpPr>
                <a:spLocks noChangeShapeType="1"/>
              </p:cNvSpPr>
              <p:nvPr/>
            </p:nvSpPr>
            <p:spPr bwMode="auto">
              <a:xfrm>
                <a:off x="624" y="1200"/>
                <a:ext cx="0" cy="48"/>
              </a:xfrm>
              <a:prstGeom prst="line">
                <a:avLst/>
              </a:prstGeom>
              <a:grp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3" name="Line 147"/>
              <p:cNvSpPr>
                <a:spLocks noChangeShapeType="1"/>
              </p:cNvSpPr>
              <p:nvPr/>
            </p:nvSpPr>
            <p:spPr bwMode="auto">
              <a:xfrm>
                <a:off x="576" y="1200"/>
                <a:ext cx="0" cy="48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80" name="Rectangle 148"/>
            <p:cNvSpPr>
              <a:spLocks noChangeArrowheads="1"/>
            </p:cNvSpPr>
            <p:nvPr/>
          </p:nvSpPr>
          <p:spPr bwMode="auto">
            <a:xfrm>
              <a:off x="1200" y="1152"/>
              <a:ext cx="240" cy="192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x-none" sz="1600"/>
                <a:t>“4”</a:t>
              </a:r>
            </a:p>
          </p:txBody>
        </p:sp>
      </p:grpSp>
      <p:sp>
        <p:nvSpPr>
          <p:cNvPr id="85" name="Text Box 101"/>
          <p:cNvSpPr txBox="1">
            <a:spLocks noChangeArrowheads="1"/>
          </p:cNvSpPr>
          <p:nvPr/>
        </p:nvSpPr>
        <p:spPr bwMode="auto">
          <a:xfrm>
            <a:off x="8319093" y="971408"/>
            <a:ext cx="1027043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x-none" sz="1400" err="1"/>
              <a:t>Bộ</a:t>
            </a:r>
            <a:r>
              <a:rPr lang="en-US" altLang="x-none" sz="1400"/>
              <a:t> </a:t>
            </a:r>
            <a:r>
              <a:rPr lang="en-US" altLang="x-none" sz="1400" err="1"/>
              <a:t>đệm</a:t>
            </a:r>
            <a:endParaRPr lang="en-US" altLang="x-none" sz="1400"/>
          </a:p>
        </p:txBody>
      </p:sp>
      <p:cxnSp>
        <p:nvCxnSpPr>
          <p:cNvPr id="86" name="Straight Arrow Connector 85"/>
          <p:cNvCxnSpPr/>
          <p:nvPr/>
        </p:nvCxnSpPr>
        <p:spPr>
          <a:xfrm flipH="1">
            <a:off x="8037484" y="1279185"/>
            <a:ext cx="642720" cy="4388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itle 1"/>
          <p:cNvSpPr txBox="1">
            <a:spLocks/>
          </p:cNvSpPr>
          <p:nvPr/>
        </p:nvSpPr>
        <p:spPr>
          <a:xfrm>
            <a:off x="265043" y="281345"/>
            <a:ext cx="11728174" cy="43788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sz="2800" dirty="0">
                <a:latin typeface="+mn-lt"/>
                <a:ea typeface="Helvetica" charset="0"/>
                <a:cs typeface="Helvetica" charset="0"/>
              </a:rPr>
              <a:t>CHƯƠNG 1: TỔNG QUAN</a:t>
            </a:r>
          </a:p>
        </p:txBody>
      </p:sp>
      <p:sp>
        <p:nvSpPr>
          <p:cNvPr id="93" name="Text Box 50"/>
          <p:cNvSpPr txBox="1">
            <a:spLocks noChangeArrowheads="1"/>
          </p:cNvSpPr>
          <p:nvPr/>
        </p:nvSpPr>
        <p:spPr bwMode="auto">
          <a:xfrm>
            <a:off x="823747" y="2657749"/>
            <a:ext cx="1115113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x-none" sz="1400" err="1"/>
              <a:t>Đầu</a:t>
            </a:r>
            <a:r>
              <a:rPr lang="en-US" altLang="x-none" sz="1400"/>
              <a:t> </a:t>
            </a:r>
            <a:r>
              <a:rPr lang="en-US" altLang="x-none" sz="1400" err="1"/>
              <a:t>vào</a:t>
            </a:r>
            <a:r>
              <a:rPr lang="en-US" altLang="x-none" sz="1400"/>
              <a:t> </a:t>
            </a:r>
            <a:r>
              <a:rPr lang="en-US" altLang="x-none" sz="1400" err="1"/>
              <a:t>số</a:t>
            </a:r>
            <a:r>
              <a:rPr lang="en-US" altLang="x-none" sz="1400"/>
              <a:t> 1</a:t>
            </a:r>
          </a:p>
        </p:txBody>
      </p:sp>
      <p:sp>
        <p:nvSpPr>
          <p:cNvPr id="95" name="Rectangle 94"/>
          <p:cNvSpPr/>
          <p:nvPr/>
        </p:nvSpPr>
        <p:spPr>
          <a:xfrm>
            <a:off x="265043" y="5563462"/>
            <a:ext cx="11743497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>
                <a:solidFill>
                  <a:srgbClr val="FF0000"/>
                </a:solidFill>
                <a:ea typeface="Helvetica" charset="0"/>
                <a:cs typeface="Helvetica" charset="0"/>
              </a:rPr>
              <a:t>CẤU TRÚC NÚT MẠNG  (</a:t>
            </a:r>
            <a:r>
              <a:rPr lang="en-US" err="1">
                <a:solidFill>
                  <a:srgbClr val="FF0000"/>
                </a:solidFill>
                <a:ea typeface="Helvetica" charset="0"/>
                <a:cs typeface="Helvetica" charset="0"/>
              </a:rPr>
              <a:t>Bộ</a:t>
            </a:r>
            <a:r>
              <a:rPr lang="en-US">
                <a:solidFill>
                  <a:srgbClr val="FF0000"/>
                </a:solidFill>
                <a:ea typeface="Helvetica" charset="0"/>
                <a:cs typeface="Helvetica" charset="0"/>
              </a:rPr>
              <a:t> </a:t>
            </a:r>
            <a:r>
              <a:rPr lang="en-US" err="1">
                <a:solidFill>
                  <a:srgbClr val="FF0000"/>
                </a:solidFill>
                <a:ea typeface="Helvetica" charset="0"/>
                <a:cs typeface="Helvetica" charset="0"/>
              </a:rPr>
              <a:t>đệm</a:t>
            </a:r>
            <a:r>
              <a:rPr lang="en-US">
                <a:solidFill>
                  <a:srgbClr val="FF0000"/>
                </a:solidFill>
                <a:ea typeface="Helvetica" charset="0"/>
                <a:cs typeface="Helvetica" charset="0"/>
              </a:rPr>
              <a:t> </a:t>
            </a:r>
            <a:r>
              <a:rPr lang="en-US" err="1">
                <a:solidFill>
                  <a:srgbClr val="FF0000"/>
                </a:solidFill>
                <a:ea typeface="Helvetica" charset="0"/>
                <a:cs typeface="Helvetica" charset="0"/>
              </a:rPr>
              <a:t>chỉ</a:t>
            </a:r>
            <a:r>
              <a:rPr lang="en-US">
                <a:solidFill>
                  <a:srgbClr val="FF0000"/>
                </a:solidFill>
                <a:ea typeface="Helvetica" charset="0"/>
                <a:cs typeface="Helvetica" charset="0"/>
              </a:rPr>
              <a:t> </a:t>
            </a:r>
            <a:r>
              <a:rPr lang="en-US" err="1">
                <a:solidFill>
                  <a:srgbClr val="FF0000"/>
                </a:solidFill>
                <a:ea typeface="Helvetica" charset="0"/>
                <a:cs typeface="Helvetica" charset="0"/>
              </a:rPr>
              <a:t>ở</a:t>
            </a:r>
            <a:r>
              <a:rPr lang="en-US">
                <a:solidFill>
                  <a:srgbClr val="FF0000"/>
                </a:solidFill>
                <a:ea typeface="Helvetica" charset="0"/>
                <a:cs typeface="Helvetica" charset="0"/>
              </a:rPr>
              <a:t> </a:t>
            </a:r>
            <a:r>
              <a:rPr lang="en-US" err="1">
                <a:solidFill>
                  <a:srgbClr val="FF0000"/>
                </a:solidFill>
                <a:ea typeface="Helvetica" charset="0"/>
                <a:cs typeface="Helvetica" charset="0"/>
              </a:rPr>
              <a:t>đầu</a:t>
            </a:r>
            <a:r>
              <a:rPr lang="en-US">
                <a:solidFill>
                  <a:srgbClr val="FF0000"/>
                </a:solidFill>
                <a:ea typeface="Helvetica" charset="0"/>
                <a:cs typeface="Helvetica" charset="0"/>
              </a:rPr>
              <a:t> </a:t>
            </a:r>
            <a:r>
              <a:rPr lang="en-US" err="1">
                <a:solidFill>
                  <a:srgbClr val="FF0000"/>
                </a:solidFill>
                <a:ea typeface="Helvetica" charset="0"/>
                <a:cs typeface="Helvetica" charset="0"/>
              </a:rPr>
              <a:t>ra</a:t>
            </a:r>
            <a:r>
              <a:rPr lang="en-US">
                <a:solidFill>
                  <a:srgbClr val="FF0000"/>
                </a:solidFill>
                <a:ea typeface="Helvetica" charset="0"/>
                <a:cs typeface="Helvetica" charset="0"/>
              </a:rPr>
              <a:t>)</a:t>
            </a:r>
          </a:p>
        </p:txBody>
      </p:sp>
      <p:sp>
        <p:nvSpPr>
          <p:cNvPr id="87" name="Text Box 68"/>
          <p:cNvSpPr txBox="1">
            <a:spLocks noChangeArrowheads="1"/>
          </p:cNvSpPr>
          <p:nvPr/>
        </p:nvSpPr>
        <p:spPr bwMode="auto">
          <a:xfrm>
            <a:off x="278381" y="6337749"/>
            <a:ext cx="11714835" cy="369332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r"/>
            <a:r>
              <a:rPr lang="en-US" altLang="x-none" err="1"/>
              <a:t>Hình</a:t>
            </a:r>
            <a:r>
              <a:rPr lang="en-US" altLang="x-none"/>
              <a:t> </a:t>
            </a:r>
            <a:r>
              <a:rPr lang="en-US" altLang="x-none" err="1"/>
              <a:t>vẽ</a:t>
            </a:r>
            <a:r>
              <a:rPr lang="en-US" altLang="x-none"/>
              <a:t> </a:t>
            </a:r>
            <a:r>
              <a:rPr lang="en-US" altLang="x-none" err="1"/>
              <a:t>tham</a:t>
            </a:r>
            <a:r>
              <a:rPr lang="en-US" altLang="x-none"/>
              <a:t> </a:t>
            </a:r>
            <a:r>
              <a:rPr lang="en-US" altLang="x-none" err="1"/>
              <a:t>khảo</a:t>
            </a:r>
            <a:r>
              <a:rPr lang="en-US" altLang="x-none"/>
              <a:t> </a:t>
            </a:r>
            <a:r>
              <a:rPr lang="en-US" altLang="x-none" err="1"/>
              <a:t>từ</a:t>
            </a:r>
            <a:r>
              <a:rPr lang="en-US" altLang="x-none"/>
              <a:t> </a:t>
            </a:r>
            <a:r>
              <a:rPr lang="en-US" altLang="x-none" err="1"/>
              <a:t>bài</a:t>
            </a:r>
            <a:r>
              <a:rPr lang="en-US" altLang="x-none"/>
              <a:t> </a:t>
            </a:r>
            <a:r>
              <a:rPr lang="en-US" altLang="x-none" err="1"/>
              <a:t>giảng</a:t>
            </a:r>
            <a:r>
              <a:rPr lang="en-US" altLang="x-none"/>
              <a:t> “Introduction to Computer Network”, Prof. Nick </a:t>
            </a:r>
            <a:r>
              <a:rPr lang="en-US" altLang="x-none" err="1"/>
              <a:t>Mckeown</a:t>
            </a:r>
            <a:r>
              <a:rPr lang="en-US" altLang="x-none"/>
              <a:t>, Stanford University</a:t>
            </a:r>
            <a:endParaRPr lang="en-US" altLang="x-none" sz="1800"/>
          </a:p>
        </p:txBody>
      </p:sp>
    </p:spTree>
    <p:extLst>
      <p:ext uri="{BB962C8B-B14F-4D97-AF65-F5344CB8AC3E}">
        <p14:creationId xmlns:p14="http://schemas.microsoft.com/office/powerpoint/2010/main" val="732955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12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4.44444E-6 L -3.33333E-6 0.2 " pathEditMode="relative" rAng="0" ptsTypes="AA">
                                      <p:cBhvr>
                                        <p:cTn id="15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00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993 0.01111 L 0.31159 0.01111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58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4500000">
                                      <p:cBhvr>
                                        <p:cTn id="26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1159 0.01111 L 0.42826 0.4 " pathEditMode="relative" rAng="0" ptsTypes="AA">
                                      <p:cBhvr>
                                        <p:cTn id="29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833" y="194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4500000">
                                      <p:cBhvr>
                                        <p:cTn id="32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2826 0.4 L 0.67826 0.4 " pathEditMode="relative" rAng="0" ptsTypes="AA">
                                      <p:cBhvr>
                                        <p:cTn id="36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25040" y="292868"/>
            <a:ext cx="11834191" cy="43788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sz="2800">
                <a:latin typeface="+mn-lt"/>
                <a:ea typeface="Helvetica" charset="0"/>
                <a:cs typeface="Helvetica" charset="0"/>
              </a:rPr>
              <a:t>CHƯƠNG 3: LÝ THUYẾT HÀNG ĐỢI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59027" y="887895"/>
            <a:ext cx="7349356" cy="496282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ppleSDGothicNeo-Regular" charset="-127"/>
              <a:buChar char="□"/>
            </a:pPr>
            <a:r>
              <a:rPr lang="en-US" i="1">
                <a:solidFill>
                  <a:srgbClr val="FF0000"/>
                </a:solidFill>
                <a:latin typeface="+mn-lt"/>
              </a:rPr>
              <a:t>QUY TẮC PHỤC VỤ:</a:t>
            </a:r>
          </a:p>
          <a:p>
            <a:pPr marL="800100" lvl="1" indent="-342900" algn="l">
              <a:buFont typeface="Courier New" charset="0"/>
              <a:buChar char="o"/>
            </a:pPr>
            <a:r>
              <a:rPr lang="en-US">
                <a:latin typeface="+mn-lt"/>
              </a:rPr>
              <a:t>FIFO - First In First Out: </a:t>
            </a:r>
            <a:r>
              <a:rPr lang="en-US" err="1">
                <a:latin typeface="+mn-lt"/>
              </a:rPr>
              <a:t>Khách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hàng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đến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trước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được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phục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vụ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trước</a:t>
            </a:r>
            <a:endParaRPr lang="en-US">
              <a:latin typeface="+mn-lt"/>
            </a:endParaRPr>
          </a:p>
          <a:p>
            <a:pPr marL="800100" lvl="1" indent="-342900" algn="l">
              <a:buFont typeface="Courier New" charset="0"/>
              <a:buChar char="o"/>
            </a:pPr>
            <a:r>
              <a:rPr lang="en-US">
                <a:latin typeface="+mn-lt"/>
              </a:rPr>
              <a:t>LIFO - Last In First Out: </a:t>
            </a:r>
            <a:r>
              <a:rPr lang="en-US" err="1">
                <a:latin typeface="+mn-lt"/>
              </a:rPr>
              <a:t>Khách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hàng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đến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sau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được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phục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vụ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trước</a:t>
            </a:r>
            <a:endParaRPr lang="en-US">
              <a:latin typeface="+mn-lt"/>
            </a:endParaRPr>
          </a:p>
          <a:p>
            <a:pPr marL="800100" lvl="1" indent="-342900" algn="l">
              <a:buFont typeface="Courier New" charset="0"/>
              <a:buChar char="o"/>
            </a:pPr>
            <a:r>
              <a:rPr lang="en-US">
                <a:latin typeface="+mn-lt"/>
              </a:rPr>
              <a:t>RR - Round Robin: </a:t>
            </a:r>
            <a:r>
              <a:rPr lang="en-US" err="1">
                <a:latin typeface="+mn-lt"/>
              </a:rPr>
              <a:t>Bộ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phận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hàng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đợi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được</a:t>
            </a:r>
            <a:r>
              <a:rPr lang="en-US">
                <a:latin typeface="+mn-lt"/>
              </a:rPr>
              <a:t> chia </a:t>
            </a:r>
            <a:r>
              <a:rPr lang="en-US" err="1">
                <a:latin typeface="+mn-lt"/>
              </a:rPr>
              <a:t>thành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nhiều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hàng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đợi</a:t>
            </a:r>
            <a:r>
              <a:rPr lang="en-US">
                <a:latin typeface="+mn-lt"/>
              </a:rPr>
              <a:t> con </a:t>
            </a:r>
            <a:r>
              <a:rPr lang="en-US" err="1">
                <a:latin typeface="+mn-lt"/>
              </a:rPr>
              <a:t>và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khách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hàng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của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các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hàng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đợi</a:t>
            </a:r>
            <a:r>
              <a:rPr lang="en-US">
                <a:latin typeface="+mn-lt"/>
              </a:rPr>
              <a:t> con </a:t>
            </a:r>
            <a:r>
              <a:rPr lang="en-US" err="1">
                <a:latin typeface="+mn-lt"/>
              </a:rPr>
              <a:t>được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phục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vụ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theo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vòng</a:t>
            </a:r>
            <a:r>
              <a:rPr lang="en-US">
                <a:latin typeface="+mn-lt"/>
              </a:rPr>
              <a:t>. </a:t>
            </a:r>
            <a:r>
              <a:rPr lang="en-US" err="1">
                <a:latin typeface="+mn-lt"/>
              </a:rPr>
              <a:t>Trong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mỗi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hàng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đợi</a:t>
            </a:r>
            <a:r>
              <a:rPr lang="en-US">
                <a:latin typeface="+mn-lt"/>
              </a:rPr>
              <a:t> con </a:t>
            </a:r>
            <a:r>
              <a:rPr lang="en-US" err="1">
                <a:latin typeface="+mn-lt"/>
              </a:rPr>
              <a:t>khách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hàng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được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phục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vụ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theo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nguyên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tắc</a:t>
            </a:r>
            <a:r>
              <a:rPr lang="en-US">
                <a:latin typeface="+mn-lt"/>
              </a:rPr>
              <a:t> FIFO</a:t>
            </a:r>
          </a:p>
          <a:p>
            <a:pPr marL="800100" lvl="1" indent="-342900" algn="l">
              <a:buFont typeface="Courier New" charset="0"/>
              <a:buChar char="o"/>
            </a:pPr>
            <a:r>
              <a:rPr lang="en-US">
                <a:latin typeface="+mn-lt"/>
              </a:rPr>
              <a:t>SIRO - Service In Random Order: </a:t>
            </a:r>
            <a:r>
              <a:rPr lang="en-US" err="1">
                <a:latin typeface="+mn-lt"/>
              </a:rPr>
              <a:t>Bộ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phận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hàng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đợi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được</a:t>
            </a:r>
            <a:r>
              <a:rPr lang="en-US">
                <a:latin typeface="+mn-lt"/>
              </a:rPr>
              <a:t> chia </a:t>
            </a:r>
            <a:r>
              <a:rPr lang="en-US" err="1">
                <a:latin typeface="+mn-lt"/>
              </a:rPr>
              <a:t>thành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nhiều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hàng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đợi</a:t>
            </a:r>
            <a:r>
              <a:rPr lang="en-US">
                <a:latin typeface="+mn-lt"/>
              </a:rPr>
              <a:t> con </a:t>
            </a:r>
            <a:r>
              <a:rPr lang="en-US" err="1">
                <a:latin typeface="+mn-lt"/>
              </a:rPr>
              <a:t>và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khách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hàng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của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các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hàng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đợi</a:t>
            </a:r>
            <a:r>
              <a:rPr lang="en-US">
                <a:latin typeface="+mn-lt"/>
              </a:rPr>
              <a:t> con </a:t>
            </a:r>
            <a:r>
              <a:rPr lang="en-US" err="1">
                <a:latin typeface="+mn-lt"/>
              </a:rPr>
              <a:t>được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phục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vụ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theo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nguyên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tắc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ngẫu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nhiên</a:t>
            </a:r>
            <a:r>
              <a:rPr lang="en-US">
                <a:latin typeface="+mn-lt"/>
              </a:rPr>
              <a:t>. </a:t>
            </a:r>
            <a:r>
              <a:rPr lang="en-US" err="1">
                <a:latin typeface="+mn-lt"/>
              </a:rPr>
              <a:t>Trong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mỗi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hàng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đợi</a:t>
            </a:r>
            <a:r>
              <a:rPr lang="en-US">
                <a:latin typeface="+mn-lt"/>
              </a:rPr>
              <a:t> con, </a:t>
            </a:r>
            <a:r>
              <a:rPr lang="en-US" err="1">
                <a:latin typeface="+mn-lt"/>
              </a:rPr>
              <a:t>khách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hàng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được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phục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vụ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theo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nguyên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tắc</a:t>
            </a:r>
            <a:r>
              <a:rPr lang="en-US">
                <a:latin typeface="+mn-lt"/>
              </a:rPr>
              <a:t> FIFO</a:t>
            </a:r>
          </a:p>
          <a:p>
            <a:pPr marL="800100" lvl="1" indent="-342900" algn="l">
              <a:buFont typeface="Courier New" charset="0"/>
              <a:buChar char="o"/>
            </a:pPr>
            <a:r>
              <a:rPr lang="en-US">
                <a:latin typeface="+mn-lt"/>
              </a:rPr>
              <a:t>PQ - Priority Queue: </a:t>
            </a:r>
            <a:r>
              <a:rPr lang="en-US" err="1">
                <a:latin typeface="+mn-lt"/>
              </a:rPr>
              <a:t>Bộ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phận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hàng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đợi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được</a:t>
            </a:r>
            <a:r>
              <a:rPr lang="en-US">
                <a:latin typeface="+mn-lt"/>
              </a:rPr>
              <a:t> chia </a:t>
            </a:r>
            <a:r>
              <a:rPr lang="en-US" err="1">
                <a:latin typeface="+mn-lt"/>
              </a:rPr>
              <a:t>thành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nhiều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hàng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đợi</a:t>
            </a:r>
            <a:r>
              <a:rPr lang="en-US">
                <a:latin typeface="+mn-lt"/>
              </a:rPr>
              <a:t> con </a:t>
            </a:r>
            <a:r>
              <a:rPr lang="en-US" err="1">
                <a:latin typeface="+mn-lt"/>
              </a:rPr>
              <a:t>và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khách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hàng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của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các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hàng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đợi</a:t>
            </a:r>
            <a:r>
              <a:rPr lang="en-US">
                <a:latin typeface="+mn-lt"/>
              </a:rPr>
              <a:t> con </a:t>
            </a:r>
            <a:r>
              <a:rPr lang="en-US" err="1">
                <a:latin typeface="+mn-lt"/>
              </a:rPr>
              <a:t>được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phục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vụ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theo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nguyên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tắc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ưu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tiên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với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các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mức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độ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ưu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tiên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khác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nhau</a:t>
            </a:r>
            <a:endParaRPr lang="en-US">
              <a:latin typeface="+mn-lt"/>
            </a:endParaRPr>
          </a:p>
          <a:p>
            <a:pPr marL="800100" lvl="1" indent="-342900" algn="l">
              <a:buFont typeface="Courier New" charset="0"/>
              <a:buChar char="o"/>
            </a:pPr>
            <a:endParaRPr lang="en-US">
              <a:latin typeface="+mn-lt"/>
            </a:endParaRPr>
          </a:p>
          <a:p>
            <a:pPr marL="800100" lvl="1" indent="-342900" algn="l">
              <a:buFont typeface="Courier New" charset="0"/>
              <a:buChar char="o"/>
            </a:pPr>
            <a:endParaRPr lang="en-US">
              <a:latin typeface="+mn-lt"/>
            </a:endParaRPr>
          </a:p>
          <a:p>
            <a:pPr marL="800100" lvl="1" indent="-342900" algn="l">
              <a:buFont typeface="Courier New" charset="0"/>
              <a:buChar char="o"/>
            </a:pPr>
            <a:endParaRPr lang="en-US">
              <a:latin typeface="+mn-lt"/>
            </a:endParaRPr>
          </a:p>
          <a:p>
            <a:endParaRPr lang="en-US" i="1">
              <a:solidFill>
                <a:srgbClr val="FF0000"/>
              </a:solidFill>
              <a:latin typeface="+mn-lt"/>
            </a:endParaRPr>
          </a:p>
          <a:p>
            <a:pPr marL="800100" lvl="1" indent="-342900" algn="l">
              <a:buFont typeface="Courier New" charset="0"/>
              <a:buChar char="o"/>
            </a:pPr>
            <a:endParaRPr lang="en-US"/>
          </a:p>
          <a:p>
            <a:pPr marL="800100" lvl="1" indent="-342900" algn="l">
              <a:buFont typeface="Courier New" charset="0"/>
              <a:buChar char="o"/>
            </a:pPr>
            <a:endParaRPr lang="en-US">
              <a:latin typeface="+mn-lt"/>
            </a:endParaRPr>
          </a:p>
          <a:p>
            <a:pPr marL="800100" lvl="1" indent="-342900" algn="l">
              <a:buFont typeface="Courier New" charset="0"/>
              <a:buChar char="o"/>
            </a:pPr>
            <a:endParaRPr lang="en-US" i="1">
              <a:latin typeface="+mn-lt"/>
            </a:endParaRPr>
          </a:p>
          <a:p>
            <a:pPr marL="800100" lvl="1" indent="-342900" algn="l">
              <a:buFont typeface="AppleSDGothicNeo-Regular" charset="-127"/>
              <a:buChar char="□"/>
            </a:pPr>
            <a:endParaRPr lang="en-US" i="1">
              <a:solidFill>
                <a:srgbClr val="FF0000"/>
              </a:solidFill>
              <a:latin typeface="+mn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0203" y="1738648"/>
            <a:ext cx="4219028" cy="276895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7245870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25040" y="292868"/>
            <a:ext cx="11834191" cy="43788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sz="2800">
                <a:latin typeface="+mn-lt"/>
                <a:ea typeface="Helvetica" charset="0"/>
                <a:cs typeface="Helvetica" charset="0"/>
              </a:rPr>
              <a:t>CHƯƠNG 3: LÝ THUYẾT HÀNG ĐỢI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 txBox="1">
                <a:spLocks/>
              </p:cNvSpPr>
              <p:nvPr/>
            </p:nvSpPr>
            <p:spPr>
              <a:xfrm>
                <a:off x="159027" y="887895"/>
                <a:ext cx="11800204" cy="496282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 algn="l">
                  <a:buFont typeface="AppleSDGothicNeo-Regular" charset="-127"/>
                  <a:buChar char="□"/>
                </a:pPr>
                <a:r>
                  <a:rPr lang="en-US" i="1">
                    <a:solidFill>
                      <a:srgbClr val="FF0000"/>
                    </a:solidFill>
                    <a:latin typeface="+mn-lt"/>
                  </a:rPr>
                  <a:t>CÁC THAM SỐ ĐẶC TRƯNG CỦA HÀNG ĐỢI ĐƠN:</a:t>
                </a:r>
              </a:p>
              <a:p>
                <a:pPr marL="800100" lvl="1" indent="-342900" algn="l">
                  <a:buFont typeface="Courier New" charset="0"/>
                  <a:buChar char="o"/>
                </a:pPr>
                <a:r>
                  <a:rPr lang="en-US" err="1">
                    <a:latin typeface="+mn-lt"/>
                  </a:rPr>
                  <a:t>Số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yêu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cầu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trung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bình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nằm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trong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toàn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bộ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hệ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thống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hàng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đợi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đơn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i="1">
                    <a:latin typeface="+mn-lt"/>
                  </a:rPr>
                  <a:t>N(t)</a:t>
                </a:r>
              </a:p>
              <a:p>
                <a:pPr marL="800100" lvl="1" indent="-342900" algn="l">
                  <a:buFont typeface="Courier New" charset="0"/>
                  <a:buChar char="o"/>
                </a:pPr>
                <a:r>
                  <a:rPr lang="en-US" err="1">
                    <a:latin typeface="+mn-lt"/>
                  </a:rPr>
                  <a:t>Số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yêu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cầu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trung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bình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nằm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trong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bộ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phận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hàng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đợi</a:t>
                </a:r>
                <a:r>
                  <a:rPr lang="en-US">
                    <a:latin typeface="+mn-lt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𝑞</m:t>
                        </m:r>
                      </m:sub>
                    </m:sSub>
                  </m:oMath>
                </a14:m>
                <a:r>
                  <a:rPr lang="en-US" i="1">
                    <a:latin typeface="+mn-lt"/>
                  </a:rPr>
                  <a:t>(t)</a:t>
                </a:r>
              </a:p>
              <a:p>
                <a:pPr marL="800100" lvl="1" indent="-342900" algn="l">
                  <a:buFont typeface="Courier New" charset="0"/>
                  <a:buChar char="o"/>
                </a:pPr>
                <a:r>
                  <a:rPr lang="en-US" err="1">
                    <a:latin typeface="+mn-lt"/>
                  </a:rPr>
                  <a:t>Số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yêu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cầu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trung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bình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nằm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trong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trung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tâm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phục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vụ</a:t>
                </a:r>
                <a:r>
                  <a:rPr lang="en-US">
                    <a:latin typeface="+mn-lt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𝑁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i="1">
                            <a:latin typeface="Cambria Math" charset="0"/>
                          </a:rPr>
                          <m:t>s</m:t>
                        </m:r>
                      </m:sub>
                    </m:sSub>
                  </m:oMath>
                </a14:m>
                <a:r>
                  <a:rPr lang="en-US" i="1">
                    <a:latin typeface="+mn-lt"/>
                  </a:rPr>
                  <a:t>(t) </a:t>
                </a:r>
              </a:p>
              <a:p>
                <a:pPr marL="800100" lvl="1" indent="-342900" algn="l">
                  <a:buFont typeface="Courier New" charset="0"/>
                  <a:buChar char="o"/>
                </a:pPr>
                <a:r>
                  <a:rPr lang="en-US" err="1">
                    <a:latin typeface="+mn-lt"/>
                  </a:rPr>
                  <a:t>Thời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gian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lưu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lại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của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khách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hàng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trong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toàn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bộ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hệ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thống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hàng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đợi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i="1">
                    <a:latin typeface="+mn-lt"/>
                  </a:rPr>
                  <a:t>T(t)</a:t>
                </a:r>
              </a:p>
              <a:p>
                <a:pPr marL="800100" lvl="1" indent="-342900" algn="l">
                  <a:buFont typeface="Courier New" charset="0"/>
                  <a:buChar char="o"/>
                </a:pPr>
                <a:r>
                  <a:rPr lang="en-US" err="1">
                    <a:latin typeface="+mn-lt"/>
                  </a:rPr>
                  <a:t>Thời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gian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lưu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lại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của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khách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hàng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trong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bộ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phận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hàng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đợi</a:t>
                </a:r>
                <a:r>
                  <a:rPr lang="en-US">
                    <a:latin typeface="+mn-lt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𝑞</m:t>
                        </m:r>
                      </m:sub>
                    </m:sSub>
                  </m:oMath>
                </a14:m>
                <a:r>
                  <a:rPr lang="en-US" i="1">
                    <a:latin typeface="+mn-lt"/>
                  </a:rPr>
                  <a:t>(t)</a:t>
                </a:r>
              </a:p>
              <a:p>
                <a:pPr marL="800100" lvl="1" indent="-342900" algn="l">
                  <a:buFont typeface="Courier New" charset="0"/>
                  <a:buChar char="o"/>
                </a:pPr>
                <a:r>
                  <a:rPr lang="en-US" err="1">
                    <a:latin typeface="+mn-lt"/>
                  </a:rPr>
                  <a:t>Thời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gian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lưu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lại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của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khách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hàng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trong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bộ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phận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phục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vụ</a:t>
                </a:r>
                <a:r>
                  <a:rPr lang="en-US">
                    <a:latin typeface="+mn-lt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i="1">
                    <a:latin typeface="+mn-lt"/>
                  </a:rPr>
                  <a:t>(t)</a:t>
                </a:r>
              </a:p>
              <a:p>
                <a:pPr marL="800100" lvl="1" indent="-342900" algn="l">
                  <a:buFont typeface="Courier New" charset="0"/>
                  <a:buChar char="o"/>
                </a:pPr>
                <a:r>
                  <a:rPr lang="en-US" err="1">
                    <a:latin typeface="+mn-lt"/>
                  </a:rPr>
                  <a:t>Xác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suất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để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toàn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bộ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hệ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thống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hàng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đợi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đơn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có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i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khách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hàng</a:t>
                </a:r>
                <a:r>
                  <a:rPr lang="en-US">
                    <a:latin typeface="+mn-lt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i="1">
                    <a:latin typeface="+mn-lt"/>
                  </a:rPr>
                  <a:t>(t)</a:t>
                </a:r>
              </a:p>
              <a:p>
                <a:pPr marL="800100" lvl="1" indent="-342900" algn="l">
                  <a:buFont typeface="Courier New" charset="0"/>
                  <a:buChar char="o"/>
                </a:pPr>
                <a:r>
                  <a:rPr lang="en-US" err="1">
                    <a:latin typeface="+mn-lt"/>
                  </a:rPr>
                  <a:t>Xác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suất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để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một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khách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hàng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đi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vào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hệ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thống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bị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từ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chối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vì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hệ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thống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bị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đầy</a:t>
                </a:r>
                <a:endParaRPr lang="en-US">
                  <a:latin typeface="+mn-lt"/>
                </a:endParaRPr>
              </a:p>
              <a:p>
                <a:pPr marL="800100" lvl="1" indent="-342900" algn="l">
                  <a:buFont typeface="Courier New" charset="0"/>
                  <a:buChar char="o"/>
                </a:pPr>
                <a:r>
                  <a:rPr lang="en-US" err="1">
                    <a:latin typeface="+mn-lt"/>
                  </a:rPr>
                  <a:t>Trung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tâm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phục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vụ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có</a:t>
                </a:r>
                <a:r>
                  <a:rPr lang="en-US">
                    <a:latin typeface="+mn-lt"/>
                  </a:rPr>
                  <a:t> m </a:t>
                </a:r>
                <a:r>
                  <a:rPr lang="en-US" err="1">
                    <a:latin typeface="+mn-lt"/>
                  </a:rPr>
                  <a:t>trạm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phục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vụ</a:t>
                </a:r>
                <a:endParaRPr lang="en-US">
                  <a:latin typeface="+mn-lt"/>
                </a:endParaRPr>
              </a:p>
              <a:p>
                <a:pPr marL="800100" lvl="1" indent="-342900" algn="l">
                  <a:buFont typeface="Courier New" charset="0"/>
                  <a:buChar char="o"/>
                </a:pPr>
                <a:endParaRPr lang="en-US">
                  <a:latin typeface="+mn-lt"/>
                </a:endParaRPr>
              </a:p>
              <a:p>
                <a:pPr marL="800100" lvl="1" indent="-342900" algn="l">
                  <a:buFont typeface="Courier New" charset="0"/>
                  <a:buChar char="o"/>
                </a:pPr>
                <a:endParaRPr lang="en-US">
                  <a:latin typeface="+mn-lt"/>
                </a:endParaRPr>
              </a:p>
              <a:p>
                <a:pPr marL="800100" lvl="1" indent="-342900" algn="l">
                  <a:buFont typeface="Courier New" charset="0"/>
                  <a:buChar char="o"/>
                </a:pPr>
                <a:endParaRPr lang="en-US">
                  <a:latin typeface="+mn-lt"/>
                </a:endParaRPr>
              </a:p>
              <a:p>
                <a:pPr marL="800100" lvl="1" indent="-342900" algn="l">
                  <a:buFont typeface="Courier New" charset="0"/>
                  <a:buChar char="o"/>
                </a:pPr>
                <a:endParaRPr lang="en-US">
                  <a:latin typeface="+mn-lt"/>
                </a:endParaRPr>
              </a:p>
              <a:p>
                <a:endParaRPr lang="en-US" i="1">
                  <a:solidFill>
                    <a:srgbClr val="FF0000"/>
                  </a:solidFill>
                  <a:latin typeface="+mn-lt"/>
                </a:endParaRPr>
              </a:p>
              <a:p>
                <a:pPr marL="800100" lvl="1" indent="-342900" algn="l">
                  <a:buFont typeface="Courier New" charset="0"/>
                  <a:buChar char="o"/>
                </a:pPr>
                <a:endParaRPr lang="en-US"/>
              </a:p>
              <a:p>
                <a:pPr marL="800100" lvl="1" indent="-342900" algn="l">
                  <a:buFont typeface="Courier New" charset="0"/>
                  <a:buChar char="o"/>
                </a:pPr>
                <a:endParaRPr lang="en-US">
                  <a:latin typeface="+mn-lt"/>
                </a:endParaRPr>
              </a:p>
              <a:p>
                <a:pPr marL="800100" lvl="1" indent="-342900" algn="l">
                  <a:buFont typeface="Courier New" charset="0"/>
                  <a:buChar char="o"/>
                </a:pPr>
                <a:endParaRPr lang="en-US" i="1">
                  <a:latin typeface="+mn-lt"/>
                </a:endParaRPr>
              </a:p>
              <a:p>
                <a:pPr marL="800100" lvl="1" indent="-342900" algn="l">
                  <a:buFont typeface="AppleSDGothicNeo-Regular" charset="-127"/>
                  <a:buChar char="□"/>
                </a:pPr>
                <a:endParaRPr lang="en-US" i="1">
                  <a:solidFill>
                    <a:srgbClr val="FF0000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5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027" y="887895"/>
                <a:ext cx="11800204" cy="4962827"/>
              </a:xfrm>
              <a:prstGeom prst="rect">
                <a:avLst/>
              </a:prstGeom>
              <a:blipFill>
                <a:blip r:embed="rId2"/>
                <a:stretch>
                  <a:fillRect l="-877" t="-269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312591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25040" y="292868"/>
            <a:ext cx="11834191" cy="43788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sz="2800">
                <a:latin typeface="+mn-lt"/>
                <a:ea typeface="Helvetica" charset="0"/>
                <a:cs typeface="Helvetica" charset="0"/>
              </a:rPr>
              <a:t>CHƯƠNG 3: LÝ THUYẾT HÀNG ĐỢI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59027" y="887895"/>
            <a:ext cx="6988748" cy="496282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ppleSDGothicNeo-Regular" charset="-127"/>
              <a:buChar char="□"/>
            </a:pPr>
            <a:r>
              <a:rPr lang="en-US" i="1">
                <a:solidFill>
                  <a:srgbClr val="FF0000"/>
                </a:solidFill>
                <a:latin typeface="+mn-lt"/>
              </a:rPr>
              <a:t>HỆ THỐNG ĐÓNG:</a:t>
            </a:r>
          </a:p>
          <a:p>
            <a:pPr marL="800100" lvl="1" indent="-342900" algn="l">
              <a:buFont typeface="Courier New" charset="0"/>
              <a:buChar char="o"/>
            </a:pPr>
            <a:r>
              <a:rPr lang="en-US" err="1">
                <a:latin typeface="+mn-lt"/>
              </a:rPr>
              <a:t>Xét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hệ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thống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hàng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đợi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đơn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ở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trạng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thái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tĩnh</a:t>
            </a:r>
            <a:endParaRPr lang="en-US">
              <a:latin typeface="+mn-lt"/>
            </a:endParaRPr>
          </a:p>
          <a:p>
            <a:pPr marL="800100" lvl="1" indent="-342900" algn="l">
              <a:buFont typeface="Courier New" charset="0"/>
              <a:buChar char="o"/>
            </a:pPr>
            <a:r>
              <a:rPr lang="en-US">
                <a:latin typeface="+mn-lt"/>
              </a:rPr>
              <a:t>Sau </a:t>
            </a:r>
            <a:r>
              <a:rPr lang="en-US" err="1">
                <a:latin typeface="+mn-lt"/>
              </a:rPr>
              <a:t>một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thời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gian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khá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dài</a:t>
            </a:r>
            <a:r>
              <a:rPr lang="en-US">
                <a:latin typeface="+mn-lt"/>
              </a:rPr>
              <a:t>, </a:t>
            </a:r>
            <a:r>
              <a:rPr lang="en-US" err="1">
                <a:latin typeface="+mn-lt"/>
              </a:rPr>
              <a:t>hệ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thống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có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phân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bố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khách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hàng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không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thay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đổi</a:t>
            </a:r>
            <a:r>
              <a:rPr lang="en-US">
                <a:latin typeface="+mn-lt"/>
              </a:rPr>
              <a:t> </a:t>
            </a:r>
          </a:p>
          <a:p>
            <a:pPr marL="800100" lvl="1" indent="-342900" algn="l">
              <a:buFont typeface="Wingdings" charset="2"/>
              <a:buChar char="à"/>
            </a:pPr>
            <a:r>
              <a:rPr lang="en-US" err="1">
                <a:latin typeface="+mn-lt"/>
                <a:sym typeface="Wingdings"/>
              </a:rPr>
              <a:t>Khi</a:t>
            </a:r>
            <a:r>
              <a:rPr lang="en-US">
                <a:latin typeface="+mn-lt"/>
                <a:sym typeface="Wingdings"/>
              </a:rPr>
              <a:t> </a:t>
            </a:r>
            <a:r>
              <a:rPr lang="en-US" err="1">
                <a:latin typeface="+mn-lt"/>
                <a:sym typeface="Wingdings"/>
              </a:rPr>
              <a:t>yêu</a:t>
            </a:r>
            <a:r>
              <a:rPr lang="en-US">
                <a:latin typeface="+mn-lt"/>
                <a:sym typeface="Wingdings"/>
              </a:rPr>
              <a:t> </a:t>
            </a:r>
            <a:r>
              <a:rPr lang="en-US" err="1">
                <a:latin typeface="+mn-lt"/>
                <a:sym typeface="Wingdings"/>
              </a:rPr>
              <a:t>cầu</a:t>
            </a:r>
            <a:r>
              <a:rPr lang="en-US">
                <a:latin typeface="+mn-lt"/>
                <a:sym typeface="Wingdings"/>
              </a:rPr>
              <a:t> </a:t>
            </a:r>
            <a:r>
              <a:rPr lang="en-US" err="1">
                <a:latin typeface="+mn-lt"/>
                <a:sym typeface="Wingdings"/>
              </a:rPr>
              <a:t>trong</a:t>
            </a:r>
            <a:r>
              <a:rPr lang="en-US">
                <a:latin typeface="+mn-lt"/>
                <a:sym typeface="Wingdings"/>
              </a:rPr>
              <a:t> </a:t>
            </a:r>
            <a:r>
              <a:rPr lang="en-US" err="1">
                <a:latin typeface="+mn-lt"/>
                <a:sym typeface="Wingdings"/>
              </a:rPr>
              <a:t>một</a:t>
            </a:r>
            <a:r>
              <a:rPr lang="en-US">
                <a:latin typeface="+mn-lt"/>
                <a:sym typeface="Wingdings"/>
              </a:rPr>
              <a:t> </a:t>
            </a:r>
            <a:r>
              <a:rPr lang="en-US" err="1">
                <a:latin typeface="+mn-lt"/>
                <a:sym typeface="Wingdings"/>
              </a:rPr>
              <a:t>hệ</a:t>
            </a:r>
            <a:r>
              <a:rPr lang="en-US">
                <a:latin typeface="+mn-lt"/>
                <a:sym typeface="Wingdings"/>
              </a:rPr>
              <a:t> </a:t>
            </a:r>
            <a:r>
              <a:rPr lang="en-US" err="1">
                <a:latin typeface="+mn-lt"/>
                <a:sym typeface="Wingdings"/>
              </a:rPr>
              <a:t>thống</a:t>
            </a:r>
            <a:r>
              <a:rPr lang="en-US">
                <a:latin typeface="+mn-lt"/>
                <a:sym typeface="Wingdings"/>
              </a:rPr>
              <a:t> </a:t>
            </a:r>
            <a:r>
              <a:rPr lang="en-US" err="1">
                <a:latin typeface="+mn-lt"/>
                <a:sym typeface="Wingdings"/>
              </a:rPr>
              <a:t>hàng</a:t>
            </a:r>
            <a:r>
              <a:rPr lang="en-US">
                <a:latin typeface="+mn-lt"/>
                <a:sym typeface="Wingdings"/>
              </a:rPr>
              <a:t> </a:t>
            </a:r>
            <a:r>
              <a:rPr lang="en-US" err="1">
                <a:latin typeface="+mn-lt"/>
                <a:sym typeface="Wingdings"/>
              </a:rPr>
              <a:t>đợi</a:t>
            </a:r>
            <a:r>
              <a:rPr lang="en-US">
                <a:latin typeface="+mn-lt"/>
                <a:sym typeface="Wingdings"/>
              </a:rPr>
              <a:t> </a:t>
            </a:r>
            <a:r>
              <a:rPr lang="en-US" err="1">
                <a:latin typeface="+mn-lt"/>
                <a:sym typeface="Wingdings"/>
              </a:rPr>
              <a:t>không</a:t>
            </a:r>
            <a:r>
              <a:rPr lang="en-US">
                <a:latin typeface="+mn-lt"/>
                <a:sym typeface="Wingdings"/>
              </a:rPr>
              <a:t> </a:t>
            </a:r>
            <a:r>
              <a:rPr lang="en-US" err="1">
                <a:latin typeface="+mn-lt"/>
                <a:sym typeface="Wingdings"/>
              </a:rPr>
              <a:t>được</a:t>
            </a:r>
            <a:r>
              <a:rPr lang="en-US">
                <a:latin typeface="+mn-lt"/>
                <a:sym typeface="Wingdings"/>
              </a:rPr>
              <a:t> </a:t>
            </a:r>
            <a:r>
              <a:rPr lang="en-US" err="1">
                <a:latin typeface="+mn-lt"/>
                <a:sym typeface="Wingdings"/>
              </a:rPr>
              <a:t>tự</a:t>
            </a:r>
            <a:r>
              <a:rPr lang="en-US">
                <a:latin typeface="+mn-lt"/>
                <a:sym typeface="Wingdings"/>
              </a:rPr>
              <a:t> </a:t>
            </a:r>
            <a:r>
              <a:rPr lang="en-US" err="1">
                <a:latin typeface="+mn-lt"/>
                <a:sym typeface="Wingdings"/>
              </a:rPr>
              <a:t>tạo</a:t>
            </a:r>
            <a:r>
              <a:rPr lang="en-US">
                <a:latin typeface="+mn-lt"/>
                <a:sym typeface="Wingdings"/>
              </a:rPr>
              <a:t> </a:t>
            </a:r>
            <a:r>
              <a:rPr lang="en-US" err="1">
                <a:latin typeface="+mn-lt"/>
                <a:sym typeface="Wingdings"/>
              </a:rPr>
              <a:t>ra</a:t>
            </a:r>
            <a:r>
              <a:rPr lang="en-US">
                <a:latin typeface="+mn-lt"/>
                <a:sym typeface="Wingdings"/>
              </a:rPr>
              <a:t> </a:t>
            </a:r>
            <a:r>
              <a:rPr lang="en-US" err="1">
                <a:latin typeface="+mn-lt"/>
                <a:sym typeface="Wingdings"/>
              </a:rPr>
              <a:t>thêm</a:t>
            </a:r>
            <a:r>
              <a:rPr lang="en-US">
                <a:latin typeface="+mn-lt"/>
                <a:sym typeface="Wingdings"/>
              </a:rPr>
              <a:t> </a:t>
            </a:r>
            <a:r>
              <a:rPr lang="en-US" err="1">
                <a:latin typeface="+mn-lt"/>
                <a:sym typeface="Wingdings"/>
              </a:rPr>
              <a:t>cũng</a:t>
            </a:r>
            <a:r>
              <a:rPr lang="en-US">
                <a:latin typeface="+mn-lt"/>
                <a:sym typeface="Wingdings"/>
              </a:rPr>
              <a:t> </a:t>
            </a:r>
            <a:r>
              <a:rPr lang="en-US" err="1">
                <a:latin typeface="+mn-lt"/>
                <a:sym typeface="Wingdings"/>
              </a:rPr>
              <a:t>không</a:t>
            </a:r>
            <a:r>
              <a:rPr lang="en-US">
                <a:latin typeface="+mn-lt"/>
                <a:sym typeface="Wingdings"/>
              </a:rPr>
              <a:t> </a:t>
            </a:r>
            <a:r>
              <a:rPr lang="en-US" err="1">
                <a:latin typeface="+mn-lt"/>
                <a:sym typeface="Wingdings"/>
              </a:rPr>
              <a:t>bị</a:t>
            </a:r>
            <a:r>
              <a:rPr lang="en-US">
                <a:latin typeface="+mn-lt"/>
                <a:sym typeface="Wingdings"/>
              </a:rPr>
              <a:t> </a:t>
            </a:r>
            <a:r>
              <a:rPr lang="en-US" err="1">
                <a:latin typeface="+mn-lt"/>
                <a:sym typeface="Wingdings"/>
              </a:rPr>
              <a:t>huỷ</a:t>
            </a:r>
            <a:r>
              <a:rPr lang="en-US">
                <a:latin typeface="+mn-lt"/>
                <a:sym typeface="Wingdings"/>
              </a:rPr>
              <a:t> </a:t>
            </a:r>
            <a:r>
              <a:rPr lang="en-US" err="1">
                <a:latin typeface="+mn-lt"/>
                <a:sym typeface="Wingdings"/>
              </a:rPr>
              <a:t>đi</a:t>
            </a:r>
            <a:r>
              <a:rPr lang="en-US">
                <a:latin typeface="+mn-lt"/>
                <a:sym typeface="Wingdings"/>
              </a:rPr>
              <a:t>  </a:t>
            </a:r>
          </a:p>
          <a:p>
            <a:pPr marL="800100" lvl="1" indent="-342900" algn="l">
              <a:buFont typeface="Wingdings" charset="2"/>
              <a:buChar char="à"/>
            </a:pPr>
            <a:r>
              <a:rPr lang="en-US" err="1">
                <a:latin typeface="+mn-lt"/>
                <a:sym typeface="Wingdings"/>
              </a:rPr>
              <a:t>Hệ</a:t>
            </a:r>
            <a:r>
              <a:rPr lang="en-US">
                <a:latin typeface="+mn-lt"/>
                <a:sym typeface="Wingdings"/>
              </a:rPr>
              <a:t> </a:t>
            </a:r>
            <a:r>
              <a:rPr lang="en-US" err="1">
                <a:latin typeface="+mn-lt"/>
                <a:sym typeface="Wingdings"/>
              </a:rPr>
              <a:t>thống</a:t>
            </a:r>
            <a:r>
              <a:rPr lang="en-US">
                <a:latin typeface="+mn-lt"/>
                <a:sym typeface="Wingdings"/>
              </a:rPr>
              <a:t> </a:t>
            </a:r>
            <a:r>
              <a:rPr lang="en-US" err="1">
                <a:latin typeface="+mn-lt"/>
                <a:sym typeface="Wingdings"/>
              </a:rPr>
              <a:t>đóng</a:t>
            </a:r>
            <a:endParaRPr lang="en-US" i="1">
              <a:latin typeface="+mn-lt"/>
            </a:endParaRPr>
          </a:p>
          <a:p>
            <a:pPr marL="342900" indent="-342900" algn="l">
              <a:buFont typeface="AppleSDGothicNeo-Regular" charset="-127"/>
              <a:buChar char="□"/>
            </a:pPr>
            <a:r>
              <a:rPr lang="en-US" i="1">
                <a:solidFill>
                  <a:srgbClr val="FF0000"/>
                </a:solidFill>
                <a:latin typeface="+mn-lt"/>
              </a:rPr>
              <a:t>TÍNH CHẤT CỦA HỆ THỐNG ĐÓNG:</a:t>
            </a:r>
          </a:p>
          <a:p>
            <a:pPr marL="800100" lvl="1" indent="-342900" algn="l">
              <a:buFont typeface="Courier New" charset="0"/>
              <a:buChar char="o"/>
            </a:pPr>
            <a:r>
              <a:rPr lang="en-US" err="1">
                <a:latin typeface="+mn-lt"/>
              </a:rPr>
              <a:t>Tổng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tốc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độ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tới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trung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bình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và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tốc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độ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ra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trung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bình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sẽ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cân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bằng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nhau</a:t>
            </a:r>
            <a:endParaRPr lang="en-US">
              <a:latin typeface="+mn-lt"/>
            </a:endParaRPr>
          </a:p>
          <a:p>
            <a:pPr marL="800100" lvl="1" indent="-342900" algn="l">
              <a:buFont typeface="Courier New" charset="0"/>
              <a:buChar char="o"/>
            </a:pPr>
            <a:r>
              <a:rPr lang="en-US" err="1">
                <a:latin typeface="+mn-lt"/>
              </a:rPr>
              <a:t>Tính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chất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thống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kê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của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hệ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thống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tại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một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thời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điểm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tương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đương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với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các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thời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điểm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khác</a:t>
            </a:r>
            <a:r>
              <a:rPr lang="en-US" i="1">
                <a:solidFill>
                  <a:srgbClr val="FF0000"/>
                </a:solidFill>
                <a:latin typeface="+mn-lt"/>
              </a:rPr>
              <a:t>		</a:t>
            </a:r>
          </a:p>
          <a:p>
            <a:pPr marL="800100" lvl="1" indent="-342900" algn="l">
              <a:buFont typeface="Courier New" charset="0"/>
              <a:buChar char="o"/>
            </a:pPr>
            <a:endParaRPr lang="en-US" i="1">
              <a:solidFill>
                <a:srgbClr val="FF0000"/>
              </a:solidFill>
              <a:latin typeface="+mn-lt"/>
            </a:endParaRPr>
          </a:p>
          <a:p>
            <a:pPr marL="800100" lvl="1" indent="-342900" algn="l">
              <a:buFont typeface="Courier New" charset="0"/>
              <a:buChar char="o"/>
            </a:pPr>
            <a:endParaRPr lang="en-US">
              <a:latin typeface="+mn-lt"/>
            </a:endParaRPr>
          </a:p>
          <a:p>
            <a:pPr marL="800100" lvl="1" indent="-342900" algn="l">
              <a:buFont typeface="Courier New" charset="0"/>
              <a:buChar char="o"/>
            </a:pPr>
            <a:endParaRPr lang="en-US">
              <a:latin typeface="+mn-lt"/>
            </a:endParaRPr>
          </a:p>
          <a:p>
            <a:pPr marL="800100" lvl="1" indent="-342900" algn="l">
              <a:buFont typeface="Courier New" charset="0"/>
              <a:buChar char="o"/>
            </a:pPr>
            <a:endParaRPr lang="en-US">
              <a:latin typeface="+mn-lt"/>
            </a:endParaRPr>
          </a:p>
          <a:p>
            <a:pPr marL="800100" lvl="1" indent="-342900" algn="l">
              <a:buFont typeface="Courier New" charset="0"/>
              <a:buChar char="o"/>
            </a:pPr>
            <a:endParaRPr lang="en-US">
              <a:latin typeface="+mn-lt"/>
            </a:endParaRPr>
          </a:p>
          <a:p>
            <a:pPr marL="800100" lvl="1" indent="-342900" algn="l">
              <a:buFont typeface="Courier New" charset="0"/>
              <a:buChar char="o"/>
            </a:pPr>
            <a:endParaRPr lang="en-US">
              <a:latin typeface="+mn-lt"/>
            </a:endParaRPr>
          </a:p>
          <a:p>
            <a:endParaRPr lang="en-US" i="1">
              <a:solidFill>
                <a:srgbClr val="FF0000"/>
              </a:solidFill>
              <a:latin typeface="+mn-lt"/>
            </a:endParaRPr>
          </a:p>
          <a:p>
            <a:pPr marL="800100" lvl="1" indent="-342900" algn="l">
              <a:buFont typeface="Courier New" charset="0"/>
              <a:buChar char="o"/>
            </a:pPr>
            <a:endParaRPr lang="en-US"/>
          </a:p>
          <a:p>
            <a:pPr marL="800100" lvl="1" indent="-342900" algn="l">
              <a:buFont typeface="Courier New" charset="0"/>
              <a:buChar char="o"/>
            </a:pPr>
            <a:endParaRPr lang="en-US">
              <a:latin typeface="+mn-lt"/>
            </a:endParaRPr>
          </a:p>
          <a:p>
            <a:pPr marL="800100" lvl="1" indent="-342900" algn="l">
              <a:buFont typeface="Courier New" charset="0"/>
              <a:buChar char="o"/>
            </a:pPr>
            <a:endParaRPr lang="en-US" i="1">
              <a:latin typeface="+mn-lt"/>
            </a:endParaRPr>
          </a:p>
          <a:p>
            <a:pPr marL="800100" lvl="1" indent="-342900" algn="l">
              <a:buFont typeface="AppleSDGothicNeo-Regular" charset="-127"/>
              <a:buChar char="□"/>
            </a:pPr>
            <a:endParaRPr lang="en-US" i="1">
              <a:solidFill>
                <a:srgbClr val="FF0000"/>
              </a:solidFill>
              <a:latin typeface="+mn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0959" y="1313647"/>
            <a:ext cx="4618272" cy="354169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3052548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25040" y="292868"/>
            <a:ext cx="11834191" cy="43788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sz="2800">
                <a:latin typeface="+mn-lt"/>
                <a:ea typeface="Helvetica" charset="0"/>
                <a:cs typeface="Helvetica" charset="0"/>
              </a:rPr>
              <a:t>CHƯƠNG 3: LÝ THUYẾT HÀNG ĐỢI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/>
              <p:cNvSpPr txBox="1">
                <a:spLocks/>
              </p:cNvSpPr>
              <p:nvPr/>
            </p:nvSpPr>
            <p:spPr>
              <a:xfrm>
                <a:off x="159027" y="887895"/>
                <a:ext cx="11800204" cy="496282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 algn="l">
                  <a:buFont typeface="AppleSDGothicNeo-Regular" charset="-127"/>
                  <a:buChar char="□"/>
                </a:pPr>
                <a:r>
                  <a:rPr lang="en-US" i="1">
                    <a:solidFill>
                      <a:srgbClr val="FF0000"/>
                    </a:solidFill>
                    <a:latin typeface="+mn-lt"/>
                  </a:rPr>
                  <a:t>CÁC THAM SỐ ĐẶC TRƯNG CỦA HÀNG ĐỢI ĐƠN, ĐÓNG:</a:t>
                </a:r>
              </a:p>
              <a:p>
                <a:pPr marL="800100" lvl="1" indent="-342900" algn="l">
                  <a:buFont typeface="Courier New" charset="0"/>
                  <a:buChar char="o"/>
                </a:pPr>
                <a:r>
                  <a:rPr lang="en-US">
                    <a:latin typeface="+mn-lt"/>
                  </a:rPr>
                  <a:t>Số </a:t>
                </a:r>
                <a:r>
                  <a:rPr lang="en-US" err="1">
                    <a:latin typeface="+mn-lt"/>
                  </a:rPr>
                  <a:t>yêu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cầu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trung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bình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nằm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trong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toàn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bộ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hệ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thống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hàng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đợi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đơn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i="1">
                    <a:latin typeface="+mn-lt"/>
                  </a:rPr>
                  <a:t>N</a:t>
                </a:r>
              </a:p>
              <a:p>
                <a:pPr marL="800100" lvl="1" indent="-342900" algn="l">
                  <a:buFont typeface="Courier New" charset="0"/>
                  <a:buChar char="o"/>
                </a:pPr>
                <a:r>
                  <a:rPr lang="en-US" err="1">
                    <a:latin typeface="+mn-lt"/>
                  </a:rPr>
                  <a:t>Số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yêu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cầu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trung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bình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nằm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trong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bộ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phận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hàng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đợi</a:t>
                </a:r>
                <a:r>
                  <a:rPr lang="en-US">
                    <a:latin typeface="+mn-lt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𝑞</m:t>
                        </m:r>
                      </m:sub>
                    </m:sSub>
                  </m:oMath>
                </a14:m>
                <a:endParaRPr lang="en-US" i="1">
                  <a:latin typeface="+mn-lt"/>
                </a:endParaRPr>
              </a:p>
              <a:p>
                <a:pPr marL="800100" lvl="1" indent="-342900" algn="l">
                  <a:buFont typeface="Courier New" charset="0"/>
                  <a:buChar char="o"/>
                </a:pPr>
                <a:r>
                  <a:rPr lang="en-US">
                    <a:latin typeface="+mn-lt"/>
                  </a:rPr>
                  <a:t>Số </a:t>
                </a:r>
                <a:r>
                  <a:rPr lang="en-US" err="1">
                    <a:latin typeface="+mn-lt"/>
                  </a:rPr>
                  <a:t>yêu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cầu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trung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bình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nằm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trong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trung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tâm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phục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vụ</a:t>
                </a:r>
                <a:r>
                  <a:rPr lang="en-US">
                    <a:latin typeface="+mn-lt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𝑁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i="1">
                            <a:latin typeface="Cambria Math" charset="0"/>
                          </a:rPr>
                          <m:t>s</m:t>
                        </m:r>
                      </m:sub>
                    </m:sSub>
                  </m:oMath>
                </a14:m>
                <a:endParaRPr lang="en-US" i="1">
                  <a:latin typeface="+mn-lt"/>
                </a:endParaRPr>
              </a:p>
              <a:p>
                <a:pPr marL="800100" lvl="1" indent="-342900" algn="l">
                  <a:buFont typeface="Courier New" charset="0"/>
                  <a:buChar char="o"/>
                </a:pPr>
                <a:r>
                  <a:rPr lang="en-US" err="1">
                    <a:latin typeface="+mn-lt"/>
                  </a:rPr>
                  <a:t>Thời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gian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lưu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lại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của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khách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hàng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trong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toàn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bộ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hệ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thống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hàng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đợi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i="1">
                    <a:latin typeface="+mn-lt"/>
                  </a:rPr>
                  <a:t>T</a:t>
                </a:r>
              </a:p>
              <a:p>
                <a:pPr marL="800100" lvl="1" indent="-342900" algn="l">
                  <a:buFont typeface="Courier New" charset="0"/>
                  <a:buChar char="o"/>
                </a:pPr>
                <a:r>
                  <a:rPr lang="en-US" err="1">
                    <a:latin typeface="+mn-lt"/>
                  </a:rPr>
                  <a:t>Thời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gian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lưu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lại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của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khách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hàng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trong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bộ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phận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hàng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đợi</a:t>
                </a:r>
                <a:r>
                  <a:rPr lang="en-US">
                    <a:latin typeface="+mn-lt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𝑞</m:t>
                        </m:r>
                      </m:sub>
                    </m:sSub>
                  </m:oMath>
                </a14:m>
                <a:endParaRPr lang="en-US" i="1">
                  <a:latin typeface="+mn-lt"/>
                </a:endParaRPr>
              </a:p>
              <a:p>
                <a:pPr marL="800100" lvl="1" indent="-342900" algn="l">
                  <a:buFont typeface="Courier New" charset="0"/>
                  <a:buChar char="o"/>
                </a:pPr>
                <a:r>
                  <a:rPr lang="en-US" err="1">
                    <a:latin typeface="+mn-lt"/>
                  </a:rPr>
                  <a:t>Thời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gian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lưu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lại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của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khách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hàng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trong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bộ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phận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phục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vụ</a:t>
                </a:r>
                <a:r>
                  <a:rPr lang="en-US">
                    <a:latin typeface="+mn-lt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𝑠</m:t>
                        </m:r>
                      </m:sub>
                    </m:sSub>
                  </m:oMath>
                </a14:m>
                <a:endParaRPr lang="en-US" i="1">
                  <a:latin typeface="+mn-lt"/>
                </a:endParaRPr>
              </a:p>
              <a:p>
                <a:pPr marL="800100" lvl="1" indent="-342900" algn="l">
                  <a:buFont typeface="Courier New" charset="0"/>
                  <a:buChar char="o"/>
                </a:pPr>
                <a:r>
                  <a:rPr lang="en-US" err="1">
                    <a:latin typeface="+mn-lt"/>
                  </a:rPr>
                  <a:t>Xác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suất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để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toàn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bộ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hệ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thống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hàng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đợi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đơn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có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i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khách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hàng</a:t>
                </a:r>
                <a:r>
                  <a:rPr lang="en-US">
                    <a:latin typeface="+mn-lt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i="1">
                  <a:latin typeface="+mn-lt"/>
                </a:endParaRPr>
              </a:p>
              <a:p>
                <a:pPr marL="800100" lvl="1" indent="-342900" algn="l">
                  <a:buFont typeface="Courier New" charset="0"/>
                  <a:buChar char="o"/>
                </a:pPr>
                <a:r>
                  <a:rPr lang="en-US" err="1">
                    <a:latin typeface="+mn-lt"/>
                  </a:rPr>
                  <a:t>Xác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suất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để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một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khách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hàng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đi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vào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hệ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thống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bị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từ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chối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vì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hệ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thống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bị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đầy</a:t>
                </a:r>
                <a:endParaRPr lang="en-US">
                  <a:latin typeface="+mn-lt"/>
                </a:endParaRPr>
              </a:p>
              <a:p>
                <a:pPr marL="800100" lvl="1" indent="-342900" algn="l">
                  <a:buFont typeface="Courier New" charset="0"/>
                  <a:buChar char="o"/>
                </a:pPr>
                <a:r>
                  <a:rPr lang="en-US" err="1">
                    <a:latin typeface="+mn-lt"/>
                  </a:rPr>
                  <a:t>Trung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tâm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phục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vụ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có</a:t>
                </a:r>
                <a:r>
                  <a:rPr lang="en-US">
                    <a:latin typeface="+mn-lt"/>
                  </a:rPr>
                  <a:t> m </a:t>
                </a:r>
                <a:r>
                  <a:rPr lang="en-US" err="1">
                    <a:latin typeface="+mn-lt"/>
                  </a:rPr>
                  <a:t>trạm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phục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vụ</a:t>
                </a:r>
                <a:endParaRPr lang="en-US">
                  <a:latin typeface="+mn-lt"/>
                </a:endParaRPr>
              </a:p>
              <a:p>
                <a:pPr marL="342900" indent="-342900" algn="l">
                  <a:buFont typeface="AppleSDGothicNeo-Regular" charset="-127"/>
                  <a:buChar char="□"/>
                </a:pPr>
                <a:r>
                  <a:rPr lang="en-US" i="1">
                    <a:solidFill>
                      <a:srgbClr val="FF0000"/>
                    </a:solidFill>
                    <a:latin typeface="+mn-lt"/>
                  </a:rPr>
                  <a:t>TÍNH CHẤT CỦA HÀNG ĐỢI ĐƠN </a:t>
                </a:r>
                <a:r>
                  <a:rPr lang="mr-IN" i="1">
                    <a:solidFill>
                      <a:srgbClr val="FF0000"/>
                    </a:solidFill>
                    <a:latin typeface="+mn-lt"/>
                  </a:rPr>
                  <a:t>–</a:t>
                </a:r>
                <a:r>
                  <a:rPr lang="en-US" i="1">
                    <a:solidFill>
                      <a:srgbClr val="FF0000"/>
                    </a:solidFill>
                    <a:latin typeface="+mn-lt"/>
                  </a:rPr>
                  <a:t> ĐÓNG</a:t>
                </a:r>
              </a:p>
              <a:p>
                <a:pPr lvl="1" algn="l"/>
                <a:r>
                  <a:rPr lang="en-US" i="1"/>
                  <a:t>					N=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i="1">
                    <a:latin typeface="+mn-lt"/>
                  </a:rPr>
                  <a:t>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</a:rPr>
                          <m:t>𝑁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</a:rPr>
                          <m:t>𝑞</m:t>
                        </m:r>
                      </m:sub>
                    </m:sSub>
                    <m:r>
                      <a:rPr lang="vi-VN" b="0" i="1" dirty="0" smtClean="0">
                        <a:latin typeface="Cambria Math" charset="0"/>
                      </a:rPr>
                      <m:t>    </m:t>
                    </m:r>
                  </m:oMath>
                </a14:m>
                <a:r>
                  <a:rPr lang="en-US" i="1"/>
                  <a:t>T=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i="1">
                    <a:latin typeface="+mn-lt"/>
                  </a:rPr>
                  <a:t>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</a:rPr>
                          <m:t>𝑇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</a:rPr>
                          <m:t>𝑞</m:t>
                        </m:r>
                      </m:sub>
                    </m:sSub>
                  </m:oMath>
                </a14:m>
                <a:endParaRPr lang="en-US" i="1">
                  <a:latin typeface="+mn-lt"/>
                </a:endParaRPr>
              </a:p>
              <a:p>
                <a:pPr marL="800100" lvl="1" indent="-342900" algn="l">
                  <a:buFont typeface="Courier New" charset="0"/>
                  <a:buChar char="o"/>
                </a:pPr>
                <a:r>
                  <a:rPr lang="en-US" err="1">
                    <a:latin typeface="+mn-lt"/>
                  </a:rPr>
                  <a:t>Tải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của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hệ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thống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hàng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đợi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đơn-đóng</a:t>
                </a:r>
                <a:r>
                  <a:rPr lang="en-US">
                    <a:latin typeface="+mn-lt"/>
                  </a:rPr>
                  <a:t>: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𝜌</m:t>
                    </m:r>
                  </m:oMath>
                </a14:m>
                <a:r>
                  <a:rPr lang="en-US">
                    <a:latin typeface="+mn-lt"/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𝜆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vi-VN" i="1">
                            <a:latin typeface="Cambria Math" charset="0"/>
                          </a:rPr>
                          <m:t>m</m:t>
                        </m:r>
                        <m:r>
                          <a:rPr lang="vi-VN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den>
                    </m:f>
                  </m:oMath>
                </a14:m>
                <a:r>
                  <a:rPr lang="en-US">
                    <a:latin typeface="+mn-lt"/>
                  </a:rPr>
                  <a:t> , </a:t>
                </a:r>
                <a:r>
                  <a:rPr lang="en-US" err="1">
                    <a:latin typeface="+mn-lt"/>
                  </a:rPr>
                  <a:t>là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phần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thời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gian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tối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thiểu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một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trạm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phục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vụ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ở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trạng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thái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bận</a:t>
                </a:r>
                <a:endParaRPr lang="en-US">
                  <a:latin typeface="+mn-lt"/>
                </a:endParaRPr>
              </a:p>
              <a:p>
                <a:pPr marL="800100" lvl="1" indent="-342900" algn="l">
                  <a:buFont typeface="Courier New" charset="0"/>
                  <a:buChar char="o"/>
                </a:pPr>
                <a:endParaRPr lang="en-US">
                  <a:latin typeface="+mn-lt"/>
                </a:endParaRPr>
              </a:p>
              <a:p>
                <a:pPr marL="800100" lvl="1" indent="-342900" algn="l">
                  <a:buFont typeface="Courier New" charset="0"/>
                  <a:buChar char="o"/>
                </a:pPr>
                <a:endParaRPr lang="en-US">
                  <a:latin typeface="+mn-lt"/>
                </a:endParaRPr>
              </a:p>
              <a:p>
                <a:pPr marL="800100" lvl="1" indent="-342900" algn="l">
                  <a:buFont typeface="Courier New" charset="0"/>
                  <a:buChar char="o"/>
                </a:pPr>
                <a:endParaRPr lang="en-US">
                  <a:latin typeface="+mn-lt"/>
                </a:endParaRPr>
              </a:p>
              <a:p>
                <a:endParaRPr lang="en-US" i="1">
                  <a:solidFill>
                    <a:srgbClr val="FF0000"/>
                  </a:solidFill>
                  <a:latin typeface="+mn-lt"/>
                </a:endParaRPr>
              </a:p>
              <a:p>
                <a:pPr marL="800100" lvl="1" indent="-342900" algn="l">
                  <a:buFont typeface="Courier New" charset="0"/>
                  <a:buChar char="o"/>
                </a:pPr>
                <a:endParaRPr lang="en-US"/>
              </a:p>
              <a:p>
                <a:pPr marL="800100" lvl="1" indent="-342900" algn="l">
                  <a:buFont typeface="Courier New" charset="0"/>
                  <a:buChar char="o"/>
                </a:pPr>
                <a:endParaRPr lang="en-US">
                  <a:latin typeface="+mn-lt"/>
                </a:endParaRPr>
              </a:p>
              <a:p>
                <a:pPr marL="800100" lvl="1" indent="-342900" algn="l">
                  <a:buFont typeface="Courier New" charset="0"/>
                  <a:buChar char="o"/>
                </a:pPr>
                <a:endParaRPr lang="en-US" i="1">
                  <a:latin typeface="+mn-lt"/>
                </a:endParaRPr>
              </a:p>
              <a:p>
                <a:pPr marL="800100" lvl="1" indent="-342900" algn="l">
                  <a:buFont typeface="AppleSDGothicNeo-Regular" charset="-127"/>
                  <a:buChar char="□"/>
                </a:pPr>
                <a:endParaRPr lang="en-US" i="1">
                  <a:solidFill>
                    <a:srgbClr val="FF0000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6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027" y="887895"/>
                <a:ext cx="11800204" cy="4962827"/>
              </a:xfrm>
              <a:prstGeom prst="rect">
                <a:avLst/>
              </a:prstGeom>
              <a:blipFill>
                <a:blip r:embed="rId2"/>
                <a:stretch>
                  <a:fillRect l="-877" t="-3309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9293387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25040" y="292868"/>
            <a:ext cx="11834191" cy="43788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sz="2800">
                <a:latin typeface="+mn-lt"/>
                <a:ea typeface="Helvetica" charset="0"/>
                <a:cs typeface="Helvetica" charset="0"/>
              </a:rPr>
              <a:t>CHƯƠNG 3: LÝ THUYẾT HÀNG ĐỢI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/>
              <p:cNvSpPr txBox="1">
                <a:spLocks/>
              </p:cNvSpPr>
              <p:nvPr/>
            </p:nvSpPr>
            <p:spPr>
              <a:xfrm>
                <a:off x="159027" y="887895"/>
                <a:ext cx="11800204" cy="496282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 algn="l">
                  <a:buFont typeface="AppleSDGothicNeo-Regular" charset="-127"/>
                  <a:buChar char="□"/>
                </a:pPr>
                <a:r>
                  <a:rPr lang="en-US" i="1">
                    <a:solidFill>
                      <a:srgbClr val="FF0000"/>
                    </a:solidFill>
                    <a:latin typeface="+mn-lt"/>
                  </a:rPr>
                  <a:t>ĐỊNH LÝ LITTLE:</a:t>
                </a:r>
              </a:p>
              <a:p>
                <a:pPr marL="800100" lvl="1" indent="-342900" algn="l">
                  <a:buFont typeface="Courier New" charset="0"/>
                  <a:buChar char="o"/>
                </a:pPr>
                <a:r>
                  <a:rPr lang="en-US" err="1">
                    <a:latin typeface="+mn-lt"/>
                  </a:rPr>
                  <a:t>Áp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dụng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cho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hệ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thống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hàng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đợi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đơn</a:t>
                </a:r>
                <a:r>
                  <a:rPr lang="en-US">
                    <a:latin typeface="+mn-lt"/>
                  </a:rPr>
                  <a:t>/</a:t>
                </a:r>
                <a:r>
                  <a:rPr lang="en-US" err="1">
                    <a:latin typeface="+mn-lt"/>
                  </a:rPr>
                  <a:t>mạng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hàng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đợi</a:t>
                </a:r>
                <a:r>
                  <a:rPr lang="en-US">
                    <a:latin typeface="+mn-lt"/>
                  </a:rPr>
                  <a:t>, </a:t>
                </a:r>
                <a:r>
                  <a:rPr lang="en-US" err="1">
                    <a:latin typeface="+mn-lt"/>
                  </a:rPr>
                  <a:t>đóng</a:t>
                </a:r>
                <a:endParaRPr lang="en-US">
                  <a:latin typeface="+mn-lt"/>
                </a:endParaRPr>
              </a:p>
              <a:p>
                <a:pPr marL="800100" lvl="1" indent="-342900" algn="l">
                  <a:buFont typeface="Courier New" charset="0"/>
                  <a:buChar char="o"/>
                </a:pPr>
                <a:r>
                  <a:rPr lang="en-US" err="1">
                    <a:latin typeface="+mn-lt"/>
                  </a:rPr>
                  <a:t>Có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tiến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trình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tới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bất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kỳ</a:t>
                </a:r>
                <a:r>
                  <a:rPr lang="en-US">
                    <a:latin typeface="+mn-lt"/>
                  </a:rPr>
                  <a:t> (</a:t>
                </a:r>
                <a:r>
                  <a:rPr lang="en-US" err="1">
                    <a:latin typeface="+mn-lt"/>
                  </a:rPr>
                  <a:t>phân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bố</a:t>
                </a:r>
                <a:r>
                  <a:rPr lang="en-US">
                    <a:latin typeface="+mn-lt"/>
                  </a:rPr>
                  <a:t> G), </a:t>
                </a:r>
                <a:r>
                  <a:rPr lang="en-US" err="1">
                    <a:latin typeface="+mn-lt"/>
                  </a:rPr>
                  <a:t>tiến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trình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phục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vụ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bất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kỳ</a:t>
                </a:r>
                <a:r>
                  <a:rPr lang="en-US">
                    <a:latin typeface="+mn-lt"/>
                  </a:rPr>
                  <a:t> (</a:t>
                </a:r>
                <a:r>
                  <a:rPr lang="en-US" err="1">
                    <a:latin typeface="+mn-lt"/>
                  </a:rPr>
                  <a:t>phân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bố</a:t>
                </a:r>
                <a:r>
                  <a:rPr lang="en-US">
                    <a:latin typeface="+mn-lt"/>
                  </a:rPr>
                  <a:t> G) </a:t>
                </a:r>
              </a:p>
              <a:p>
                <a:pPr marL="800100" lvl="1" indent="-342900" algn="l">
                  <a:buFont typeface="Courier New" charset="0"/>
                  <a:buChar char="o"/>
                </a:pPr>
                <a:r>
                  <a:rPr lang="en-US" i="1" err="1">
                    <a:latin typeface="+mn-lt"/>
                  </a:rPr>
                  <a:t>Số</a:t>
                </a:r>
                <a:r>
                  <a:rPr lang="en-US" i="1">
                    <a:latin typeface="+mn-lt"/>
                  </a:rPr>
                  <a:t> </a:t>
                </a:r>
                <a:r>
                  <a:rPr lang="en-US" i="1" err="1">
                    <a:latin typeface="+mn-lt"/>
                  </a:rPr>
                  <a:t>yêu</a:t>
                </a:r>
                <a:r>
                  <a:rPr lang="en-US" i="1">
                    <a:latin typeface="+mn-lt"/>
                  </a:rPr>
                  <a:t> </a:t>
                </a:r>
                <a:r>
                  <a:rPr lang="en-US" i="1" err="1">
                    <a:latin typeface="+mn-lt"/>
                  </a:rPr>
                  <a:t>cầu</a:t>
                </a:r>
                <a:r>
                  <a:rPr lang="en-US" i="1">
                    <a:latin typeface="+mn-lt"/>
                  </a:rPr>
                  <a:t> </a:t>
                </a:r>
                <a:r>
                  <a:rPr lang="en-US" i="1" err="1">
                    <a:latin typeface="+mn-lt"/>
                  </a:rPr>
                  <a:t>trung</a:t>
                </a:r>
                <a:r>
                  <a:rPr lang="en-US" i="1">
                    <a:latin typeface="+mn-lt"/>
                  </a:rPr>
                  <a:t> </a:t>
                </a:r>
                <a:r>
                  <a:rPr lang="en-US" i="1" err="1">
                    <a:latin typeface="+mn-lt"/>
                  </a:rPr>
                  <a:t>bình</a:t>
                </a:r>
                <a:r>
                  <a:rPr lang="en-US" i="1">
                    <a:latin typeface="+mn-lt"/>
                  </a:rPr>
                  <a:t> </a:t>
                </a:r>
                <a:r>
                  <a:rPr lang="en-US" i="1" err="1">
                    <a:latin typeface="+mn-lt"/>
                  </a:rPr>
                  <a:t>trong</a:t>
                </a:r>
                <a:r>
                  <a:rPr lang="en-US" i="1">
                    <a:latin typeface="+mn-lt"/>
                  </a:rPr>
                  <a:t> </a:t>
                </a:r>
                <a:r>
                  <a:rPr lang="en-US" i="1" err="1">
                    <a:latin typeface="+mn-lt"/>
                  </a:rPr>
                  <a:t>hệ</a:t>
                </a:r>
                <a:r>
                  <a:rPr lang="en-US" i="1">
                    <a:latin typeface="+mn-lt"/>
                  </a:rPr>
                  <a:t> </a:t>
                </a:r>
                <a:r>
                  <a:rPr lang="en-US" i="1" err="1">
                    <a:latin typeface="+mn-lt"/>
                  </a:rPr>
                  <a:t>thống</a:t>
                </a:r>
                <a:r>
                  <a:rPr lang="en-US" i="1">
                    <a:latin typeface="+mn-lt"/>
                  </a:rPr>
                  <a:t> </a:t>
                </a:r>
                <a:r>
                  <a:rPr lang="en-US" i="1" err="1">
                    <a:latin typeface="+mn-lt"/>
                  </a:rPr>
                  <a:t>bằng</a:t>
                </a:r>
                <a:r>
                  <a:rPr lang="en-US" i="1">
                    <a:latin typeface="+mn-lt"/>
                  </a:rPr>
                  <a:t> </a:t>
                </a:r>
                <a:r>
                  <a:rPr lang="en-US" i="1" err="1">
                    <a:latin typeface="+mn-lt"/>
                  </a:rPr>
                  <a:t>tích</a:t>
                </a:r>
                <a:r>
                  <a:rPr lang="en-US" i="1">
                    <a:latin typeface="+mn-lt"/>
                  </a:rPr>
                  <a:t> </a:t>
                </a:r>
                <a:r>
                  <a:rPr lang="en-US" i="1" err="1">
                    <a:latin typeface="+mn-lt"/>
                  </a:rPr>
                  <a:t>tốc</a:t>
                </a:r>
                <a:r>
                  <a:rPr lang="en-US" i="1">
                    <a:latin typeface="+mn-lt"/>
                  </a:rPr>
                  <a:t> </a:t>
                </a:r>
                <a:r>
                  <a:rPr lang="en-US" i="1" err="1">
                    <a:latin typeface="+mn-lt"/>
                  </a:rPr>
                  <a:t>độ</a:t>
                </a:r>
                <a:r>
                  <a:rPr lang="en-US" i="1">
                    <a:latin typeface="+mn-lt"/>
                  </a:rPr>
                  <a:t> </a:t>
                </a:r>
                <a:r>
                  <a:rPr lang="en-US" i="1" err="1">
                    <a:latin typeface="+mn-lt"/>
                  </a:rPr>
                  <a:t>tới</a:t>
                </a:r>
                <a:r>
                  <a:rPr lang="en-US" i="1">
                    <a:latin typeface="+mn-lt"/>
                  </a:rPr>
                  <a:t> </a:t>
                </a:r>
                <a:r>
                  <a:rPr lang="en-US" i="1" err="1">
                    <a:latin typeface="+mn-lt"/>
                  </a:rPr>
                  <a:t>trung</a:t>
                </a:r>
                <a:r>
                  <a:rPr lang="en-US" i="1">
                    <a:latin typeface="+mn-lt"/>
                  </a:rPr>
                  <a:t> </a:t>
                </a:r>
                <a:r>
                  <a:rPr lang="en-US" i="1" err="1">
                    <a:latin typeface="+mn-lt"/>
                  </a:rPr>
                  <a:t>bình</a:t>
                </a:r>
                <a:r>
                  <a:rPr lang="en-US" i="1">
                    <a:latin typeface="+mn-lt"/>
                  </a:rPr>
                  <a:t> </a:t>
                </a:r>
                <a:r>
                  <a:rPr lang="en-US" i="1" err="1">
                    <a:latin typeface="+mn-lt"/>
                  </a:rPr>
                  <a:t>và</a:t>
                </a:r>
                <a:r>
                  <a:rPr lang="en-US" i="1">
                    <a:latin typeface="+mn-lt"/>
                  </a:rPr>
                  <a:t> </a:t>
                </a:r>
                <a:r>
                  <a:rPr lang="en-US" i="1" err="1">
                    <a:latin typeface="+mn-lt"/>
                  </a:rPr>
                  <a:t>thời</a:t>
                </a:r>
                <a:r>
                  <a:rPr lang="en-US" i="1">
                    <a:latin typeface="+mn-lt"/>
                  </a:rPr>
                  <a:t> </a:t>
                </a:r>
                <a:r>
                  <a:rPr lang="en-US" i="1" err="1">
                    <a:latin typeface="+mn-lt"/>
                  </a:rPr>
                  <a:t>gian</a:t>
                </a:r>
                <a:r>
                  <a:rPr lang="en-US" i="1">
                    <a:latin typeface="+mn-lt"/>
                  </a:rPr>
                  <a:t> </a:t>
                </a:r>
                <a:r>
                  <a:rPr lang="en-US" i="1" err="1">
                    <a:latin typeface="+mn-lt"/>
                  </a:rPr>
                  <a:t>lưu</a:t>
                </a:r>
                <a:r>
                  <a:rPr lang="en-US" i="1">
                    <a:latin typeface="+mn-lt"/>
                  </a:rPr>
                  <a:t> </a:t>
                </a:r>
                <a:r>
                  <a:rPr lang="en-US" i="1" err="1">
                    <a:latin typeface="+mn-lt"/>
                  </a:rPr>
                  <a:t>lại</a:t>
                </a:r>
                <a:r>
                  <a:rPr lang="en-US" i="1">
                    <a:latin typeface="+mn-lt"/>
                  </a:rPr>
                  <a:t> </a:t>
                </a:r>
                <a:r>
                  <a:rPr lang="en-US" i="1" err="1">
                    <a:latin typeface="+mn-lt"/>
                  </a:rPr>
                  <a:t>trung</a:t>
                </a:r>
                <a:r>
                  <a:rPr lang="en-US" i="1">
                    <a:latin typeface="+mn-lt"/>
                  </a:rPr>
                  <a:t> </a:t>
                </a:r>
                <a:r>
                  <a:rPr lang="en-US" i="1" err="1">
                    <a:latin typeface="+mn-lt"/>
                  </a:rPr>
                  <a:t>bình</a:t>
                </a:r>
                <a:r>
                  <a:rPr lang="en-US" i="1">
                    <a:latin typeface="+mn-lt"/>
                  </a:rPr>
                  <a:t> </a:t>
                </a:r>
                <a:r>
                  <a:rPr lang="en-US" i="1" err="1">
                    <a:latin typeface="+mn-lt"/>
                  </a:rPr>
                  <a:t>của</a:t>
                </a:r>
                <a:r>
                  <a:rPr lang="en-US" i="1">
                    <a:latin typeface="+mn-lt"/>
                  </a:rPr>
                  <a:t> </a:t>
                </a:r>
                <a:r>
                  <a:rPr lang="en-US" i="1" err="1">
                    <a:latin typeface="+mn-lt"/>
                  </a:rPr>
                  <a:t>yêu</a:t>
                </a:r>
                <a:r>
                  <a:rPr lang="en-US" i="1">
                    <a:latin typeface="+mn-lt"/>
                  </a:rPr>
                  <a:t> </a:t>
                </a:r>
                <a:r>
                  <a:rPr lang="en-US" i="1" err="1">
                    <a:latin typeface="+mn-lt"/>
                  </a:rPr>
                  <a:t>cầu</a:t>
                </a:r>
                <a:r>
                  <a:rPr lang="en-US" i="1">
                    <a:latin typeface="+mn-lt"/>
                  </a:rPr>
                  <a:t> </a:t>
                </a:r>
                <a:r>
                  <a:rPr lang="en-US" i="1" err="1">
                    <a:latin typeface="+mn-lt"/>
                  </a:rPr>
                  <a:t>trong</a:t>
                </a:r>
                <a:r>
                  <a:rPr lang="en-US" i="1">
                    <a:latin typeface="+mn-lt"/>
                  </a:rPr>
                  <a:t> </a:t>
                </a:r>
                <a:r>
                  <a:rPr lang="en-US" i="1" err="1">
                    <a:latin typeface="+mn-lt"/>
                  </a:rPr>
                  <a:t>hệ</a:t>
                </a:r>
                <a:r>
                  <a:rPr lang="en-US" i="1">
                    <a:latin typeface="+mn-lt"/>
                  </a:rPr>
                  <a:t> </a:t>
                </a:r>
                <a:r>
                  <a:rPr lang="en-US" i="1" err="1">
                    <a:latin typeface="+mn-lt"/>
                  </a:rPr>
                  <a:t>thống</a:t>
                </a:r>
                <a:r>
                  <a:rPr lang="en-US" i="1">
                    <a:latin typeface="+mn-lt"/>
                  </a:rPr>
                  <a:t>:</a:t>
                </a:r>
              </a:p>
              <a:p>
                <a:pPr lvl="1" algn="l"/>
                <a:endParaRPr lang="en-US" i="1">
                  <a:latin typeface="+mn-lt"/>
                </a:endParaRPr>
              </a:p>
              <a:p>
                <a:pPr lvl="2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i="1" dirty="0">
                          <a:latin typeface="Cambria Math" charset="0"/>
                          <a:ea typeface="Calibri" charset="0"/>
                          <a:cs typeface="Calibri" charset="0"/>
                        </a:rPr>
                        <m:t>N</m:t>
                      </m:r>
                      <m:r>
                        <a:rPr lang="en-US" sz="2000" i="1" dirty="0">
                          <a:latin typeface="Cambria Math" charset="0"/>
                          <a:ea typeface="Calibri" charset="0"/>
                          <a:cs typeface="Calibri" charset="0"/>
                        </a:rPr>
                        <m:t>=</m:t>
                      </m:r>
                      <m:r>
                        <a:rPr lang="en-US" sz="2000" i="1" dirty="0">
                          <a:latin typeface="Cambria Math" charset="0"/>
                          <a:ea typeface="Calibri" charset="0"/>
                          <a:cs typeface="Calibri" charset="0"/>
                        </a:rPr>
                        <m:t>𝜆</m:t>
                      </m:r>
                      <m:r>
                        <a:rPr lang="vi-VN" sz="2000" i="1" dirty="0">
                          <a:latin typeface="Cambria Math" charset="0"/>
                          <a:ea typeface="Calibri" charset="0"/>
                          <a:cs typeface="Calibri" charset="0"/>
                        </a:rPr>
                        <m:t>∗</m:t>
                      </m:r>
                      <m:r>
                        <m:rPr>
                          <m:sty m:val="p"/>
                        </m:rPr>
                        <a:rPr lang="vi-VN" sz="2000" i="1" dirty="0">
                          <a:latin typeface="Cambria Math" charset="0"/>
                          <a:ea typeface="Calibri" charset="0"/>
                          <a:cs typeface="Calibri" charset="0"/>
                        </a:rPr>
                        <m:t>T</m:t>
                      </m:r>
                    </m:oMath>
                  </m:oMathPara>
                </a14:m>
                <a:endParaRPr lang="en-US" sz="2000" i="1">
                  <a:latin typeface="Calibri" charset="0"/>
                  <a:ea typeface="Calibri" charset="0"/>
                  <a:cs typeface="Calibri" charset="0"/>
                </a:endParaRPr>
              </a:p>
              <a:p>
                <a:pPr lvl="2"/>
                <a:endParaRPr lang="en-US" i="1">
                  <a:latin typeface="+mn-lt"/>
                </a:endParaRPr>
              </a:p>
              <a:p>
                <a:pPr marL="800100" lvl="1" indent="-342900" algn="l">
                  <a:buFont typeface="Courier New" charset="0"/>
                  <a:buChar char="o"/>
                </a:pPr>
                <a:r>
                  <a:rPr lang="en-US" i="1" err="1">
                    <a:latin typeface="+mn-lt"/>
                  </a:rPr>
                  <a:t>Áp</a:t>
                </a:r>
                <a:r>
                  <a:rPr lang="en-US" i="1">
                    <a:latin typeface="+mn-lt"/>
                  </a:rPr>
                  <a:t> </a:t>
                </a:r>
                <a:r>
                  <a:rPr lang="en-US" i="1" err="1">
                    <a:latin typeface="+mn-lt"/>
                  </a:rPr>
                  <a:t>dụng</a:t>
                </a:r>
                <a:r>
                  <a:rPr lang="en-US" i="1">
                    <a:latin typeface="+mn-lt"/>
                  </a:rPr>
                  <a:t> </a:t>
                </a:r>
                <a:r>
                  <a:rPr lang="en-US" i="1" err="1">
                    <a:latin typeface="+mn-lt"/>
                  </a:rPr>
                  <a:t>định</a:t>
                </a:r>
                <a:r>
                  <a:rPr lang="en-US" i="1">
                    <a:latin typeface="+mn-lt"/>
                  </a:rPr>
                  <a:t> </a:t>
                </a:r>
                <a:r>
                  <a:rPr lang="en-US" i="1" err="1">
                    <a:latin typeface="+mn-lt"/>
                  </a:rPr>
                  <a:t>lý</a:t>
                </a:r>
                <a:r>
                  <a:rPr lang="en-US" i="1">
                    <a:latin typeface="+mn-lt"/>
                  </a:rPr>
                  <a:t> Little </a:t>
                </a:r>
                <a:r>
                  <a:rPr lang="en-US" i="1" err="1">
                    <a:latin typeface="+mn-lt"/>
                  </a:rPr>
                  <a:t>cho</a:t>
                </a:r>
                <a:r>
                  <a:rPr lang="en-US" i="1">
                    <a:latin typeface="+mn-lt"/>
                  </a:rPr>
                  <a:t> </a:t>
                </a:r>
                <a:r>
                  <a:rPr lang="en-US" i="1" err="1">
                    <a:latin typeface="+mn-lt"/>
                  </a:rPr>
                  <a:t>riêng</a:t>
                </a:r>
                <a:r>
                  <a:rPr lang="en-US" i="1">
                    <a:latin typeface="+mn-lt"/>
                  </a:rPr>
                  <a:t> </a:t>
                </a:r>
                <a:r>
                  <a:rPr lang="en-US" i="1" err="1">
                    <a:latin typeface="+mn-lt"/>
                  </a:rPr>
                  <a:t>bộ</a:t>
                </a:r>
                <a:r>
                  <a:rPr lang="en-US" i="1">
                    <a:latin typeface="+mn-lt"/>
                  </a:rPr>
                  <a:t> </a:t>
                </a:r>
                <a:r>
                  <a:rPr lang="en-US" i="1" err="1">
                    <a:latin typeface="+mn-lt"/>
                  </a:rPr>
                  <a:t>phận</a:t>
                </a:r>
                <a:r>
                  <a:rPr lang="en-US" i="1">
                    <a:latin typeface="+mn-lt"/>
                  </a:rPr>
                  <a:t> </a:t>
                </a:r>
                <a:r>
                  <a:rPr lang="en-US" i="1" err="1">
                    <a:latin typeface="+mn-lt"/>
                  </a:rPr>
                  <a:t>hàng</a:t>
                </a:r>
                <a:r>
                  <a:rPr lang="en-US" i="1">
                    <a:latin typeface="+mn-lt"/>
                  </a:rPr>
                  <a:t> </a:t>
                </a:r>
                <a:r>
                  <a:rPr lang="en-US" i="1" err="1">
                    <a:latin typeface="+mn-lt"/>
                  </a:rPr>
                  <a:t>đợi</a:t>
                </a:r>
                <a:r>
                  <a:rPr lang="en-US" i="1">
                    <a:latin typeface="+mn-lt"/>
                  </a:rPr>
                  <a:t> </a:t>
                </a:r>
                <a:r>
                  <a:rPr lang="en-US" i="1" err="1">
                    <a:latin typeface="+mn-lt"/>
                  </a:rPr>
                  <a:t>của</a:t>
                </a:r>
                <a:r>
                  <a:rPr lang="en-US" i="1">
                    <a:latin typeface="+mn-lt"/>
                  </a:rPr>
                  <a:t> </a:t>
                </a:r>
                <a:r>
                  <a:rPr lang="en-US" i="1" err="1">
                    <a:latin typeface="+mn-lt"/>
                  </a:rPr>
                  <a:t>hệ</a:t>
                </a:r>
                <a:r>
                  <a:rPr lang="en-US" i="1">
                    <a:latin typeface="+mn-lt"/>
                  </a:rPr>
                  <a:t> </a:t>
                </a:r>
                <a:r>
                  <a:rPr lang="en-US" i="1" err="1">
                    <a:latin typeface="+mn-lt"/>
                  </a:rPr>
                  <a:t>thống</a:t>
                </a:r>
                <a:r>
                  <a:rPr lang="en-US" i="1">
                    <a:latin typeface="+mn-lt"/>
                  </a:rPr>
                  <a:t> </a:t>
                </a:r>
                <a:r>
                  <a:rPr lang="en-US" i="1" err="1">
                    <a:latin typeface="+mn-lt"/>
                  </a:rPr>
                  <a:t>hàng</a:t>
                </a:r>
                <a:r>
                  <a:rPr lang="en-US" i="1">
                    <a:latin typeface="+mn-lt"/>
                  </a:rPr>
                  <a:t> </a:t>
                </a:r>
                <a:r>
                  <a:rPr lang="en-US" i="1" err="1">
                    <a:latin typeface="+mn-lt"/>
                  </a:rPr>
                  <a:t>đợi</a:t>
                </a:r>
                <a:r>
                  <a:rPr lang="en-US" i="1">
                    <a:latin typeface="+mn-lt"/>
                  </a:rPr>
                  <a:t> </a:t>
                </a:r>
                <a:r>
                  <a:rPr lang="en-US" i="1" err="1">
                    <a:latin typeface="+mn-lt"/>
                  </a:rPr>
                  <a:t>đơn</a:t>
                </a:r>
                <a:endParaRPr lang="en-US" i="1">
                  <a:latin typeface="+mn-lt"/>
                </a:endParaRPr>
              </a:p>
              <a:p>
                <a:pPr marL="800100" lvl="1" indent="-342900" algn="l">
                  <a:buFont typeface="Courier New" charset="0"/>
                  <a:buChar char="o"/>
                </a:pPr>
                <a:endParaRPr lang="en-US" i="1">
                  <a:latin typeface="+mn-lt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 dirty="0" smtClean="0">
                        <a:latin typeface="Cambria Math" charset="0"/>
                        <a:ea typeface="Calibri" charset="0"/>
                        <a:cs typeface="Calibri" charset="0"/>
                      </a:rPr>
                      <m:t>N</m:t>
                    </m:r>
                    <m:r>
                      <m:rPr>
                        <m:sty m:val="p"/>
                      </m:rPr>
                      <a:rPr lang="en-US" i="1" baseline="-25000" dirty="0">
                        <a:latin typeface="Cambria Math" charset="0"/>
                        <a:ea typeface="Calibri" charset="0"/>
                        <a:cs typeface="Calibri" charset="0"/>
                      </a:rPr>
                      <m:t>q</m:t>
                    </m:r>
                    <m:r>
                      <a:rPr lang="en-US" i="1" dirty="0" smtClean="0">
                        <a:latin typeface="Cambria Math" charset="0"/>
                        <a:ea typeface="Calibri" charset="0"/>
                        <a:cs typeface="Calibri" charset="0"/>
                      </a:rPr>
                      <m:t>=</m:t>
                    </m:r>
                    <m:r>
                      <a:rPr lang="en-US" i="1" dirty="0" smtClean="0">
                        <a:latin typeface="Cambria Math" charset="0"/>
                        <a:ea typeface="Calibri" charset="0"/>
                        <a:cs typeface="Calibri" charset="0"/>
                      </a:rPr>
                      <m:t>𝜆</m:t>
                    </m:r>
                    <m:r>
                      <a:rPr lang="vi-VN" b="0" i="1" dirty="0" smtClean="0">
                        <a:latin typeface="Cambria Math" charset="0"/>
                        <a:ea typeface="Calibri" charset="0"/>
                        <a:cs typeface="Calibri" charset="0"/>
                      </a:rPr>
                      <m:t>∗</m:t>
                    </m:r>
                    <m:r>
                      <m:rPr>
                        <m:sty m:val="p"/>
                      </m:rPr>
                      <a:rPr lang="vi-VN" i="1" dirty="0">
                        <a:latin typeface="Cambria Math" charset="0"/>
                        <a:ea typeface="Calibri" charset="0"/>
                        <a:cs typeface="Calibri" charset="0"/>
                      </a:rPr>
                      <m:t>T</m:t>
                    </m:r>
                    <m:r>
                      <m:rPr>
                        <m:sty m:val="p"/>
                      </m:rPr>
                      <a:rPr lang="vi-VN" i="1" baseline="-25000" dirty="0" smtClean="0">
                        <a:latin typeface="Cambria Math" charset="0"/>
                        <a:ea typeface="Calibri" charset="0"/>
                        <a:cs typeface="Calibri" charset="0"/>
                      </a:rPr>
                      <m:t>q</m:t>
                    </m:r>
                  </m:oMath>
                </a14:m>
                <a:r>
                  <a:rPr lang="en-US" i="1" baseline="-25000">
                    <a:latin typeface="Calibri" charset="0"/>
                    <a:ea typeface="Calibri" charset="0"/>
                    <a:cs typeface="Calibri" charset="0"/>
                  </a:rPr>
                  <a:t>		</a:t>
                </a:r>
              </a:p>
              <a:p>
                <a:pPr marL="800100" lvl="1" indent="-342900" algn="l">
                  <a:buFont typeface="Courier New" charset="0"/>
                  <a:buChar char="o"/>
                </a:pPr>
                <a:endParaRPr lang="en-US">
                  <a:latin typeface="+mn-lt"/>
                </a:endParaRPr>
              </a:p>
              <a:p>
                <a:pPr marL="800100" lvl="1" indent="-342900" algn="l">
                  <a:buFont typeface="Courier New" charset="0"/>
                  <a:buChar char="o"/>
                </a:pPr>
                <a:r>
                  <a:rPr lang="en-US" err="1">
                    <a:latin typeface="+mn-lt"/>
                  </a:rPr>
                  <a:t>Áp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dụng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định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lý</a:t>
                </a:r>
                <a:r>
                  <a:rPr lang="en-US">
                    <a:latin typeface="+mn-lt"/>
                  </a:rPr>
                  <a:t> Little </a:t>
                </a:r>
                <a:r>
                  <a:rPr lang="en-US" err="1">
                    <a:latin typeface="+mn-lt"/>
                  </a:rPr>
                  <a:t>cho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riêng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trung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tâm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phục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vụ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của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hệ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thống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hàng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đợi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đơn</a:t>
                </a:r>
                <a:r>
                  <a:rPr lang="en-US">
                    <a:latin typeface="+mn-lt"/>
                  </a:rPr>
                  <a:t>, </a:t>
                </a:r>
                <a:r>
                  <a:rPr lang="en-US" err="1">
                    <a:latin typeface="+mn-lt"/>
                  </a:rPr>
                  <a:t>đóng</a:t>
                </a:r>
                <a:r>
                  <a:rPr lang="en-US">
                    <a:latin typeface="+mn-lt"/>
                  </a:rPr>
                  <a:t>:</a:t>
                </a:r>
              </a:p>
              <a:p>
                <a:pPr marL="800100" lvl="1" indent="-342900" algn="l">
                  <a:buFont typeface="Courier New" charset="0"/>
                  <a:buChar char="o"/>
                </a:pPr>
                <a:endParaRPr lang="en-US">
                  <a:latin typeface="+mn-lt"/>
                </a:endParaRPr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i="1" dirty="0">
                          <a:latin typeface="Cambria Math" charset="0"/>
                          <a:ea typeface="Calibri" charset="0"/>
                          <a:cs typeface="Calibri" charset="0"/>
                        </a:rPr>
                        <m:t>N</m:t>
                      </m:r>
                      <m:r>
                        <m:rPr>
                          <m:sty m:val="p"/>
                        </m:rPr>
                        <a:rPr lang="en-US" i="1" baseline="-25000" dirty="0" smtClean="0">
                          <a:latin typeface="Cambria Math" charset="0"/>
                          <a:ea typeface="Calibri" charset="0"/>
                          <a:cs typeface="Calibri" charset="0"/>
                        </a:rPr>
                        <m:t>s</m:t>
                      </m:r>
                      <m:r>
                        <a:rPr lang="en-US" i="1" dirty="0">
                          <a:latin typeface="Cambria Math" charset="0"/>
                          <a:ea typeface="Calibri" charset="0"/>
                          <a:cs typeface="Calibri" charset="0"/>
                        </a:rPr>
                        <m:t>=</m:t>
                      </m:r>
                      <m:r>
                        <a:rPr lang="en-US" i="1" dirty="0">
                          <a:latin typeface="Cambria Math" charset="0"/>
                          <a:ea typeface="Calibri" charset="0"/>
                          <a:cs typeface="Calibri" charset="0"/>
                        </a:rPr>
                        <m:t>𝜆</m:t>
                      </m:r>
                      <m:r>
                        <a:rPr lang="vi-VN" i="1" dirty="0">
                          <a:latin typeface="Cambria Math" charset="0"/>
                          <a:ea typeface="Calibri" charset="0"/>
                          <a:cs typeface="Calibri" charset="0"/>
                        </a:rPr>
                        <m:t>∗</m:t>
                      </m:r>
                      <m:r>
                        <m:rPr>
                          <m:sty m:val="p"/>
                        </m:rPr>
                        <a:rPr lang="vi-VN" i="1" dirty="0">
                          <a:latin typeface="Cambria Math" charset="0"/>
                          <a:ea typeface="Calibri" charset="0"/>
                          <a:cs typeface="Calibri" charset="0"/>
                        </a:rPr>
                        <m:t>Ts</m:t>
                      </m:r>
                    </m:oMath>
                  </m:oMathPara>
                </a14:m>
                <a:endParaRPr lang="en-US" baseline="-25000">
                  <a:latin typeface="+mn-lt"/>
                </a:endParaRPr>
              </a:p>
              <a:p>
                <a:endParaRPr lang="en-US" i="1">
                  <a:solidFill>
                    <a:srgbClr val="FF0000"/>
                  </a:solidFill>
                  <a:latin typeface="+mn-lt"/>
                </a:endParaRPr>
              </a:p>
              <a:p>
                <a:pPr marL="800100" lvl="1" indent="-342900" algn="l">
                  <a:buFont typeface="Courier New" charset="0"/>
                  <a:buChar char="o"/>
                </a:pPr>
                <a:endParaRPr lang="en-US"/>
              </a:p>
              <a:p>
                <a:pPr marL="800100" lvl="1" indent="-342900" algn="l">
                  <a:buFont typeface="Courier New" charset="0"/>
                  <a:buChar char="o"/>
                </a:pPr>
                <a:endParaRPr lang="en-US">
                  <a:latin typeface="+mn-lt"/>
                </a:endParaRPr>
              </a:p>
              <a:p>
                <a:pPr marL="800100" lvl="1" indent="-342900" algn="l">
                  <a:buFont typeface="Courier New" charset="0"/>
                  <a:buChar char="o"/>
                </a:pPr>
                <a:endParaRPr lang="en-US" i="1">
                  <a:latin typeface="+mn-lt"/>
                </a:endParaRPr>
              </a:p>
              <a:p>
                <a:pPr marL="800100" lvl="1" indent="-342900" algn="l">
                  <a:buFont typeface="AppleSDGothicNeo-Regular" charset="-127"/>
                  <a:buChar char="□"/>
                </a:pPr>
                <a:endParaRPr lang="en-US" i="1">
                  <a:solidFill>
                    <a:srgbClr val="FF0000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6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027" y="887895"/>
                <a:ext cx="11800204" cy="4962827"/>
              </a:xfrm>
              <a:prstGeom prst="rect">
                <a:avLst/>
              </a:prstGeom>
              <a:blipFill>
                <a:blip r:embed="rId2"/>
                <a:stretch>
                  <a:fillRect l="-877" t="-269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366053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25040" y="292868"/>
            <a:ext cx="11834191" cy="43788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sz="2800">
                <a:latin typeface="+mn-lt"/>
                <a:ea typeface="Helvetica" charset="0"/>
                <a:cs typeface="Helvetica" charset="0"/>
              </a:rPr>
              <a:t>CHƯƠNG 3: LÝ THUYẾT HÀNG ĐỢI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942" y="1262128"/>
            <a:ext cx="5782614" cy="397957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599" y="1262128"/>
            <a:ext cx="5634632" cy="397957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241755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25040" y="292868"/>
            <a:ext cx="11834191" cy="43788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sz="2800">
                <a:latin typeface="+mn-lt"/>
                <a:ea typeface="Helvetica" charset="0"/>
                <a:cs typeface="Helvetica" charset="0"/>
              </a:rPr>
              <a:t>CHƯƠNG 3: LÝ THUYẾT HÀNG ĐỢI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 txBox="1">
                <a:spLocks/>
              </p:cNvSpPr>
              <p:nvPr/>
            </p:nvSpPr>
            <p:spPr>
              <a:xfrm>
                <a:off x="125161" y="887895"/>
                <a:ext cx="11791672" cy="3181828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 algn="l">
                  <a:buFont typeface="AppleSDGothicNeo-Regular" charset="-127"/>
                  <a:buChar char="□"/>
                </a:pPr>
                <a:r>
                  <a:rPr lang="en-US" i="1">
                    <a:solidFill>
                      <a:srgbClr val="FF0000"/>
                    </a:solidFill>
                    <a:latin typeface="+mn-lt"/>
                  </a:rPr>
                  <a:t>TIẾN TRÌNH SINH - TỬ :</a:t>
                </a:r>
              </a:p>
              <a:p>
                <a:pPr marL="800100" lvl="1" indent="-342900" algn="l">
                  <a:buFont typeface="Courier New" charset="0"/>
                  <a:buChar char="o"/>
                </a:pPr>
                <a:r>
                  <a:rPr lang="en-US" err="1">
                    <a:latin typeface="+mn-lt"/>
                  </a:rPr>
                  <a:t>Xét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hệ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thống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hàng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đợi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đơn</a:t>
                </a:r>
                <a:r>
                  <a:rPr lang="en-US">
                    <a:latin typeface="+mn-lt"/>
                  </a:rPr>
                  <a:t>, </a:t>
                </a:r>
                <a:r>
                  <a:rPr lang="en-US" err="1">
                    <a:latin typeface="+mn-lt"/>
                  </a:rPr>
                  <a:t>đóng</a:t>
                </a:r>
                <a:r>
                  <a:rPr lang="en-US">
                    <a:latin typeface="+mn-lt"/>
                  </a:rPr>
                  <a:t>, </a:t>
                </a:r>
                <a:r>
                  <a:rPr lang="en-US" err="1">
                    <a:latin typeface="+mn-lt"/>
                  </a:rPr>
                  <a:t>đạt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đến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trạng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thái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tĩnh</a:t>
                </a:r>
                <a:r>
                  <a:rPr lang="en-US">
                    <a:latin typeface="+mn-lt"/>
                  </a:rPr>
                  <a:t>, </a:t>
                </a:r>
                <a:r>
                  <a:rPr lang="en-US" err="1">
                    <a:latin typeface="+mn-lt"/>
                  </a:rPr>
                  <a:t>cân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bằng</a:t>
                </a:r>
                <a:endParaRPr lang="en-US">
                  <a:latin typeface="+mn-lt"/>
                </a:endParaRPr>
              </a:p>
              <a:p>
                <a:pPr marL="800100" lvl="1" indent="-342900" algn="l">
                  <a:buFont typeface="Courier New" charset="0"/>
                  <a:buChar char="o"/>
                </a:pPr>
                <a:r>
                  <a:rPr lang="en-US" err="1">
                    <a:latin typeface="+mn-lt"/>
                  </a:rPr>
                  <a:t>Số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yêu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cầu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trong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hệ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thống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là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i="1">
                    <a:latin typeface="+mn-lt"/>
                  </a:rPr>
                  <a:t>N</a:t>
                </a:r>
              </a:p>
              <a:p>
                <a:pPr marL="800100" lvl="1" indent="-342900" algn="l">
                  <a:buFont typeface="Courier New" charset="0"/>
                  <a:buChar char="o"/>
                </a:pPr>
                <a:r>
                  <a:rPr lang="en-US" err="1">
                    <a:latin typeface="+mn-lt"/>
                  </a:rPr>
                  <a:t>Nếu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tiến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trình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tới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là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tiến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trình</a:t>
                </a:r>
                <a:r>
                  <a:rPr lang="en-US">
                    <a:latin typeface="+mn-lt"/>
                  </a:rPr>
                  <a:t> Poisson, </a:t>
                </a:r>
                <a:r>
                  <a:rPr lang="en-US" err="1">
                    <a:latin typeface="+mn-lt"/>
                  </a:rPr>
                  <a:t>tiến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trình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phục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vụ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là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tiến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trình</a:t>
                </a:r>
                <a:r>
                  <a:rPr lang="en-US">
                    <a:latin typeface="+mn-lt"/>
                  </a:rPr>
                  <a:t> Poisson</a:t>
                </a:r>
              </a:p>
              <a:p>
                <a:pPr marL="800100" lvl="1" indent="-342900" algn="l">
                  <a:buFont typeface="Courier New" charset="0"/>
                  <a:buChar char="o"/>
                </a:pPr>
                <a:r>
                  <a:rPr lang="en-US" err="1">
                    <a:latin typeface="+mn-lt"/>
                  </a:rPr>
                  <a:t>Lưu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ý</a:t>
                </a:r>
                <a:r>
                  <a:rPr lang="en-US">
                    <a:latin typeface="+mn-lt"/>
                  </a:rPr>
                  <a:t>, </a:t>
                </a:r>
                <a:r>
                  <a:rPr lang="en-US" err="1">
                    <a:latin typeface="+mn-lt"/>
                  </a:rPr>
                  <a:t>tổng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các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tiến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trình</a:t>
                </a:r>
                <a:r>
                  <a:rPr lang="en-US">
                    <a:latin typeface="+mn-lt"/>
                  </a:rPr>
                  <a:t> Poisson </a:t>
                </a:r>
                <a:r>
                  <a:rPr lang="en-US" err="1">
                    <a:latin typeface="+mn-lt"/>
                  </a:rPr>
                  <a:t>cũng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là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một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tiến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trình</a:t>
                </a:r>
                <a:r>
                  <a:rPr lang="en-US">
                    <a:latin typeface="+mn-lt"/>
                  </a:rPr>
                  <a:t> Poisson:</a:t>
                </a:r>
              </a:p>
              <a:p>
                <a:pPr marL="800100" lvl="1" indent="-342900" algn="l">
                  <a:buFont typeface="Courier New" charset="0"/>
                  <a:buChar char="o"/>
                </a:pPr>
                <a:r>
                  <a:rPr lang="en-US">
                    <a:latin typeface="+mn-lt"/>
                  </a:rPr>
                  <a:t>Do </a:t>
                </a:r>
                <a:r>
                  <a:rPr lang="en-US" err="1">
                    <a:latin typeface="+mn-lt"/>
                  </a:rPr>
                  <a:t>tính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chất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của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tiến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trình</a:t>
                </a:r>
                <a:r>
                  <a:rPr lang="en-US">
                    <a:latin typeface="+mn-lt"/>
                  </a:rPr>
                  <a:t> Poisson, </a:t>
                </a:r>
                <a:r>
                  <a:rPr lang="en-US" err="1">
                    <a:latin typeface="+mn-lt"/>
                  </a:rPr>
                  <a:t>hệ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thống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chỉ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có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thể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chuyển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từ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trạng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thái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i="1" err="1">
                    <a:latin typeface="+mn-lt"/>
                  </a:rPr>
                  <a:t>i</a:t>
                </a:r>
                <a:r>
                  <a:rPr lang="en-US" i="1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yêu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cầu</a:t>
                </a:r>
                <a:r>
                  <a:rPr lang="en-US">
                    <a:latin typeface="+mn-lt"/>
                  </a:rPr>
                  <a:t> sang </a:t>
                </a:r>
                <a:r>
                  <a:rPr lang="en-US" err="1">
                    <a:latin typeface="+mn-lt"/>
                  </a:rPr>
                  <a:t>trạng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thái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có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i="1">
                    <a:latin typeface="+mn-lt"/>
                  </a:rPr>
                  <a:t>(i+1) </a:t>
                </a:r>
                <a:r>
                  <a:rPr lang="en-US" err="1">
                    <a:latin typeface="+mn-lt"/>
                  </a:rPr>
                  <a:t>và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i="1">
                    <a:latin typeface="+mn-lt"/>
                  </a:rPr>
                  <a:t>(i-1) </a:t>
                </a:r>
                <a:r>
                  <a:rPr lang="en-US" err="1">
                    <a:latin typeface="+mn-lt"/>
                  </a:rPr>
                  <a:t>yêu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cầu</a:t>
                </a:r>
                <a:endParaRPr lang="en-US">
                  <a:latin typeface="+mn-lt"/>
                </a:endParaRPr>
              </a:p>
              <a:p>
                <a:pPr marL="800100" lvl="1" indent="-342900" algn="l">
                  <a:buFont typeface="Courier New" charset="0"/>
                  <a:buChar char="o"/>
                </a:pPr>
                <a:r>
                  <a:rPr lang="en-US">
                    <a:latin typeface="+mn-lt"/>
                  </a:rPr>
                  <a:t>Do </a:t>
                </a:r>
                <a:r>
                  <a:rPr lang="en-US" err="1">
                    <a:latin typeface="+mn-lt"/>
                  </a:rPr>
                  <a:t>hệ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thống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đạt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đến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trạng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thái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tĩnh</a:t>
                </a:r>
                <a:r>
                  <a:rPr lang="en-US">
                    <a:latin typeface="+mn-lt"/>
                  </a:rPr>
                  <a:t>, </a:t>
                </a:r>
                <a:r>
                  <a:rPr lang="en-US" err="1">
                    <a:latin typeface="+mn-lt"/>
                  </a:rPr>
                  <a:t>cân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bằng</a:t>
                </a:r>
                <a:r>
                  <a:rPr lang="en-US">
                    <a:latin typeface="+mn-lt"/>
                  </a:rPr>
                  <a:t>, </a:t>
                </a:r>
                <a:r>
                  <a:rPr lang="en-US" err="1">
                    <a:latin typeface="+mn-lt"/>
                  </a:rPr>
                  <a:t>nên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có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phương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trình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cân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bằng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xác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suất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như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sau</a:t>
                </a:r>
                <a:r>
                  <a:rPr lang="en-US">
                    <a:latin typeface="+mn-lt"/>
                  </a:rPr>
                  <a:t>:</a:t>
                </a:r>
              </a:p>
              <a:p>
                <a:pPr lvl="1"/>
                <a:endParaRPr lang="vi-VN" b="0" i="1">
                  <a:solidFill>
                    <a:srgbClr val="FF0000"/>
                  </a:solidFill>
                  <a:latin typeface="Cambria Math" charset="0"/>
                  <a:ea typeface="Cambria Math" charset="0"/>
                  <a:cs typeface="Cambria Math" charset="0"/>
                </a:endParaRP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ctrlPr>
                          <a:rPr lang="vi-V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𝜆</m:t>
                        </m:r>
                        <m:r>
                          <a:rPr lang="vi-VN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+</m:t>
                        </m:r>
                        <m:r>
                          <a:rPr lang="vi-VN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e>
                    </m:d>
                    <m:r>
                      <a:rPr lang="vi-VN" b="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∗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i="1">
                    <a:solidFill>
                      <a:schemeClr val="tx1"/>
                    </a:solidFill>
                    <a:latin typeface="+mn-lt"/>
                  </a:rPr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𝜆</m:t>
                        </m:r>
                        <m:r>
                          <a:rPr lang="vi-VN" b="0" i="1" dirty="0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∗</m:t>
                        </m:r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𝑝</m:t>
                        </m:r>
                      </m:e>
                      <m:sub>
                        <m: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−</m:t>
                        </m:r>
                        <m: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i="1">
                    <a:solidFill>
                      <a:schemeClr val="tx1"/>
                    </a:solidFill>
                    <a:latin typeface="+mn-lt"/>
                  </a:rPr>
                  <a:t>+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𝜇</m:t>
                    </m:r>
                    <m:r>
                      <a:rPr lang="vi-VN" b="0" i="1" dirty="0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∗</m:t>
                    </m:r>
                    <m:sSub>
                      <m:sSubPr>
                        <m:ctrlP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𝑝</m:t>
                        </m:r>
                      </m:e>
                      <m:sub>
                        <m: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</m:t>
                        </m:r>
                        <m: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+</m:t>
                        </m:r>
                        <m: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i="1">
                    <a:solidFill>
                      <a:srgbClr val="FF0000"/>
                    </a:solidFill>
                    <a:latin typeface="+mn-lt"/>
                  </a:rPr>
                  <a:t> </a:t>
                </a:r>
              </a:p>
              <a:p>
                <a:pPr marL="800100" lvl="1" indent="-342900" algn="l">
                  <a:buFont typeface="Courier New" charset="0"/>
                  <a:buChar char="o"/>
                </a:pPr>
                <a:endParaRPr lang="en-US"/>
              </a:p>
              <a:p>
                <a:pPr marL="800100" lvl="1" indent="-342900" algn="l">
                  <a:buFont typeface="Courier New" charset="0"/>
                  <a:buChar char="o"/>
                </a:pPr>
                <a:endParaRPr lang="en-US">
                  <a:latin typeface="+mn-lt"/>
                </a:endParaRPr>
              </a:p>
              <a:p>
                <a:pPr marL="800100" lvl="1" indent="-342900" algn="l">
                  <a:buFont typeface="Courier New" charset="0"/>
                  <a:buChar char="o"/>
                </a:pPr>
                <a:endParaRPr lang="en-US" i="1">
                  <a:latin typeface="+mn-lt"/>
                </a:endParaRPr>
              </a:p>
              <a:p>
                <a:pPr marL="800100" lvl="1" indent="-342900" algn="l">
                  <a:buFont typeface="AppleSDGothicNeo-Regular" charset="-127"/>
                  <a:buChar char="□"/>
                </a:pPr>
                <a:endParaRPr lang="en-US" i="1">
                  <a:solidFill>
                    <a:srgbClr val="FF0000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5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161" y="887895"/>
                <a:ext cx="11791672" cy="3181828"/>
              </a:xfrm>
              <a:prstGeom prst="rect">
                <a:avLst/>
              </a:prstGeom>
              <a:blipFill>
                <a:blip r:embed="rId2"/>
                <a:stretch>
                  <a:fillRect l="-930" t="-5153" b="-38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2140" y="4226870"/>
            <a:ext cx="5601415" cy="184168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5537458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6572250" y="4419599"/>
            <a:ext cx="5378449" cy="138001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25040" y="292868"/>
            <a:ext cx="11834191" cy="43788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sz="2800">
                <a:latin typeface="+mn-lt"/>
                <a:ea typeface="Helvetica" charset="0"/>
                <a:cs typeface="Helvetica" charset="0"/>
              </a:rPr>
              <a:t>CHƯƠNG 3: LÝ THUYẾT HÀNG ĐỢI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 txBox="1">
                <a:spLocks/>
              </p:cNvSpPr>
              <p:nvPr/>
            </p:nvSpPr>
            <p:spPr>
              <a:xfrm>
                <a:off x="159027" y="887894"/>
                <a:ext cx="11791672" cy="304016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 algn="l">
                  <a:buFont typeface="AppleSDGothicNeo-Regular" charset="-127"/>
                  <a:buChar char="□"/>
                </a:pPr>
                <a:r>
                  <a:rPr lang="en-US" i="1">
                    <a:solidFill>
                      <a:srgbClr val="FF0000"/>
                    </a:solidFill>
                    <a:latin typeface="+mn-lt"/>
                  </a:rPr>
                  <a:t>HỆ THỐNG HÀNG ĐỢI M/M/1/0:</a:t>
                </a:r>
              </a:p>
              <a:p>
                <a:pPr marL="800100" lvl="1" indent="-342900" algn="l">
                  <a:buFont typeface="Courier New" charset="0"/>
                  <a:buChar char="o"/>
                </a:pPr>
                <a:r>
                  <a:rPr lang="en-US" err="1">
                    <a:latin typeface="+mn-lt"/>
                  </a:rPr>
                  <a:t>Là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hệ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thống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có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tiến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trình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tới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là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tiến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trình</a:t>
                </a:r>
                <a:r>
                  <a:rPr lang="en-US">
                    <a:latin typeface="+mn-lt"/>
                  </a:rPr>
                  <a:t> Poisson </a:t>
                </a:r>
                <a:r>
                  <a:rPr lang="en-US" err="1">
                    <a:latin typeface="+mn-lt"/>
                  </a:rPr>
                  <a:t>với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tham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số</a:t>
                </a:r>
                <a:r>
                  <a:rPr lang="en-US">
                    <a:latin typeface="+mn-lt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𝜆</m:t>
                    </m:r>
                  </m:oMath>
                </a14:m>
                <a:endParaRPr lang="vi-VN">
                  <a:latin typeface="+mn-lt"/>
                  <a:ea typeface="Cambria Math" charset="0"/>
                  <a:cs typeface="Cambria Math" charset="0"/>
                </a:endParaRPr>
              </a:p>
              <a:p>
                <a:pPr marL="800100" lvl="1" indent="-342900" algn="l">
                  <a:buFont typeface="Courier New" charset="0"/>
                  <a:buChar char="o"/>
                </a:pPr>
                <a:r>
                  <a:rPr lang="en-US" err="1">
                    <a:latin typeface="+mn-lt"/>
                  </a:rPr>
                  <a:t>Tiến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trình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phục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vụ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là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tiến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trình</a:t>
                </a:r>
                <a:r>
                  <a:rPr lang="en-US">
                    <a:latin typeface="+mn-lt"/>
                  </a:rPr>
                  <a:t> Poisson </a:t>
                </a:r>
                <a:r>
                  <a:rPr lang="en-US" err="1">
                    <a:latin typeface="+mn-lt"/>
                  </a:rPr>
                  <a:t>với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tham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số</a:t>
                </a:r>
                <a:r>
                  <a:rPr lang="en-US">
                    <a:latin typeface="+mn-lt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𝜇</m:t>
                    </m:r>
                  </m:oMath>
                </a14:m>
                <a:endParaRPr lang="en-US">
                  <a:latin typeface="+mn-lt"/>
                </a:endParaRPr>
              </a:p>
              <a:p>
                <a:pPr marL="800100" lvl="1" indent="-342900" algn="l">
                  <a:buFont typeface="Courier New" charset="0"/>
                  <a:buChar char="o"/>
                </a:pPr>
                <a:r>
                  <a:rPr lang="en-US" err="1">
                    <a:latin typeface="+mn-lt"/>
                  </a:rPr>
                  <a:t>Trung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tâm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phục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vụ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có</a:t>
                </a:r>
                <a:r>
                  <a:rPr lang="en-US">
                    <a:latin typeface="+mn-lt"/>
                  </a:rPr>
                  <a:t> 1 </a:t>
                </a:r>
                <a:r>
                  <a:rPr lang="en-US" err="1">
                    <a:latin typeface="+mn-lt"/>
                  </a:rPr>
                  <a:t>trạm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phục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vụ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theo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phương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thức</a:t>
                </a:r>
                <a:r>
                  <a:rPr lang="en-US">
                    <a:latin typeface="+mn-lt"/>
                  </a:rPr>
                  <a:t> FIFO, </a:t>
                </a:r>
                <a:r>
                  <a:rPr lang="en-US" err="1">
                    <a:latin typeface="+mn-lt"/>
                  </a:rPr>
                  <a:t>Bộ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phận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hàng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đợi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có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kích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thước</a:t>
                </a:r>
                <a:r>
                  <a:rPr lang="en-US">
                    <a:latin typeface="+mn-lt"/>
                  </a:rPr>
                  <a:t> 0</a:t>
                </a:r>
              </a:p>
              <a:p>
                <a:pPr marL="800100" lvl="1" indent="-342900" algn="l">
                  <a:buFont typeface="Courier New" charset="0"/>
                  <a:buChar char="o"/>
                </a:pPr>
                <a:r>
                  <a:rPr lang="en-US" err="1">
                    <a:latin typeface="+mn-lt"/>
                  </a:rPr>
                  <a:t>Phương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trình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cân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bằng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xác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suất</a:t>
                </a:r>
                <a:r>
                  <a:rPr lang="en-US">
                    <a:latin typeface="+mn-lt"/>
                  </a:rPr>
                  <a:t>: </a:t>
                </a:r>
              </a:p>
              <a:p>
                <a:pPr marL="800100" lvl="1" indent="-342900" algn="l">
                  <a:buFont typeface="Courier New" charset="0"/>
                  <a:buChar char="o"/>
                </a:pPr>
                <a:endParaRPr lang="en-US">
                  <a:latin typeface="+mn-lt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λ</m:t>
                    </m:r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i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p</m:t>
                        </m:r>
                      </m:e>
                      <m:sub>
                        <m:r>
                          <a:rPr lang="vi-VN" sz="2400" b="0" i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>
                    <a:latin typeface="+mn-lt"/>
                  </a:rPr>
                  <a:t> 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vi-VN" sz="2400" b="0" i="0" dirty="0" smtClean="0">
                            <a:latin typeface="Cambria Math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400" i="0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μ</m:t>
                        </m:r>
                        <m:sSub>
                          <m:sSubPr>
                            <m:ctrlPr>
                              <a:rPr lang="en-US" sz="2400" i="1" dirty="0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400" i="0" dirty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p</m:t>
                            </m:r>
                          </m:e>
                          <m:sub>
                            <m:r>
                              <a:rPr lang="vi-VN" sz="2400" b="0" i="0" dirty="0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</m:t>
                            </m:r>
                          </m:sub>
                        </m:sSub>
                      </m:e>
                      <m:sub/>
                    </m:sSub>
                  </m:oMath>
                </a14:m>
                <a:r>
                  <a:rPr lang="en-US" sz="2400">
                    <a:latin typeface="+mn-lt"/>
                  </a:rPr>
                  <a:t>   </a:t>
                </a:r>
                <a:r>
                  <a:rPr lang="en-US" sz="2400" err="1">
                    <a:latin typeface="+mn-lt"/>
                  </a:rPr>
                  <a:t>và</a:t>
                </a:r>
                <a:r>
                  <a:rPr lang="en-US" sz="2400">
                    <a:latin typeface="+mn-lt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i="0">
                            <a:latin typeface="Cambria Math" charset="0"/>
                          </a:rPr>
                          <m:t>p</m:t>
                        </m:r>
                      </m:e>
                      <m:sub>
                        <m:r>
                          <a:rPr lang="vi-VN" sz="2400" b="0" i="0" smtClean="0">
                            <a:latin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>
                    <a:latin typeface="+mn-lt"/>
                  </a:rPr>
                  <a:t> 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vi-VN" sz="2400" b="0" i="0" dirty="0" smtClean="0">
                            <a:latin typeface="Cambria Math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400" i="0" dirty="0">
                            <a:latin typeface="Cambria Math" charset="0"/>
                          </a:rPr>
                          <m:t>p</m:t>
                        </m:r>
                      </m:e>
                      <m:sub>
                        <m:r>
                          <a:rPr lang="vi-VN" sz="2400" b="0" i="0" dirty="0" smtClean="0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>
                    <a:latin typeface="+mn-lt"/>
                  </a:rPr>
                  <a:t> = 1</a:t>
                </a:r>
              </a:p>
              <a:p>
                <a:pPr marL="800100" lvl="1" indent="-342900" algn="l">
                  <a:buFont typeface="Courier New" charset="0"/>
                  <a:buChar char="o"/>
                </a:pPr>
                <a:endParaRPr lang="en-US">
                  <a:latin typeface="+mn-lt"/>
                </a:endParaRPr>
              </a:p>
              <a:p>
                <a:pPr marL="800100" lvl="1" indent="-342900" algn="l">
                  <a:buFont typeface="Courier New" charset="0"/>
                  <a:buChar char="o"/>
                </a:pPr>
                <a:endParaRPr lang="en-US" i="1">
                  <a:latin typeface="+mn-lt"/>
                </a:endParaRPr>
              </a:p>
              <a:p>
                <a:pPr marL="800100" lvl="1" indent="-342900" algn="l">
                  <a:buFont typeface="AppleSDGothicNeo-Regular" charset="-127"/>
                  <a:buChar char="□"/>
                </a:pPr>
                <a:endParaRPr lang="en-US" i="1">
                  <a:solidFill>
                    <a:srgbClr val="FF0000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5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027" y="887894"/>
                <a:ext cx="11791672" cy="3040161"/>
              </a:xfrm>
              <a:prstGeom prst="rect">
                <a:avLst/>
              </a:prstGeom>
              <a:blipFill>
                <a:blip r:embed="rId2"/>
                <a:stretch>
                  <a:fillRect l="-878" t="-440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027" y="4419599"/>
            <a:ext cx="5752376" cy="138001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Oval 2"/>
          <p:cNvSpPr/>
          <p:nvPr/>
        </p:nvSpPr>
        <p:spPr>
          <a:xfrm>
            <a:off x="7225049" y="4700790"/>
            <a:ext cx="772733" cy="73409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i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348740" y="4896924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P=0</a:t>
            </a:r>
          </a:p>
        </p:txBody>
      </p:sp>
      <p:sp>
        <p:nvSpPr>
          <p:cNvPr id="8" name="Oval 7"/>
          <p:cNvSpPr/>
          <p:nvPr/>
        </p:nvSpPr>
        <p:spPr>
          <a:xfrm>
            <a:off x="10382249" y="4714206"/>
            <a:ext cx="772733" cy="73409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i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518819" y="4923219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P=1</a:t>
            </a:r>
          </a:p>
        </p:txBody>
      </p:sp>
    </p:spTree>
    <p:extLst>
      <p:ext uri="{BB962C8B-B14F-4D97-AF65-F5344CB8AC3E}">
        <p14:creationId xmlns:p14="http://schemas.microsoft.com/office/powerpoint/2010/main" val="127760895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25040" y="292868"/>
            <a:ext cx="11834191" cy="43788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sz="2800">
                <a:latin typeface="+mn-lt"/>
                <a:ea typeface="Helvetica" charset="0"/>
                <a:cs typeface="Helvetica" charset="0"/>
              </a:rPr>
              <a:t>CHƯƠNG 3: LÝ THUYẾT HÀNG ĐỢI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 txBox="1">
                <a:spLocks/>
              </p:cNvSpPr>
              <p:nvPr/>
            </p:nvSpPr>
            <p:spPr>
              <a:xfrm>
                <a:off x="159027" y="887894"/>
                <a:ext cx="11791672" cy="304016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 algn="l">
                  <a:buFont typeface="AppleSDGothicNeo-Regular" charset="-127"/>
                  <a:buChar char="□"/>
                </a:pPr>
                <a:r>
                  <a:rPr lang="en-US" i="1">
                    <a:solidFill>
                      <a:srgbClr val="FF0000"/>
                    </a:solidFill>
                    <a:latin typeface="+mn-lt"/>
                  </a:rPr>
                  <a:t>HỆ THỐNG HÀNG ĐỢI M/M/1/0:</a:t>
                </a:r>
              </a:p>
              <a:p>
                <a:pPr marL="800100" lvl="1" indent="-342900" algn="l">
                  <a:buFont typeface="Courier New" charset="0"/>
                  <a:buChar char="o"/>
                </a:pPr>
                <a:r>
                  <a:rPr lang="en-US" err="1">
                    <a:latin typeface="+mn-lt"/>
                  </a:rPr>
                  <a:t>Các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tham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số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của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hệ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thống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hàng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đợi</a:t>
                </a:r>
                <a:r>
                  <a:rPr lang="en-US">
                    <a:latin typeface="+mn-lt"/>
                  </a:rPr>
                  <a:t> M/M/1/0</a:t>
                </a:r>
              </a:p>
              <a:p>
                <a:pPr marL="800100" lvl="1" indent="-342900" algn="l">
                  <a:buFont typeface="Courier New" charset="0"/>
                  <a:buChar char="o"/>
                </a:pP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mr-IN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mr-IN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vi-VN" b="0" i="1" smtClean="0">
                                    <a:latin typeface="Cambria Math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vi-VN" b="0" i="1" smtClean="0">
                                <a:latin typeface="Cambria Math" charset="0"/>
                              </a:rPr>
                              <m:t>=</m:t>
                            </m:r>
                            <m:f>
                              <m:fPr>
                                <m:ctrlPr>
                                  <a:rPr lang="mr-I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mr-IN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𝜆</m:t>
                                </m:r>
                              </m:num>
                              <m:den>
                                <m:r>
                                  <a:rPr lang="mr-IN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𝜆</m:t>
                                </m:r>
                                <m:r>
                                  <a:rPr lang="vi-VN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+</m:t>
                                </m:r>
                                <m:r>
                                  <a:rPr lang="vi-VN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𝜇</m:t>
                                </m:r>
                              </m:den>
                            </m:f>
                          </m:e>
                          <m:e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vi-VN" b="0" i="1" smtClean="0"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vi-VN" b="0" i="1" smtClean="0">
                                <a:latin typeface="Cambria Math" charset="0"/>
                              </a:rPr>
                              <m:t>=</m:t>
                            </m:r>
                            <m:f>
                              <m:fPr>
                                <m:ctrlPr>
                                  <a:rPr lang="mr-I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mr-IN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𝜇</m:t>
                                </m:r>
                              </m:num>
                              <m:den>
                                <m:r>
                                  <a:rPr lang="mr-IN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𝜆</m:t>
                                </m:r>
                                <m:r>
                                  <a:rPr lang="vi-VN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+</m:t>
                                </m:r>
                                <m:r>
                                  <a:rPr lang="vi-VN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𝜇</m:t>
                                </m:r>
                              </m:den>
                            </m:f>
                          </m:e>
                        </m:eqArr>
                      </m:e>
                    </m:d>
                  </m:oMath>
                </a14:m>
                <a:r>
                  <a:rPr lang="en-US">
                    <a:latin typeface="+mn-lt"/>
                  </a:rPr>
                  <a:t> </a:t>
                </a:r>
              </a:p>
              <a:p>
                <a:pPr marL="800100" lvl="1" indent="-342900" algn="l">
                  <a:buFont typeface="Courier New" charset="0"/>
                  <a:buChar char="o"/>
                </a:pPr>
                <a:r>
                  <a:rPr lang="en-US" i="1">
                    <a:latin typeface="+mn-lt"/>
                  </a:rPr>
                  <a:t>E(N) = N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is-I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is-IS" i="1" smtClean="0">
                            <a:latin typeface="Cambria Math" charset="0"/>
                          </a:rPr>
                          <m:t>𝑖</m:t>
                        </m:r>
                        <m:r>
                          <a:rPr lang="is-IS" i="1" smtClean="0">
                            <a:latin typeface="Cambria Math" charset="0"/>
                          </a:rPr>
                          <m:t>=</m:t>
                        </m:r>
                        <m:r>
                          <m:rPr>
                            <m:brk m:alnAt="25"/>
                          </m:rPr>
                          <a:rPr lang="vi-VN" b="0" i="1" smtClean="0">
                            <a:latin typeface="Cambria Math" charset="0"/>
                          </a:rPr>
                          <m:t>0</m:t>
                        </m:r>
                      </m:sub>
                      <m:sup>
                        <m:r>
                          <a:rPr lang="vi-VN" b="0" i="1" smtClean="0">
                            <a:latin typeface="Cambria Math" charset="0"/>
                          </a:rPr>
                          <m:t>1</m:t>
                        </m:r>
                      </m:sup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vi-VN" b="0" i="1" smtClean="0">
                                <a:latin typeface="Cambria Math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i="1">
                    <a:latin typeface="+mn-lt"/>
                  </a:rPr>
                  <a:t>*</a:t>
                </a:r>
                <a:r>
                  <a:rPr lang="en-US" i="1" err="1">
                    <a:latin typeface="+mn-lt"/>
                  </a:rPr>
                  <a:t>i</a:t>
                </a:r>
                <a:r>
                  <a:rPr lang="en-US" i="1">
                    <a:latin typeface="+mn-lt"/>
                  </a:rPr>
                  <a:t>) = 0 *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𝑝</m:t>
                        </m:r>
                      </m:e>
                      <m:sub>
                        <m:r>
                          <a:rPr lang="vi-VN" b="0" i="1" smtClean="0">
                            <a:latin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i="1">
                    <a:latin typeface="+mn-lt"/>
                  </a:rPr>
                  <a:t> + </a:t>
                </a:r>
                <a14:m>
                  <m:oMath xmlns:m="http://schemas.openxmlformats.org/officeDocument/2006/math">
                    <m:r>
                      <a:rPr lang="vi-VN" b="0" i="1" dirty="0" smtClean="0">
                        <a:latin typeface="Cambria Math" charset="0"/>
                      </a:rPr>
                      <m:t>1</m:t>
                    </m:r>
                    <m:r>
                      <a:rPr lang="vi-VN" b="0" i="1" dirty="0" smtClean="0">
                        <a:latin typeface="Cambria Math" charset="0"/>
                      </a:rPr>
                      <m:t>∗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</a:rPr>
                          <m:t>𝑝</m:t>
                        </m:r>
                      </m:e>
                      <m:sub>
                        <m:r>
                          <a:rPr lang="vi-VN" b="0" i="1" dirty="0" smtClean="0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i="1">
                    <a:latin typeface="+mn-lt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𝜆</m:t>
                        </m:r>
                      </m:num>
                      <m:den>
                        <m:r>
                          <a:rPr lang="mr-IN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𝜆</m:t>
                        </m:r>
                        <m:r>
                          <a:rPr lang="vi-V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+</m:t>
                        </m:r>
                        <m:r>
                          <a:rPr lang="vi-V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den>
                    </m:f>
                  </m:oMath>
                </a14:m>
                <a:r>
                  <a:rPr lang="en-US" i="1">
                    <a:latin typeface="+mn-lt"/>
                  </a:rPr>
                  <a:t> </a:t>
                </a:r>
              </a:p>
              <a:p>
                <a:pPr marL="800100" lvl="1" indent="-342900" algn="l">
                  <a:buFont typeface="Courier New" charset="0"/>
                  <a:buChar char="o"/>
                </a:pPr>
                <a:r>
                  <a:rPr lang="en-US" err="1">
                    <a:latin typeface="+mn-lt"/>
                  </a:rPr>
                  <a:t>Xác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suất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để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khách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hàng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đi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vào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hệ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thống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bị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từ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chối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chính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là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xác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suất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để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hệ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thống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có</a:t>
                </a:r>
                <a:r>
                  <a:rPr lang="en-US">
                    <a:latin typeface="+mn-lt"/>
                  </a:rPr>
                  <a:t> 1 </a:t>
                </a:r>
                <a:r>
                  <a:rPr lang="en-US" err="1">
                    <a:latin typeface="+mn-lt"/>
                  </a:rPr>
                  <a:t>yêu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cầu</a:t>
                </a:r>
                <a:r>
                  <a:rPr lang="en-US">
                    <a:latin typeface="+mn-lt"/>
                  </a:rPr>
                  <a:t>, </a:t>
                </a:r>
                <a:r>
                  <a:rPr lang="en-US" err="1">
                    <a:latin typeface="+mn-lt"/>
                  </a:rPr>
                  <a:t>chính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là</a:t>
                </a:r>
                <a:r>
                  <a:rPr lang="en-US">
                    <a:latin typeface="+mn-lt"/>
                  </a:rPr>
                  <a:t> p</a:t>
                </a:r>
                <a:r>
                  <a:rPr lang="en-US" baseline="-25000">
                    <a:latin typeface="+mn-lt"/>
                  </a:rPr>
                  <a:t>1</a:t>
                </a:r>
              </a:p>
              <a:p>
                <a:pPr marL="800100" lvl="1" indent="-342900" algn="l">
                  <a:buFont typeface="Courier New" charset="0"/>
                  <a:buChar char="o"/>
                </a:pPr>
                <a:r>
                  <a:rPr lang="en-US" i="1" err="1">
                    <a:latin typeface="+mn-lt"/>
                  </a:rPr>
                  <a:t>p</a:t>
                </a:r>
                <a:r>
                  <a:rPr lang="en-US" i="1" baseline="-25000" err="1">
                    <a:latin typeface="+mn-lt"/>
                  </a:rPr>
                  <a:t>block</a:t>
                </a:r>
                <a:r>
                  <a:rPr lang="en-US" i="1">
                    <a:latin typeface="+mn-lt"/>
                  </a:rPr>
                  <a:t>=p</a:t>
                </a:r>
                <a:r>
                  <a:rPr lang="en-US" i="1" baseline="-25000">
                    <a:latin typeface="+mn-lt"/>
                  </a:rPr>
                  <a:t>1</a:t>
                </a:r>
              </a:p>
              <a:p>
                <a:pPr marL="800100" lvl="1" indent="-342900" algn="l">
                  <a:buFont typeface="AppleSDGothicNeo-Regular" charset="-127"/>
                  <a:buChar char="□"/>
                </a:pPr>
                <a:endParaRPr lang="en-US" i="1">
                  <a:solidFill>
                    <a:srgbClr val="FF0000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5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027" y="887894"/>
                <a:ext cx="11791672" cy="3040161"/>
              </a:xfrm>
              <a:prstGeom prst="rect">
                <a:avLst/>
              </a:prstGeom>
              <a:blipFill>
                <a:blip r:embed="rId2"/>
                <a:stretch>
                  <a:fillRect l="-878" t="-4400" b="-280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911" y="4419599"/>
            <a:ext cx="5752376" cy="138001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8992" y="4419598"/>
            <a:ext cx="2202289" cy="138001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5826094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25040" y="292868"/>
            <a:ext cx="11834191" cy="43788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sz="2800">
                <a:latin typeface="+mn-lt"/>
                <a:ea typeface="Helvetica" charset="0"/>
                <a:cs typeface="Helvetica" charset="0"/>
              </a:rPr>
              <a:t>CHƯƠNG 3: LÝ THUYẾT HÀNG ĐỢI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 txBox="1">
                <a:spLocks/>
              </p:cNvSpPr>
              <p:nvPr/>
            </p:nvSpPr>
            <p:spPr>
              <a:xfrm>
                <a:off x="159027" y="887894"/>
                <a:ext cx="7774359" cy="479169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 algn="l">
                  <a:buFont typeface="AppleSDGothicNeo-Regular" charset="-127"/>
                  <a:buChar char="□"/>
                </a:pPr>
                <a:r>
                  <a:rPr lang="en-US" i="1">
                    <a:solidFill>
                      <a:srgbClr val="FF0000"/>
                    </a:solidFill>
                    <a:latin typeface="+mn-lt"/>
                  </a:rPr>
                  <a:t>HỆ THỐNG HÀNG ĐỢI M/M/1:</a:t>
                </a:r>
              </a:p>
              <a:p>
                <a:pPr marL="800100" lvl="1" indent="-342900" algn="l">
                  <a:buFont typeface="Courier New" charset="0"/>
                  <a:buChar char="o"/>
                </a:pPr>
                <a:r>
                  <a:rPr lang="en-US">
                    <a:latin typeface="+mn-lt"/>
                  </a:rPr>
                  <a:t>Là </a:t>
                </a:r>
                <a:r>
                  <a:rPr lang="en-US" err="1">
                    <a:latin typeface="+mn-lt"/>
                  </a:rPr>
                  <a:t>hệ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thống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có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tiến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trình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tới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là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tiến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trình</a:t>
                </a:r>
                <a:r>
                  <a:rPr lang="en-US">
                    <a:latin typeface="+mn-lt"/>
                  </a:rPr>
                  <a:t> Poisson </a:t>
                </a:r>
                <a:r>
                  <a:rPr lang="en-US" err="1">
                    <a:latin typeface="+mn-lt"/>
                  </a:rPr>
                  <a:t>với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tham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số</a:t>
                </a:r>
                <a:r>
                  <a:rPr lang="en-US">
                    <a:latin typeface="+mn-lt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𝜆</m:t>
                    </m:r>
                  </m:oMath>
                </a14:m>
                <a:endParaRPr lang="vi-VN">
                  <a:latin typeface="+mn-lt"/>
                  <a:ea typeface="Cambria Math" charset="0"/>
                  <a:cs typeface="Cambria Math" charset="0"/>
                </a:endParaRPr>
              </a:p>
              <a:p>
                <a:pPr marL="800100" lvl="1" indent="-342900" algn="l">
                  <a:buFont typeface="Courier New" charset="0"/>
                  <a:buChar char="o"/>
                </a:pPr>
                <a:r>
                  <a:rPr lang="en-US" err="1">
                    <a:latin typeface="+mn-lt"/>
                  </a:rPr>
                  <a:t>Tiến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trình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phục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vụ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là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tiến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trình</a:t>
                </a:r>
                <a:r>
                  <a:rPr lang="en-US">
                    <a:latin typeface="+mn-lt"/>
                  </a:rPr>
                  <a:t> Poisson </a:t>
                </a:r>
                <a:r>
                  <a:rPr lang="en-US" err="1">
                    <a:latin typeface="+mn-lt"/>
                  </a:rPr>
                  <a:t>với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tham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số</a:t>
                </a:r>
                <a:r>
                  <a:rPr lang="en-US">
                    <a:latin typeface="+mn-lt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𝜇</m:t>
                    </m:r>
                  </m:oMath>
                </a14:m>
                <a:endParaRPr lang="en-US">
                  <a:latin typeface="+mn-lt"/>
                </a:endParaRPr>
              </a:p>
              <a:p>
                <a:pPr marL="800100" lvl="1" indent="-342900" algn="l">
                  <a:buFont typeface="Courier New" charset="0"/>
                  <a:buChar char="o"/>
                </a:pPr>
                <a:r>
                  <a:rPr lang="en-US" err="1">
                    <a:latin typeface="+mn-lt"/>
                  </a:rPr>
                  <a:t>Trung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tâm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phục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vụ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có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một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trạm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phục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vụ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theo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phương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thức</a:t>
                </a:r>
                <a:r>
                  <a:rPr lang="en-US">
                    <a:latin typeface="+mn-lt"/>
                  </a:rPr>
                  <a:t> FIFO, </a:t>
                </a:r>
                <a:r>
                  <a:rPr lang="en-US" err="1">
                    <a:latin typeface="+mn-lt"/>
                  </a:rPr>
                  <a:t>bộ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phận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hàng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đợi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có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kích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thước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vô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hạn</a:t>
                </a:r>
                <a:endParaRPr lang="en-US">
                  <a:latin typeface="+mn-lt"/>
                </a:endParaRPr>
              </a:p>
              <a:p>
                <a:pPr marL="800100" lvl="1" indent="-342900" algn="l">
                  <a:buFont typeface="Courier New" charset="0"/>
                  <a:buChar char="o"/>
                </a:pPr>
                <a:r>
                  <a:rPr lang="en-US" err="1">
                    <a:latin typeface="+mn-lt"/>
                  </a:rPr>
                  <a:t>Xác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suất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để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khách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hàng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đi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vào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hệ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thống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bị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từ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chối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là</a:t>
                </a:r>
                <a:r>
                  <a:rPr lang="en-US">
                    <a:latin typeface="+mn-lt"/>
                  </a:rPr>
                  <a:t> 0.</a:t>
                </a:r>
              </a:p>
              <a:p>
                <a:pPr marL="800100" lvl="1" indent="-342900" algn="l">
                  <a:buFont typeface="Courier New" charset="0"/>
                  <a:buChar char="o"/>
                </a:pPr>
                <a:r>
                  <a:rPr lang="en-US" err="1">
                    <a:latin typeface="+mn-lt"/>
                  </a:rPr>
                  <a:t>Tiến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trình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sinh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tử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của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hệ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thống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hàng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đợi</a:t>
                </a:r>
                <a:endParaRPr lang="en-US">
                  <a:latin typeface="+mn-lt"/>
                </a:endParaRPr>
              </a:p>
              <a:p>
                <a:pPr marL="800100" lvl="1" indent="-342900" algn="l">
                  <a:buFont typeface="Courier New" charset="0"/>
                  <a:buChar char="o"/>
                </a:pPr>
                <a:r>
                  <a:rPr lang="en-US" err="1">
                    <a:latin typeface="+mn-lt"/>
                  </a:rPr>
                  <a:t>Phương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trình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cân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bằng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xác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suất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như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bên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cạnh</a:t>
                </a:r>
                <a:endParaRPr lang="en-US">
                  <a:latin typeface="+mn-lt"/>
                </a:endParaRPr>
              </a:p>
              <a:p>
                <a:pPr marL="800100" lvl="1" indent="-342900" algn="l">
                  <a:buFont typeface="Courier New" charset="0"/>
                  <a:buChar char="o"/>
                </a:pPr>
                <a:r>
                  <a:rPr lang="en-US" err="1">
                    <a:latin typeface="+mn-lt"/>
                  </a:rPr>
                  <a:t>Đồng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thời</a:t>
                </a:r>
                <a:r>
                  <a:rPr lang="en-US">
                    <a:latin typeface="+mn-lt"/>
                  </a:rPr>
                  <a:t>, </a:t>
                </a:r>
                <a:r>
                  <a:rPr lang="en-US" err="1">
                    <a:latin typeface="+mn-lt"/>
                  </a:rPr>
                  <a:t>tổng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xác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suất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của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hệ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thống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ở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tất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cả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trạng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thái</a:t>
                </a:r>
                <a:r>
                  <a:rPr lang="en-US">
                    <a:latin typeface="+mn-lt"/>
                  </a:rPr>
                  <a:t>:</a:t>
                </a:r>
              </a:p>
              <a:p>
                <a:pPr lvl="1"/>
                <a:endParaRPr lang="vi-VN" i="1">
                  <a:latin typeface="Cambria Math" charset="0"/>
                </a:endParaRPr>
              </a:p>
              <a:p>
                <a:pPr lvl="1"/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is-IS" sz="24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is-IS" sz="2400" i="1" smtClean="0">
                            <a:latin typeface="Cambria Math" charset="0"/>
                          </a:rPr>
                          <m:t>𝑖</m:t>
                        </m:r>
                        <m:r>
                          <a:rPr lang="is-IS" sz="2400" i="1" smtClean="0">
                            <a:latin typeface="Cambria Math" charset="0"/>
                          </a:rPr>
                          <m:t>=0</m:t>
                        </m:r>
                      </m:sub>
                      <m:sup>
                        <m:r>
                          <a:rPr lang="is-IS" sz="24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∝</m:t>
                        </m:r>
                      </m:sup>
                      <m:e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400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2400" i="1">
                    <a:latin typeface="+mn-lt"/>
                  </a:rPr>
                  <a:t> = 1</a:t>
                </a:r>
              </a:p>
              <a:p>
                <a:pPr marL="800100" lvl="1" indent="-342900" algn="l">
                  <a:buFont typeface="Courier New" charset="0"/>
                  <a:buChar char="o"/>
                </a:pPr>
                <a:endParaRPr lang="en-US">
                  <a:latin typeface="+mn-lt"/>
                </a:endParaRPr>
              </a:p>
              <a:p>
                <a:pPr marL="800100" lvl="1" indent="-342900" algn="l">
                  <a:buFont typeface="Courier New" charset="0"/>
                  <a:buChar char="o"/>
                </a:pPr>
                <a:endParaRPr lang="en-US">
                  <a:latin typeface="+mn-lt"/>
                </a:endParaRPr>
              </a:p>
              <a:p>
                <a:pPr marL="800100" lvl="1" indent="-342900" algn="l">
                  <a:buFont typeface="AppleSDGothicNeo-Regular" charset="-127"/>
                  <a:buChar char="□"/>
                </a:pPr>
                <a:endParaRPr lang="en-US" i="1">
                  <a:solidFill>
                    <a:srgbClr val="FF0000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5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027" y="887894"/>
                <a:ext cx="7774359" cy="4791690"/>
              </a:xfrm>
              <a:prstGeom prst="rect">
                <a:avLst/>
              </a:prstGeom>
              <a:blipFill>
                <a:blip r:embed="rId2"/>
                <a:stretch>
                  <a:fillRect l="-1331" t="-279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2328" y="2951862"/>
            <a:ext cx="3806903" cy="118225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2326" y="887894"/>
            <a:ext cx="3806904" cy="17522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52327" y="4559123"/>
            <a:ext cx="3806903" cy="112046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917175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Rectangle 157"/>
          <p:cNvSpPr/>
          <p:nvPr/>
        </p:nvSpPr>
        <p:spPr>
          <a:xfrm>
            <a:off x="3882887" y="856939"/>
            <a:ext cx="8110330" cy="420539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65043" y="215085"/>
            <a:ext cx="11728174" cy="43788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sz="2800">
                <a:latin typeface="+mn-lt"/>
                <a:ea typeface="Helvetica" charset="0"/>
                <a:cs typeface="Helvetica" charset="0"/>
              </a:rPr>
              <a:t>CHƯƠNG 1: TỔNG QUAN</a:t>
            </a:r>
          </a:p>
        </p:txBody>
      </p:sp>
      <p:sp>
        <p:nvSpPr>
          <p:cNvPr id="84" name="Content Placeholder 2"/>
          <p:cNvSpPr txBox="1">
            <a:spLocks/>
          </p:cNvSpPr>
          <p:nvPr/>
        </p:nvSpPr>
        <p:spPr>
          <a:xfrm>
            <a:off x="265043" y="856939"/>
            <a:ext cx="3432314" cy="467829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ppleSDGothicNeo-Regular" charset="-127"/>
              <a:buChar char="□"/>
            </a:pPr>
            <a:r>
              <a:rPr lang="en-US" altLang="x-none" sz="2000" err="1">
                <a:solidFill>
                  <a:srgbClr val="FF0000"/>
                </a:solidFill>
                <a:latin typeface="+mn-lt"/>
              </a:rPr>
              <a:t>Cấu</a:t>
            </a:r>
            <a:r>
              <a:rPr lang="en-US" altLang="x-none" sz="2000">
                <a:solidFill>
                  <a:srgbClr val="FF0000"/>
                </a:solidFill>
                <a:latin typeface="+mn-lt"/>
              </a:rPr>
              <a:t> </a:t>
            </a:r>
            <a:r>
              <a:rPr lang="en-US" altLang="x-none" sz="2000" err="1">
                <a:solidFill>
                  <a:srgbClr val="FF0000"/>
                </a:solidFill>
                <a:latin typeface="+mn-lt"/>
              </a:rPr>
              <a:t>trúc</a:t>
            </a:r>
            <a:r>
              <a:rPr lang="en-US" altLang="x-none" sz="2000">
                <a:solidFill>
                  <a:srgbClr val="FF0000"/>
                </a:solidFill>
                <a:latin typeface="+mn-lt"/>
              </a:rPr>
              <a:t> </a:t>
            </a:r>
            <a:r>
              <a:rPr lang="en-US" altLang="x-none" sz="2000" err="1">
                <a:solidFill>
                  <a:srgbClr val="FF0000"/>
                </a:solidFill>
                <a:latin typeface="+mn-lt"/>
              </a:rPr>
              <a:t>của</a:t>
            </a:r>
            <a:r>
              <a:rPr lang="en-US" altLang="x-none" sz="2000">
                <a:solidFill>
                  <a:srgbClr val="FF0000"/>
                </a:solidFill>
                <a:latin typeface="+mn-lt"/>
              </a:rPr>
              <a:t> </a:t>
            </a:r>
            <a:r>
              <a:rPr lang="en-US" altLang="x-none" sz="2000" err="1">
                <a:solidFill>
                  <a:srgbClr val="FF0000"/>
                </a:solidFill>
                <a:latin typeface="+mn-lt"/>
              </a:rPr>
              <a:t>nút</a:t>
            </a:r>
            <a:r>
              <a:rPr lang="en-US" altLang="x-none" sz="2000">
                <a:solidFill>
                  <a:srgbClr val="FF0000"/>
                </a:solidFill>
                <a:latin typeface="+mn-lt"/>
              </a:rPr>
              <a:t> </a:t>
            </a:r>
            <a:r>
              <a:rPr lang="en-US" altLang="x-none" sz="2000" err="1">
                <a:solidFill>
                  <a:srgbClr val="FF0000"/>
                </a:solidFill>
                <a:latin typeface="+mn-lt"/>
              </a:rPr>
              <a:t>mạng</a:t>
            </a:r>
            <a:endParaRPr lang="en-US" altLang="x-none" sz="2000">
              <a:solidFill>
                <a:srgbClr val="FF0000"/>
              </a:solidFill>
              <a:latin typeface="+mn-lt"/>
            </a:endParaRPr>
          </a:p>
          <a:p>
            <a:pPr marL="800100" lvl="1" indent="-342900" algn="l">
              <a:buFont typeface="Courier New" charset="0"/>
              <a:buChar char="o"/>
            </a:pPr>
            <a:r>
              <a:rPr lang="en-US" altLang="x-none">
                <a:latin typeface="Calibri" charset="0"/>
                <a:ea typeface="Calibri" charset="0"/>
                <a:cs typeface="Calibri" charset="0"/>
              </a:rPr>
              <a:t>N </a:t>
            </a:r>
            <a:r>
              <a:rPr lang="en-US" altLang="x-none" err="1">
                <a:latin typeface="Calibri" charset="0"/>
                <a:ea typeface="Calibri" charset="0"/>
                <a:cs typeface="Calibri" charset="0"/>
              </a:rPr>
              <a:t>đầu</a:t>
            </a:r>
            <a:r>
              <a:rPr lang="en-US" altLang="x-none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x-none" err="1">
                <a:latin typeface="Calibri" charset="0"/>
                <a:ea typeface="Calibri" charset="0"/>
                <a:cs typeface="Calibri" charset="0"/>
              </a:rPr>
              <a:t>vào</a:t>
            </a:r>
            <a:r>
              <a:rPr lang="en-US" altLang="x-none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x-none" err="1">
                <a:latin typeface="Calibri" charset="0"/>
                <a:ea typeface="Calibri" charset="0"/>
                <a:cs typeface="Calibri" charset="0"/>
              </a:rPr>
              <a:t>và</a:t>
            </a:r>
            <a:r>
              <a:rPr lang="en-US" altLang="x-none">
                <a:latin typeface="Calibri" charset="0"/>
                <a:ea typeface="Calibri" charset="0"/>
                <a:cs typeface="Calibri" charset="0"/>
              </a:rPr>
              <a:t> N </a:t>
            </a:r>
            <a:r>
              <a:rPr lang="en-US" altLang="x-none" err="1">
                <a:latin typeface="Calibri" charset="0"/>
                <a:ea typeface="Calibri" charset="0"/>
                <a:cs typeface="Calibri" charset="0"/>
              </a:rPr>
              <a:t>đầu</a:t>
            </a:r>
            <a:r>
              <a:rPr lang="en-US" altLang="x-none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x-none" err="1">
                <a:latin typeface="Calibri" charset="0"/>
                <a:ea typeface="Calibri" charset="0"/>
                <a:cs typeface="Calibri" charset="0"/>
              </a:rPr>
              <a:t>ra</a:t>
            </a:r>
            <a:r>
              <a:rPr lang="en-US" altLang="x-none">
                <a:latin typeface="Calibri" charset="0"/>
                <a:ea typeface="Calibri" charset="0"/>
                <a:cs typeface="Calibri" charset="0"/>
              </a:rPr>
              <a:t> N*N </a:t>
            </a:r>
          </a:p>
          <a:p>
            <a:pPr marL="800100" lvl="1" indent="-342900" algn="l">
              <a:buFont typeface="Courier New" charset="0"/>
              <a:buChar char="o"/>
            </a:pPr>
            <a:r>
              <a:rPr lang="en-US" altLang="x-none" err="1">
                <a:latin typeface="Calibri" charset="0"/>
                <a:ea typeface="Calibri" charset="0"/>
                <a:cs typeface="Calibri" charset="0"/>
              </a:rPr>
              <a:t>Bộ</a:t>
            </a:r>
            <a:r>
              <a:rPr lang="en-US" altLang="x-none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x-none" err="1">
                <a:latin typeface="Calibri" charset="0"/>
                <a:ea typeface="Calibri" charset="0"/>
                <a:cs typeface="Calibri" charset="0"/>
              </a:rPr>
              <a:t>đệm</a:t>
            </a:r>
            <a:r>
              <a:rPr lang="en-US" altLang="x-none">
                <a:latin typeface="Calibri" charset="0"/>
                <a:ea typeface="Calibri" charset="0"/>
                <a:cs typeface="Calibri" charset="0"/>
              </a:rPr>
              <a:t> (buffer) </a:t>
            </a:r>
            <a:r>
              <a:rPr lang="en-US" altLang="x-none" err="1">
                <a:latin typeface="Calibri" charset="0"/>
                <a:ea typeface="Calibri" charset="0"/>
                <a:cs typeface="Calibri" charset="0"/>
              </a:rPr>
              <a:t>chỉ</a:t>
            </a:r>
            <a:r>
              <a:rPr lang="en-US" altLang="x-none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x-none" err="1">
                <a:latin typeface="Calibri" charset="0"/>
                <a:ea typeface="Calibri" charset="0"/>
                <a:cs typeface="Calibri" charset="0"/>
              </a:rPr>
              <a:t>ở</a:t>
            </a:r>
            <a:r>
              <a:rPr lang="en-US" altLang="x-none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x-none" err="1">
                <a:latin typeface="Calibri" charset="0"/>
                <a:ea typeface="Calibri" charset="0"/>
                <a:cs typeface="Calibri" charset="0"/>
              </a:rPr>
              <a:t>đầu</a:t>
            </a:r>
            <a:r>
              <a:rPr lang="en-US" altLang="x-none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x-none" err="1">
                <a:latin typeface="Calibri" charset="0"/>
                <a:ea typeface="Calibri" charset="0"/>
                <a:cs typeface="Calibri" charset="0"/>
              </a:rPr>
              <a:t>vào</a:t>
            </a:r>
            <a:r>
              <a:rPr lang="en-US" altLang="x-none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vi-VN" altLang="x-none" i="1">
                <a:latin typeface="Calibri" charset="0"/>
                <a:ea typeface="Calibri" charset="0"/>
                <a:cs typeface="Calibri" charset="0"/>
              </a:rPr>
              <a:t>(</a:t>
            </a:r>
            <a:r>
              <a:rPr lang="en-US" altLang="x-none" i="1">
                <a:latin typeface="Calibri" charset="0"/>
                <a:ea typeface="Calibri" charset="0"/>
                <a:cs typeface="Calibri" charset="0"/>
              </a:rPr>
              <a:t>Input Buffer Router)</a:t>
            </a:r>
          </a:p>
          <a:p>
            <a:pPr marL="800100" lvl="1" indent="-342900" algn="l">
              <a:buFont typeface="Courier New" charset="0"/>
              <a:buChar char="o"/>
            </a:pPr>
            <a:r>
              <a:rPr lang="en-US" altLang="x-none" err="1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Bộ</a:t>
            </a:r>
            <a:r>
              <a:rPr lang="en-US" altLang="x-none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x-none" err="1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đệm</a:t>
            </a:r>
            <a:r>
              <a:rPr lang="en-US" altLang="x-none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 (buffer) </a:t>
            </a:r>
            <a:r>
              <a:rPr lang="en-US" altLang="x-none" err="1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chỉ</a:t>
            </a:r>
            <a:r>
              <a:rPr lang="en-US" altLang="x-none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x-none" err="1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ở</a:t>
            </a:r>
            <a:r>
              <a:rPr lang="en-US" altLang="x-none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x-none" err="1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đầu</a:t>
            </a:r>
            <a:r>
              <a:rPr lang="en-US" altLang="x-none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x-none" err="1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ra</a:t>
            </a:r>
            <a:r>
              <a:rPr lang="en-US" altLang="x-none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vi-VN" altLang="x-none" i="1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(</a:t>
            </a:r>
            <a:r>
              <a:rPr lang="en-US" altLang="x-none" i="1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Output Buffer Router)</a:t>
            </a:r>
          </a:p>
          <a:p>
            <a:pPr marL="800100" lvl="1" indent="-342900" algn="l">
              <a:buFont typeface="Courier New" charset="0"/>
              <a:buChar char="o"/>
            </a:pPr>
            <a:r>
              <a:rPr lang="en-US" altLang="x-none" err="1">
                <a:latin typeface="Calibri" charset="0"/>
                <a:ea typeface="Calibri" charset="0"/>
                <a:cs typeface="Calibri" charset="0"/>
              </a:rPr>
              <a:t>Bộ</a:t>
            </a:r>
            <a:r>
              <a:rPr lang="en-US" altLang="x-none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x-none" err="1">
                <a:latin typeface="Calibri" charset="0"/>
                <a:ea typeface="Calibri" charset="0"/>
                <a:cs typeface="Calibri" charset="0"/>
              </a:rPr>
              <a:t>đệm</a:t>
            </a:r>
            <a:r>
              <a:rPr lang="en-US" altLang="x-none">
                <a:latin typeface="Calibri" charset="0"/>
                <a:ea typeface="Calibri" charset="0"/>
                <a:cs typeface="Calibri" charset="0"/>
              </a:rPr>
              <a:t> (buffer) </a:t>
            </a:r>
            <a:r>
              <a:rPr lang="en-US" altLang="x-none" err="1">
                <a:latin typeface="Calibri" charset="0"/>
                <a:ea typeface="Calibri" charset="0"/>
                <a:cs typeface="Calibri" charset="0"/>
              </a:rPr>
              <a:t>vừa</a:t>
            </a:r>
            <a:r>
              <a:rPr lang="en-US" altLang="x-none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x-none" err="1">
                <a:latin typeface="Calibri" charset="0"/>
                <a:ea typeface="Calibri" charset="0"/>
                <a:cs typeface="Calibri" charset="0"/>
              </a:rPr>
              <a:t>ở</a:t>
            </a:r>
            <a:r>
              <a:rPr lang="en-US" altLang="x-none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x-none" err="1">
                <a:latin typeface="Calibri" charset="0"/>
                <a:ea typeface="Calibri" charset="0"/>
                <a:cs typeface="Calibri" charset="0"/>
              </a:rPr>
              <a:t>đầu</a:t>
            </a:r>
            <a:r>
              <a:rPr lang="en-US" altLang="x-none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x-none" err="1">
                <a:latin typeface="Calibri" charset="0"/>
                <a:ea typeface="Calibri" charset="0"/>
                <a:cs typeface="Calibri" charset="0"/>
              </a:rPr>
              <a:t>vào</a:t>
            </a:r>
            <a:r>
              <a:rPr lang="en-US" altLang="x-none">
                <a:latin typeface="Calibri" charset="0"/>
                <a:ea typeface="Calibri" charset="0"/>
                <a:cs typeface="Calibri" charset="0"/>
              </a:rPr>
              <a:t>, </a:t>
            </a:r>
            <a:r>
              <a:rPr lang="en-US" altLang="x-none" err="1">
                <a:latin typeface="Calibri" charset="0"/>
                <a:ea typeface="Calibri" charset="0"/>
                <a:cs typeface="Calibri" charset="0"/>
              </a:rPr>
              <a:t>vừa</a:t>
            </a:r>
            <a:r>
              <a:rPr lang="en-US" altLang="x-none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x-none" err="1">
                <a:latin typeface="Calibri" charset="0"/>
                <a:ea typeface="Calibri" charset="0"/>
                <a:cs typeface="Calibri" charset="0"/>
              </a:rPr>
              <a:t>ở</a:t>
            </a:r>
            <a:r>
              <a:rPr lang="en-US" altLang="x-none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x-none" err="1">
                <a:latin typeface="Calibri" charset="0"/>
                <a:ea typeface="Calibri" charset="0"/>
                <a:cs typeface="Calibri" charset="0"/>
              </a:rPr>
              <a:t>đầu</a:t>
            </a:r>
            <a:r>
              <a:rPr lang="en-US" altLang="x-none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x-none" err="1">
                <a:latin typeface="Calibri" charset="0"/>
                <a:ea typeface="Calibri" charset="0"/>
                <a:cs typeface="Calibri" charset="0"/>
              </a:rPr>
              <a:t>ra</a:t>
            </a:r>
            <a:r>
              <a:rPr lang="en-US" altLang="x-none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vi-VN" altLang="x-none" i="1">
                <a:latin typeface="Calibri" charset="0"/>
                <a:ea typeface="Calibri" charset="0"/>
                <a:cs typeface="Calibri" charset="0"/>
              </a:rPr>
              <a:t>(</a:t>
            </a:r>
            <a:r>
              <a:rPr lang="en-US" altLang="x-none" i="1">
                <a:latin typeface="Calibri" charset="0"/>
                <a:ea typeface="Calibri" charset="0"/>
                <a:cs typeface="Calibri" charset="0"/>
              </a:rPr>
              <a:t>Input-Output Buffer Router)</a:t>
            </a:r>
          </a:p>
          <a:p>
            <a:pPr algn="l"/>
            <a:r>
              <a:rPr lang="en-US" altLang="x-none" sz="2000">
                <a:latin typeface="+mn-lt"/>
                <a:sym typeface="Wingdings"/>
              </a:rPr>
              <a:t> </a:t>
            </a:r>
            <a:r>
              <a:rPr lang="en-US" altLang="x-none" sz="2000" err="1">
                <a:latin typeface="+mn-lt"/>
                <a:sym typeface="Wingdings"/>
              </a:rPr>
              <a:t>M</a:t>
            </a:r>
            <a:r>
              <a:rPr lang="en-US" altLang="x-none" sz="2000" err="1">
                <a:latin typeface="+mn-lt"/>
              </a:rPr>
              <a:t>ô</a:t>
            </a:r>
            <a:r>
              <a:rPr lang="en-US" altLang="x-none" sz="2000">
                <a:latin typeface="+mn-lt"/>
              </a:rPr>
              <a:t> </a:t>
            </a:r>
            <a:r>
              <a:rPr lang="en-US" altLang="x-none" sz="2000" err="1">
                <a:latin typeface="+mn-lt"/>
              </a:rPr>
              <a:t>hình</a:t>
            </a:r>
            <a:r>
              <a:rPr lang="en-US" altLang="x-none" sz="2000">
                <a:latin typeface="+mn-lt"/>
              </a:rPr>
              <a:t> </a:t>
            </a:r>
            <a:r>
              <a:rPr lang="en-US" altLang="x-none" sz="2000" i="1">
                <a:solidFill>
                  <a:srgbClr val="FF0000"/>
                </a:solidFill>
                <a:latin typeface="+mn-lt"/>
              </a:rPr>
              <a:t>Output Buffer Router </a:t>
            </a:r>
            <a:r>
              <a:rPr lang="en-US" altLang="x-none" sz="2000" err="1">
                <a:latin typeface="+mn-lt"/>
              </a:rPr>
              <a:t>được</a:t>
            </a:r>
            <a:r>
              <a:rPr lang="en-US" altLang="x-none" sz="2000">
                <a:latin typeface="+mn-lt"/>
              </a:rPr>
              <a:t> </a:t>
            </a:r>
            <a:r>
              <a:rPr lang="en-US" altLang="x-none" sz="2000" err="1">
                <a:latin typeface="+mn-lt"/>
              </a:rPr>
              <a:t>lựa</a:t>
            </a:r>
            <a:r>
              <a:rPr lang="en-US" altLang="x-none" sz="2000">
                <a:latin typeface="+mn-lt"/>
              </a:rPr>
              <a:t> </a:t>
            </a:r>
            <a:r>
              <a:rPr lang="en-US" altLang="x-none" sz="2000" err="1">
                <a:latin typeface="+mn-lt"/>
              </a:rPr>
              <a:t>chọn</a:t>
            </a:r>
            <a:endParaRPr lang="en-US" altLang="x-none" sz="2000">
              <a:latin typeface="+mn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2851" y="1426781"/>
            <a:ext cx="3366054" cy="319822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8869" y="1577008"/>
            <a:ext cx="3127514" cy="3048000"/>
          </a:xfrm>
          <a:prstGeom prst="rect">
            <a:avLst/>
          </a:prstGeom>
        </p:spPr>
      </p:pic>
      <p:sp>
        <p:nvSpPr>
          <p:cNvPr id="161" name="Title 1"/>
          <p:cNvSpPr txBox="1">
            <a:spLocks/>
          </p:cNvSpPr>
          <p:nvPr/>
        </p:nvSpPr>
        <p:spPr>
          <a:xfrm>
            <a:off x="3882887" y="5125019"/>
            <a:ext cx="8110330" cy="43788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algn="l"/>
            <a:endParaRPr lang="en-US" sz="2800">
              <a:latin typeface="+mn-lt"/>
              <a:ea typeface="Helvetica" charset="0"/>
              <a:cs typeface="Helvetica" charset="0"/>
            </a:endParaRPr>
          </a:p>
        </p:txBody>
      </p:sp>
      <p:sp>
        <p:nvSpPr>
          <p:cNvPr id="163" name="Rectangle 162"/>
          <p:cNvSpPr/>
          <p:nvPr/>
        </p:nvSpPr>
        <p:spPr>
          <a:xfrm>
            <a:off x="3880417" y="5165898"/>
            <a:ext cx="81281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>
                <a:solidFill>
                  <a:srgbClr val="FF0000"/>
                </a:solidFill>
                <a:ea typeface="Helvetica" charset="0"/>
                <a:cs typeface="Helvetica" charset="0"/>
              </a:rPr>
              <a:t>CẤU TRÚC NÚT MẠNG  (</a:t>
            </a:r>
            <a:r>
              <a:rPr lang="en-US" err="1">
                <a:solidFill>
                  <a:srgbClr val="FF0000"/>
                </a:solidFill>
                <a:ea typeface="Helvetica" charset="0"/>
                <a:cs typeface="Helvetica" charset="0"/>
              </a:rPr>
              <a:t>Bộ</a:t>
            </a:r>
            <a:r>
              <a:rPr lang="en-US">
                <a:solidFill>
                  <a:srgbClr val="FF0000"/>
                </a:solidFill>
                <a:ea typeface="Helvetica" charset="0"/>
                <a:cs typeface="Helvetica" charset="0"/>
              </a:rPr>
              <a:t> </a:t>
            </a:r>
            <a:r>
              <a:rPr lang="en-US" err="1">
                <a:solidFill>
                  <a:srgbClr val="FF0000"/>
                </a:solidFill>
                <a:ea typeface="Helvetica" charset="0"/>
                <a:cs typeface="Helvetica" charset="0"/>
              </a:rPr>
              <a:t>đệm</a:t>
            </a:r>
            <a:r>
              <a:rPr lang="en-US">
                <a:solidFill>
                  <a:srgbClr val="FF0000"/>
                </a:solidFill>
                <a:ea typeface="Helvetica" charset="0"/>
                <a:cs typeface="Helvetica" charset="0"/>
              </a:rPr>
              <a:t> </a:t>
            </a:r>
            <a:r>
              <a:rPr lang="en-US" err="1">
                <a:solidFill>
                  <a:srgbClr val="FF0000"/>
                </a:solidFill>
                <a:ea typeface="Helvetica" charset="0"/>
                <a:cs typeface="Helvetica" charset="0"/>
              </a:rPr>
              <a:t>đầu</a:t>
            </a:r>
            <a:r>
              <a:rPr lang="en-US">
                <a:solidFill>
                  <a:srgbClr val="FF0000"/>
                </a:solidFill>
                <a:ea typeface="Helvetica" charset="0"/>
                <a:cs typeface="Helvetica" charset="0"/>
              </a:rPr>
              <a:t> </a:t>
            </a:r>
            <a:r>
              <a:rPr lang="en-US" err="1">
                <a:solidFill>
                  <a:srgbClr val="FF0000"/>
                </a:solidFill>
                <a:ea typeface="Helvetica" charset="0"/>
                <a:cs typeface="Helvetica" charset="0"/>
              </a:rPr>
              <a:t>vào</a:t>
            </a:r>
            <a:r>
              <a:rPr lang="en-US">
                <a:solidFill>
                  <a:srgbClr val="FF0000"/>
                </a:solidFill>
                <a:ea typeface="Helvetica" charset="0"/>
                <a:cs typeface="Helvetica" charset="0"/>
              </a:rPr>
              <a:t> </a:t>
            </a:r>
            <a:r>
              <a:rPr lang="en-US" err="1">
                <a:solidFill>
                  <a:srgbClr val="FF0000"/>
                </a:solidFill>
                <a:ea typeface="Helvetica" charset="0"/>
                <a:cs typeface="Helvetica" charset="0"/>
              </a:rPr>
              <a:t>và</a:t>
            </a:r>
            <a:r>
              <a:rPr lang="en-US">
                <a:solidFill>
                  <a:srgbClr val="FF0000"/>
                </a:solidFill>
                <a:ea typeface="Helvetica" charset="0"/>
                <a:cs typeface="Helvetica" charset="0"/>
              </a:rPr>
              <a:t> </a:t>
            </a:r>
            <a:r>
              <a:rPr lang="en-US" err="1">
                <a:solidFill>
                  <a:srgbClr val="FF0000"/>
                </a:solidFill>
                <a:ea typeface="Helvetica" charset="0"/>
                <a:cs typeface="Helvetica" charset="0"/>
              </a:rPr>
              <a:t>bộ</a:t>
            </a:r>
            <a:r>
              <a:rPr lang="en-US">
                <a:solidFill>
                  <a:srgbClr val="FF0000"/>
                </a:solidFill>
                <a:ea typeface="Helvetica" charset="0"/>
                <a:cs typeface="Helvetica" charset="0"/>
              </a:rPr>
              <a:t> </a:t>
            </a:r>
            <a:r>
              <a:rPr lang="en-US" err="1">
                <a:solidFill>
                  <a:srgbClr val="FF0000"/>
                </a:solidFill>
                <a:ea typeface="Helvetica" charset="0"/>
                <a:cs typeface="Helvetica" charset="0"/>
              </a:rPr>
              <a:t>đệm</a:t>
            </a:r>
            <a:r>
              <a:rPr lang="en-US">
                <a:solidFill>
                  <a:srgbClr val="FF0000"/>
                </a:solidFill>
                <a:ea typeface="Helvetica" charset="0"/>
                <a:cs typeface="Helvetica" charset="0"/>
              </a:rPr>
              <a:t> </a:t>
            </a:r>
            <a:r>
              <a:rPr lang="en-US" err="1">
                <a:solidFill>
                  <a:srgbClr val="FF0000"/>
                </a:solidFill>
                <a:ea typeface="Helvetica" charset="0"/>
                <a:cs typeface="Helvetica" charset="0"/>
              </a:rPr>
              <a:t>đầu</a:t>
            </a:r>
            <a:r>
              <a:rPr lang="en-US">
                <a:solidFill>
                  <a:srgbClr val="FF0000"/>
                </a:solidFill>
                <a:ea typeface="Helvetica" charset="0"/>
                <a:cs typeface="Helvetica" charset="0"/>
              </a:rPr>
              <a:t> </a:t>
            </a:r>
            <a:r>
              <a:rPr lang="en-US" err="1">
                <a:solidFill>
                  <a:srgbClr val="FF0000"/>
                </a:solidFill>
                <a:ea typeface="Helvetica" charset="0"/>
                <a:cs typeface="Helvetica" charset="0"/>
              </a:rPr>
              <a:t>vừa</a:t>
            </a:r>
            <a:r>
              <a:rPr lang="en-US">
                <a:solidFill>
                  <a:srgbClr val="FF0000"/>
                </a:solidFill>
                <a:ea typeface="Helvetica" charset="0"/>
                <a:cs typeface="Helvetica" charset="0"/>
              </a:rPr>
              <a:t> </a:t>
            </a:r>
            <a:r>
              <a:rPr lang="en-US" err="1">
                <a:solidFill>
                  <a:srgbClr val="FF0000"/>
                </a:solidFill>
                <a:ea typeface="Helvetica" charset="0"/>
                <a:cs typeface="Helvetica" charset="0"/>
              </a:rPr>
              <a:t>ở</a:t>
            </a:r>
            <a:r>
              <a:rPr lang="en-US">
                <a:solidFill>
                  <a:srgbClr val="FF0000"/>
                </a:solidFill>
                <a:ea typeface="Helvetica" charset="0"/>
                <a:cs typeface="Helvetica" charset="0"/>
              </a:rPr>
              <a:t> </a:t>
            </a:r>
            <a:r>
              <a:rPr lang="en-US" err="1">
                <a:solidFill>
                  <a:srgbClr val="FF0000"/>
                </a:solidFill>
                <a:ea typeface="Helvetica" charset="0"/>
                <a:cs typeface="Helvetica" charset="0"/>
              </a:rPr>
              <a:t>đầu</a:t>
            </a:r>
            <a:r>
              <a:rPr lang="en-US">
                <a:solidFill>
                  <a:srgbClr val="FF0000"/>
                </a:solidFill>
                <a:ea typeface="Helvetica" charset="0"/>
                <a:cs typeface="Helvetica" charset="0"/>
              </a:rPr>
              <a:t> </a:t>
            </a:r>
            <a:r>
              <a:rPr lang="en-US" err="1">
                <a:solidFill>
                  <a:srgbClr val="FF0000"/>
                </a:solidFill>
                <a:ea typeface="Helvetica" charset="0"/>
                <a:cs typeface="Helvetica" charset="0"/>
              </a:rPr>
              <a:t>vào</a:t>
            </a:r>
            <a:r>
              <a:rPr lang="en-US">
                <a:solidFill>
                  <a:srgbClr val="FF0000"/>
                </a:solidFill>
                <a:ea typeface="Helvetica" charset="0"/>
                <a:cs typeface="Helvetica" charset="0"/>
              </a:rPr>
              <a:t>, </a:t>
            </a:r>
            <a:r>
              <a:rPr lang="en-US" err="1">
                <a:solidFill>
                  <a:srgbClr val="FF0000"/>
                </a:solidFill>
                <a:ea typeface="Helvetica" charset="0"/>
                <a:cs typeface="Helvetica" charset="0"/>
              </a:rPr>
              <a:t>vừa</a:t>
            </a:r>
            <a:r>
              <a:rPr lang="en-US">
                <a:solidFill>
                  <a:srgbClr val="FF0000"/>
                </a:solidFill>
                <a:ea typeface="Helvetica" charset="0"/>
                <a:cs typeface="Helvetica" charset="0"/>
              </a:rPr>
              <a:t> </a:t>
            </a:r>
            <a:r>
              <a:rPr lang="en-US" err="1">
                <a:solidFill>
                  <a:srgbClr val="FF0000"/>
                </a:solidFill>
                <a:ea typeface="Helvetica" charset="0"/>
                <a:cs typeface="Helvetica" charset="0"/>
              </a:rPr>
              <a:t>ở</a:t>
            </a:r>
            <a:r>
              <a:rPr lang="en-US">
                <a:solidFill>
                  <a:srgbClr val="FF0000"/>
                </a:solidFill>
                <a:ea typeface="Helvetica" charset="0"/>
                <a:cs typeface="Helvetica" charset="0"/>
              </a:rPr>
              <a:t> </a:t>
            </a:r>
            <a:r>
              <a:rPr lang="en-US" err="1">
                <a:solidFill>
                  <a:srgbClr val="FF0000"/>
                </a:solidFill>
                <a:ea typeface="Helvetica" charset="0"/>
                <a:cs typeface="Helvetica" charset="0"/>
              </a:rPr>
              <a:t>đầu</a:t>
            </a:r>
            <a:r>
              <a:rPr lang="en-US">
                <a:solidFill>
                  <a:srgbClr val="FF0000"/>
                </a:solidFill>
                <a:ea typeface="Helvetica" charset="0"/>
                <a:cs typeface="Helvetica" charset="0"/>
              </a:rPr>
              <a:t> </a:t>
            </a:r>
            <a:r>
              <a:rPr lang="en-US" err="1">
                <a:solidFill>
                  <a:srgbClr val="FF0000"/>
                </a:solidFill>
                <a:ea typeface="Helvetica" charset="0"/>
                <a:cs typeface="Helvetica" charset="0"/>
              </a:rPr>
              <a:t>ra</a:t>
            </a:r>
            <a:endParaRPr lang="en-US">
              <a:solidFill>
                <a:srgbClr val="FF0000"/>
              </a:solidFill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997817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25040" y="292868"/>
            <a:ext cx="11834191" cy="43788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sz="2800">
                <a:latin typeface="+mn-lt"/>
                <a:ea typeface="Helvetica" charset="0"/>
                <a:cs typeface="Helvetica" charset="0"/>
              </a:rPr>
              <a:t>CHƯƠNG 3: LÝ THUYẾT HÀNG ĐỢI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 txBox="1">
                <a:spLocks/>
              </p:cNvSpPr>
              <p:nvPr/>
            </p:nvSpPr>
            <p:spPr>
              <a:xfrm>
                <a:off x="159027" y="887894"/>
                <a:ext cx="7980421" cy="304016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 algn="l">
                  <a:buFont typeface="AppleSDGothicNeo-Regular" charset="-127"/>
                  <a:buChar char="□"/>
                </a:pPr>
                <a:r>
                  <a:rPr lang="en-US" i="1">
                    <a:solidFill>
                      <a:srgbClr val="FF0000"/>
                    </a:solidFill>
                    <a:latin typeface="+mn-lt"/>
                  </a:rPr>
                  <a:t>HỆ THỐNG HÀNG ĐỢI M/M/1:</a:t>
                </a:r>
              </a:p>
              <a:p>
                <a:pPr marL="800100" lvl="1" indent="-342900" algn="l">
                  <a:buFont typeface="Courier New" charset="0"/>
                  <a:buChar char="o"/>
                </a:pPr>
                <a:r>
                  <a:rPr lang="en-US" err="1">
                    <a:latin typeface="+mn-lt"/>
                  </a:rPr>
                  <a:t>Từ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hệ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phương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trình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cân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bằng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xác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suất</a:t>
                </a:r>
                <a:r>
                  <a:rPr lang="en-US">
                    <a:latin typeface="+mn-lt"/>
                  </a:rPr>
                  <a:t>, </a:t>
                </a:r>
                <a:r>
                  <a:rPr lang="en-US" err="1">
                    <a:latin typeface="+mn-lt"/>
                  </a:rPr>
                  <a:t>xác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định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được</a:t>
                </a:r>
                <a:r>
                  <a:rPr lang="en-US">
                    <a:latin typeface="+mn-lt"/>
                  </a:rPr>
                  <a:t>:</a:t>
                </a:r>
              </a:p>
              <a:p>
                <a:pPr lvl="1" algn="l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i="1">
                                      <a:latin typeface="Cambria Math" charset="0"/>
                                    </a:rPr>
                                    <m:t>p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i="1">
                                      <a:latin typeface="Cambria Math" charset="0"/>
                                    </a:rPr>
                                    <m:t>i</m:t>
                                  </m:r>
                                </m:sub>
                              </m:sSub>
                              <m:r>
                                <a:rPr lang="vi-VN" b="0" i="1" smtClean="0">
                                  <a:latin typeface="Cambria Math" charset="0"/>
                                </a:rPr>
                                <m:t>=</m:t>
                              </m:r>
                              <m:sSup>
                                <m:sSupPr>
                                  <m:ctrlPr>
                                    <a:rPr lang="vi-V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vi-VN" b="0" i="1" smtClean="0">
                                      <a:latin typeface="Cambria Math" charset="0"/>
                                    </a:rPr>
                                    <m:t>(</m:t>
                                  </m:r>
                                  <m:f>
                                    <m:fPr>
                                      <m:ctrlPr>
                                        <a:rPr lang="mr-I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mr-IN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𝜆</m:t>
                                      </m:r>
                                    </m:num>
                                    <m:den>
                                      <m:r>
                                        <a:rPr lang="mr-IN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𝜇</m:t>
                                      </m:r>
                                    </m:den>
                                  </m:f>
                                  <m:r>
                                    <a:rPr lang="vi-VN" b="0" i="1" smtClean="0">
                                      <a:latin typeface="Cambria Math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vi-VN" i="1">
                                      <a:latin typeface="Cambria Math" charset="0"/>
                                    </a:rPr>
                                    <m:t>i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vi-VN" b="0" i="1" smtClean="0">
                                      <a:latin typeface="Cambria Math" charset="0"/>
                                    </a:rPr>
                                    <m:t>∗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i="1">
                                      <a:latin typeface="Cambria Math" charset="0"/>
                                    </a:rPr>
                                    <m:t>p</m:t>
                                  </m:r>
                                </m:e>
                                <m:sub>
                                  <m:r>
                                    <a:rPr lang="vi-VN" b="0" i="1" smtClean="0">
                                      <a:latin typeface="Cambria Math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  <m:e>
                              <m:nary>
                                <m:naryPr>
                                  <m:chr m:val="∑"/>
                                  <m:limLoc m:val="subSup"/>
                                  <m:ctrlPr>
                                    <a:rPr lang="is-I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sty m:val="p"/>
                                      <m:brk m:alnAt="25"/>
                                    </m:rPr>
                                    <a:rPr lang="is-IS" i="1" smtClean="0">
                                      <a:latin typeface="Cambria Math" charset="0"/>
                                    </a:rPr>
                                    <m:t>i</m:t>
                                  </m:r>
                                  <m:r>
                                    <a:rPr lang="is-IS" i="1" smtClean="0">
                                      <a:latin typeface="Cambria Math" charset="0"/>
                                    </a:rPr>
                                    <m:t>=</m:t>
                                  </m:r>
                                  <m:r>
                                    <a:rPr lang="is-IS" i="1" smtClean="0">
                                      <a:latin typeface="Cambria Math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is-IS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∝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i="1">
                                          <a:latin typeface="Cambria Math" charset="0"/>
                                        </a:rPr>
                                        <m:t>p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i="1">
                                          <a:latin typeface="Cambria Math" charset="0"/>
                                        </a:rPr>
                                        <m:t>i</m:t>
                                      </m:r>
                                    </m:sub>
                                  </m:sSub>
                                </m:e>
                              </m:nary>
                              <m:r>
                                <a:rPr lang="vi-VN" b="0" i="1" smtClean="0">
                                  <a:latin typeface="Cambria Math" charset="0"/>
                                </a:rPr>
                                <m:t>=</m:t>
                              </m:r>
                              <m:r>
                                <a:rPr lang="vi-VN" b="0" i="1" smtClean="0">
                                  <a:latin typeface="Cambria Math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>
                  <a:latin typeface="+mn-lt"/>
                </a:endParaRPr>
              </a:p>
              <a:p>
                <a:pPr marL="800100" lvl="1" indent="-342900" algn="l">
                  <a:buFont typeface="Courier New" charset="0"/>
                  <a:buChar char="o"/>
                </a:pPr>
                <a:r>
                  <a:rPr lang="en-US" err="1">
                    <a:latin typeface="+mn-lt"/>
                  </a:rPr>
                  <a:t>Từ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đó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chúng</a:t>
                </a:r>
                <a:r>
                  <a:rPr lang="en-US">
                    <a:latin typeface="+mn-lt"/>
                  </a:rPr>
                  <a:t> ta </a:t>
                </a:r>
                <a:r>
                  <a:rPr lang="en-US" err="1">
                    <a:latin typeface="+mn-lt"/>
                  </a:rPr>
                  <a:t>xác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định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được</a:t>
                </a:r>
                <a:r>
                  <a:rPr lang="en-US">
                    <a:latin typeface="+mn-lt"/>
                  </a:rPr>
                  <a:t>:</a:t>
                </a:r>
              </a:p>
              <a:p>
                <a:pPr lvl="1"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i="1">
                                      <a:latin typeface="Cambria Math" charset="0"/>
                                    </a:rPr>
                                    <m:t>p</m:t>
                                  </m:r>
                                </m:e>
                                <m:sub>
                                  <m:r>
                                    <a:rPr lang="vi-VN" b="0" i="1" smtClean="0">
                                      <a:latin typeface="Cambria Math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vi-VN" i="1">
                                  <a:latin typeface="Cambria Math" charset="0"/>
                                </a:rPr>
                                <m:t>=</m:t>
                              </m:r>
                              <m:r>
                                <a:rPr lang="vi-VN" b="0" i="1" smtClean="0">
                                  <a:latin typeface="Cambria Math" charset="0"/>
                                </a:rPr>
                                <m:t>1</m:t>
                              </m:r>
                              <m:r>
                                <a:rPr lang="vi-VN" b="0" i="1" smtClean="0">
                                  <a:latin typeface="Cambria Math" charset="0"/>
                                </a:rPr>
                                <m:t>−</m:t>
                              </m:r>
                              <m:r>
                                <a:rPr lang="vi-VN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𝜌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i="1">
                                      <a:latin typeface="Cambria Math" charset="0"/>
                                    </a:rPr>
                                    <m:t>p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i="1">
                                      <a:latin typeface="Cambria Math" charset="0"/>
                                    </a:rPr>
                                    <m:t>i</m:t>
                                  </m:r>
                                </m:sub>
                              </m:sSub>
                              <m:r>
                                <a:rPr lang="vi-VN" i="1">
                                  <a:latin typeface="Cambria Math" charset="0"/>
                                </a:rPr>
                                <m:t>=</m:t>
                              </m:r>
                              <m:sSup>
                                <m:sSupPr>
                                  <m:ctrlPr>
                                    <a:rPr lang="vi-V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vi-VN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𝜌</m:t>
                                  </m:r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vi-VN" i="1">
                                      <a:latin typeface="Cambria Math" charset="0"/>
                                    </a:rPr>
                                    <m:t>i</m:t>
                                  </m:r>
                                </m:sup>
                              </m:sSup>
                              <m:r>
                                <a:rPr lang="vi-VN" b="0" i="1" smtClean="0">
                                  <a:latin typeface="Cambria Math" charset="0"/>
                                </a:rPr>
                                <m:t>(</m:t>
                              </m:r>
                              <m:r>
                                <a:rPr lang="vi-VN" b="0" i="1" smtClean="0">
                                  <a:latin typeface="Cambria Math" charset="0"/>
                                </a:rPr>
                                <m:t>1</m:t>
                              </m:r>
                              <m:r>
                                <a:rPr lang="vi-VN" b="0" i="1" smtClean="0">
                                  <a:latin typeface="Cambria Math" charset="0"/>
                                </a:rPr>
                                <m:t>−</m:t>
                              </m:r>
                              <m:r>
                                <a:rPr lang="vi-VN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𝜌</m:t>
                              </m:r>
                              <m:r>
                                <a:rPr lang="vi-VN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)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i="1">
                  <a:solidFill>
                    <a:srgbClr val="FF0000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5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027" y="887894"/>
                <a:ext cx="7980421" cy="3040161"/>
              </a:xfrm>
              <a:prstGeom prst="rect">
                <a:avLst/>
              </a:prstGeom>
              <a:blipFill>
                <a:blip r:embed="rId2"/>
                <a:stretch>
                  <a:fillRect l="-1297" t="-440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419" y="4237148"/>
            <a:ext cx="5834136" cy="139091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0648" y="4226870"/>
            <a:ext cx="5640051" cy="140119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32631" y="887895"/>
            <a:ext cx="3626600" cy="304016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7262479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25040" y="292868"/>
            <a:ext cx="11834191" cy="43788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sz="2800">
                <a:latin typeface="+mn-lt"/>
                <a:ea typeface="Helvetica" charset="0"/>
                <a:cs typeface="Helvetica" charset="0"/>
              </a:rPr>
              <a:t>CHƯƠNG 3: LÝ THUYẾT HÀNG ĐỢI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 txBox="1">
                <a:spLocks/>
              </p:cNvSpPr>
              <p:nvPr/>
            </p:nvSpPr>
            <p:spPr>
              <a:xfrm>
                <a:off x="159028" y="887894"/>
                <a:ext cx="7542538" cy="5139419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 algn="l">
                  <a:buFont typeface="AppleSDGothicNeo-Regular" charset="-127"/>
                  <a:buChar char="□"/>
                </a:pPr>
                <a:r>
                  <a:rPr lang="en-US" i="1">
                    <a:solidFill>
                      <a:srgbClr val="FF0000"/>
                    </a:solidFill>
                    <a:latin typeface="+mn-lt"/>
                  </a:rPr>
                  <a:t>HỆ THỐNG HÀNG ĐỢI M/M/1:</a:t>
                </a:r>
              </a:p>
              <a:p>
                <a:pPr marL="800100" lvl="1" indent="-342900" algn="l">
                  <a:buFont typeface="Courier New" charset="0"/>
                  <a:buChar char="o"/>
                </a:pPr>
                <a:r>
                  <a:rPr lang="en-US" err="1">
                    <a:latin typeface="+mn-lt"/>
                  </a:rPr>
                  <a:t>Kỳ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vọng</a:t>
                </a:r>
                <a:r>
                  <a:rPr lang="en-US">
                    <a:latin typeface="+mn-lt"/>
                  </a:rPr>
                  <a:t>, </a:t>
                </a:r>
                <a:r>
                  <a:rPr lang="en-US" err="1">
                    <a:latin typeface="+mn-lt"/>
                  </a:rPr>
                  <a:t>số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yêu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cầu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trung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bình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trong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bộ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phận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hàng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đợi</a:t>
                </a:r>
                <a:r>
                  <a:rPr lang="en-US">
                    <a:latin typeface="+mn-lt"/>
                  </a:rPr>
                  <a:t>:</a:t>
                </a:r>
              </a:p>
              <a:p>
                <a:pPr lvl="1" algn="l"/>
                <a:endParaRPr lang="en-US">
                  <a:latin typeface="+mn-lt"/>
                </a:endParaRPr>
              </a:p>
              <a:p>
                <a:pPr lvl="1"/>
                <a:r>
                  <a:rPr lang="en-US" i="1"/>
                  <a:t>N</a:t>
                </a:r>
                <a:r>
                  <a:rPr lang="en-US" i="1" baseline="-25000"/>
                  <a:t>q</a:t>
                </a:r>
                <a:r>
                  <a:rPr lang="en-US" i="1"/>
                  <a:t> =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charset="0"/>
                      </a:rPr>
                      <m:t>𝐸</m:t>
                    </m:r>
                    <m:r>
                      <a:rPr lang="en-US" i="1" dirty="0" smtClean="0">
                        <a:latin typeface="Cambria Math" charset="0"/>
                      </a:rPr>
                      <m:t>(</m:t>
                    </m:r>
                  </m:oMath>
                </a14:m>
                <a:r>
                  <a:rPr lang="en-US" i="1">
                    <a:latin typeface="+mn-lt"/>
                  </a:rPr>
                  <a:t>N</a:t>
                </a:r>
                <a:r>
                  <a:rPr lang="en-US" i="1" baseline="-25000">
                    <a:latin typeface="+mn-lt"/>
                  </a:rPr>
                  <a:t>q</a:t>
                </a:r>
                <a:r>
                  <a:rPr lang="en-US" i="1">
                    <a:latin typeface="+mn-lt"/>
                  </a:rPr>
                  <a:t>)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is-IS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is-IS" i="1" dirty="0" smtClean="0">
                            <a:latin typeface="Cambria Math" charset="0"/>
                          </a:rPr>
                          <m:t>𝑖</m:t>
                        </m:r>
                        <m:r>
                          <a:rPr lang="is-IS" i="1" dirty="0" smtClean="0">
                            <a:latin typeface="Cambria Math" charset="0"/>
                          </a:rPr>
                          <m:t>=</m:t>
                        </m:r>
                        <m:r>
                          <a:rPr lang="vi-VN" i="1" dirty="0">
                            <a:latin typeface="Cambria Math" charset="0"/>
                          </a:rPr>
                          <m:t>𝑖</m:t>
                        </m:r>
                      </m:sub>
                      <m:sup>
                        <m:r>
                          <a:rPr lang="is-IS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∞</m:t>
                        </m:r>
                      </m:sup>
                      <m:e>
                        <m:sSub>
                          <m:sSub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 dirty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i="1">
                    <a:latin typeface="+mn-lt"/>
                  </a:rPr>
                  <a:t>*(i-1) </a:t>
                </a:r>
                <a:r>
                  <a:rPr lang="en-US">
                    <a:latin typeface="+mn-lt"/>
                  </a:rPr>
                  <a:t>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vi-V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vi-VN" b="0" i="1" smtClean="0">
                            <a:latin typeface="Cambria Math" charset="0"/>
                          </a:rPr>
                          <m:t>1−</m:t>
                        </m:r>
                        <m:r>
                          <a:rPr lang="vi-V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𝜌</m:t>
                        </m:r>
                      </m:e>
                    </m:d>
                    <m:r>
                      <a:rPr lang="vi-VN" b="0" i="1" smtClean="0">
                        <a:latin typeface="Cambria Math" charset="0"/>
                      </a:rPr>
                      <m:t>∗</m:t>
                    </m:r>
                    <m:nary>
                      <m:naryPr>
                        <m:chr m:val="∑"/>
                        <m:limLoc m:val="subSup"/>
                        <m:ctrlPr>
                          <a:rPr lang="is-I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is-IS" i="1" smtClean="0">
                            <a:latin typeface="Cambria Math" charset="0"/>
                          </a:rPr>
                          <m:t>𝑖</m:t>
                        </m:r>
                        <m:r>
                          <a:rPr lang="is-IS" i="1" smtClean="0">
                            <a:latin typeface="Cambria Math" charset="0"/>
                          </a:rPr>
                          <m:t>=0</m:t>
                        </m:r>
                      </m:sub>
                      <m:sup>
                        <m:r>
                          <a:rPr lang="is-I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∝</m:t>
                        </m:r>
                      </m:sup>
                      <m:e>
                        <m:r>
                          <a:rPr lang="vi-VN" b="0" i="1" smtClean="0">
                            <a:latin typeface="Cambria Math" charset="0"/>
                          </a:rPr>
                          <m:t>(</m:t>
                        </m:r>
                        <m:sSup>
                          <m:sSupPr>
                            <m:ctrlPr>
                              <a:rPr lang="is-I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s-I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𝜌</m:t>
                            </m:r>
                          </m:e>
                          <m:sup>
                            <m:r>
                              <a:rPr lang="is-IS" i="1">
                                <a:latin typeface="Cambria Math" charset="0"/>
                              </a:rPr>
                              <m:t>𝑖</m:t>
                            </m:r>
                          </m:sup>
                        </m:sSup>
                        <m:r>
                          <a:rPr lang="vi-VN" b="0" i="1" smtClean="0">
                            <a:latin typeface="Cambria Math" charset="0"/>
                          </a:rPr>
                          <m:t>∗</m:t>
                        </m:r>
                        <m:r>
                          <a:rPr lang="vi-VN" i="1">
                            <a:latin typeface="Cambria Math" charset="0"/>
                          </a:rPr>
                          <m:t>𝑖</m:t>
                        </m:r>
                      </m:e>
                    </m:nary>
                  </m:oMath>
                </a14:m>
                <a:r>
                  <a:rPr lang="en-US" i="1">
                    <a:latin typeface="+mn-lt"/>
                  </a:rPr>
                  <a:t>) = N - (1 - p</a:t>
                </a:r>
                <a:r>
                  <a:rPr lang="en-US" i="1" baseline="-25000">
                    <a:latin typeface="+mn-lt"/>
                  </a:rPr>
                  <a:t>0</a:t>
                </a:r>
                <a:r>
                  <a:rPr lang="en-US" i="1">
                    <a:latin typeface="+mn-lt"/>
                  </a:rPr>
                  <a:t>)</a:t>
                </a:r>
              </a:p>
              <a:p>
                <a:pPr lvl="1" algn="l"/>
                <a:endParaRPr lang="en-US">
                  <a:latin typeface="+mn-lt"/>
                </a:endParaRPr>
              </a:p>
              <a:p>
                <a:pPr marL="800100" lvl="1" indent="-342900" algn="l">
                  <a:buFont typeface="Courier New" charset="0"/>
                  <a:buChar char="o"/>
                </a:pPr>
                <a:r>
                  <a:rPr lang="en-US" err="1">
                    <a:latin typeface="+mn-lt"/>
                  </a:rPr>
                  <a:t>Từ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đó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chúng</a:t>
                </a:r>
                <a:r>
                  <a:rPr lang="en-US">
                    <a:latin typeface="+mn-lt"/>
                  </a:rPr>
                  <a:t> ta </a:t>
                </a:r>
                <a:r>
                  <a:rPr lang="en-US" err="1">
                    <a:latin typeface="+mn-lt"/>
                  </a:rPr>
                  <a:t>xác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định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được</a:t>
                </a:r>
                <a:r>
                  <a:rPr lang="en-US">
                    <a:latin typeface="+mn-lt"/>
                  </a:rPr>
                  <a:t>:</a:t>
                </a:r>
                <a:endParaRPr lang="vi-VN"/>
              </a:p>
              <a:p>
                <a:pPr lvl="1"/>
                <a:r>
                  <a:rPr lang="vi-VN" i="1"/>
                  <a:t>N</a:t>
                </a:r>
                <a:r>
                  <a:rPr lang="vi-VN" i="1" baseline="-25000"/>
                  <a:t>q</a:t>
                </a:r>
                <a14:m>
                  <m:oMath xmlns:m="http://schemas.openxmlformats.org/officeDocument/2006/math">
                    <m:r>
                      <a:rPr lang="vi-VN" b="0" i="1" dirty="0" smtClean="0">
                        <a:latin typeface="Cambria Math" charset="0"/>
                      </a:rPr>
                      <m:t>=</m:t>
                    </m:r>
                    <m:r>
                      <a:rPr lang="vi-VN" i="1" dirty="0" smtClean="0">
                        <a:latin typeface="Cambria Math" charset="0"/>
                      </a:rPr>
                      <m:t>𝐸</m:t>
                    </m:r>
                    <m:r>
                      <a:rPr lang="vi-VN" i="1" dirty="0" smtClean="0">
                        <a:latin typeface="Cambria Math" charset="0"/>
                      </a:rPr>
                      <m:t>(</m:t>
                    </m:r>
                    <m:r>
                      <a:rPr lang="vi-VN" i="1" dirty="0" smtClean="0">
                        <a:latin typeface="Cambria Math" charset="0"/>
                      </a:rPr>
                      <m:t>𝑁𝑞</m:t>
                    </m:r>
                    <m:r>
                      <a:rPr lang="vi-VN" i="1" dirty="0" smtClean="0">
                        <a:latin typeface="Cambria Math" charset="0"/>
                      </a:rPr>
                      <m:t>)=</m:t>
                    </m:r>
                    <m:f>
                      <m:fPr>
                        <m:ctrlPr>
                          <a:rPr lang="mr-IN" i="1" smtClean="0"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</m:ctrlPr>
                      </m:fPr>
                      <m:num>
                        <m:r>
                          <a:rPr lang="mr-IN" i="1" smtClean="0">
                            <a:latin typeface="Cambria Math" charset="0"/>
                            <a:ea typeface="Calibri" charset="0"/>
                            <a:cs typeface="Calibri" charset="0"/>
                          </a:rPr>
                          <m:t>𝜌</m:t>
                        </m:r>
                        <m:r>
                          <a:rPr lang="vi-VN" b="0" i="1" baseline="30000" smtClean="0">
                            <a:latin typeface="Cambria Math" charset="0"/>
                            <a:ea typeface="Calibri" charset="0"/>
                            <a:cs typeface="Calibri" charset="0"/>
                          </a:rPr>
                          <m:t>2</m:t>
                        </m:r>
                      </m:num>
                      <m:den>
                        <m:sSup>
                          <m:sSupPr>
                            <m:ctrlPr>
                              <a:rPr lang="mr-IN" i="1" smtClean="0">
                                <a:latin typeface="Cambria Math" panose="02040503050406030204" pitchFamily="18" charset="0"/>
                                <a:ea typeface="Calibri" charset="0"/>
                                <a:cs typeface="Calibri" charset="0"/>
                              </a:rPr>
                            </m:ctrlPr>
                          </m:sSupPr>
                          <m:e>
                            <m:r>
                              <a:rPr lang="vi-VN" b="0" i="1" smtClean="0">
                                <a:latin typeface="Cambria Math" charset="0"/>
                                <a:ea typeface="Calibri" charset="0"/>
                                <a:cs typeface="Calibri" charset="0"/>
                              </a:rPr>
                              <m:t>(1−</m:t>
                            </m:r>
                            <m:r>
                              <a:rPr lang="vi-VN" b="0" i="1" smtClean="0">
                                <a:latin typeface="Cambria Math" charset="0"/>
                                <a:ea typeface="Calibri" charset="0"/>
                                <a:cs typeface="Calibri" charset="0"/>
                              </a:rPr>
                              <m:t>𝜌</m:t>
                            </m:r>
                            <m:r>
                              <a:rPr lang="vi-VN" b="0" i="1" smtClean="0">
                                <a:latin typeface="Cambria Math" charset="0"/>
                                <a:ea typeface="Calibri" charset="0"/>
                                <a:cs typeface="Calibri" charset="0"/>
                              </a:rPr>
                              <m:t>)</m:t>
                            </m:r>
                          </m:e>
                          <m:sup/>
                        </m:sSup>
                      </m:den>
                    </m:f>
                  </m:oMath>
                </a14:m>
                <a:endParaRPr lang="en-US">
                  <a:latin typeface="+mn-lt"/>
                </a:endParaRPr>
              </a:p>
              <a:p>
                <a:pPr marL="800100" lvl="1" indent="-342900" algn="l">
                  <a:buFont typeface="Courier New" charset="0"/>
                  <a:buChar char="o"/>
                </a:pPr>
                <a:r>
                  <a:rPr lang="en-US" err="1">
                    <a:latin typeface="+mn-lt"/>
                  </a:rPr>
                  <a:t>Tương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tự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trên</a:t>
                </a:r>
                <a:r>
                  <a:rPr lang="en-US">
                    <a:latin typeface="+mn-lt"/>
                  </a:rPr>
                  <a:t>, </a:t>
                </a:r>
                <a:r>
                  <a:rPr lang="en-US" err="1">
                    <a:latin typeface="+mn-lt"/>
                  </a:rPr>
                  <a:t>chúng</a:t>
                </a:r>
                <a:r>
                  <a:rPr lang="en-US">
                    <a:latin typeface="+mn-lt"/>
                  </a:rPr>
                  <a:t> ta </a:t>
                </a:r>
                <a:r>
                  <a:rPr lang="en-US" err="1">
                    <a:latin typeface="+mn-lt"/>
                  </a:rPr>
                  <a:t>có</a:t>
                </a:r>
                <a:r>
                  <a:rPr lang="en-US">
                    <a:latin typeface="+mn-lt"/>
                  </a:rPr>
                  <a:t>:</a:t>
                </a:r>
              </a:p>
              <a:p>
                <a:pPr lvl="1"/>
                <a:r>
                  <a:rPr lang="en-US" i="1">
                    <a:latin typeface="+mn-lt"/>
                  </a:rPr>
                  <a:t>V(N</a:t>
                </a:r>
                <a:r>
                  <a:rPr lang="en-US" i="1" baseline="-25000">
                    <a:latin typeface="+mn-lt"/>
                  </a:rPr>
                  <a:t>q</a:t>
                </a:r>
                <a:r>
                  <a:rPr lang="en-US" i="1">
                    <a:latin typeface="+mn-lt"/>
                  </a:rPr>
                  <a:t>)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vi-V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mr-I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mr-IN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𝜌</m:t>
                                </m:r>
                              </m:num>
                              <m:den>
                                <m:r>
                                  <a:rPr lang="vi-VN" b="0" i="1" smtClean="0">
                                    <a:latin typeface="Cambria Math" charset="0"/>
                                  </a:rPr>
                                  <m:t>1−</m:t>
                                </m:r>
                                <m:r>
                                  <a:rPr lang="vi-VN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𝜌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vi-VN" b="0" i="1" smtClean="0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vi-VN" b="0" i="1" smtClean="0">
                        <a:latin typeface="Cambria Math" charset="0"/>
                      </a:rPr>
                      <m:t>∗</m:t>
                    </m:r>
                    <m:d>
                      <m:dPr>
                        <m:ctrlPr>
                          <a:rPr lang="vi-V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vi-VN" b="0" i="1" smtClean="0">
                            <a:latin typeface="Cambria Math" charset="0"/>
                          </a:rPr>
                          <m:t>1+</m:t>
                        </m:r>
                        <m:r>
                          <a:rPr lang="vi-V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𝜌</m:t>
                        </m:r>
                        <m:r>
                          <a:rPr lang="vi-V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</m:t>
                        </m:r>
                        <m:sSup>
                          <m:sSupPr>
                            <m:ctrlPr>
                              <a:rPr lang="vi-VN" b="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vi-VN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𝜌</m:t>
                            </m:r>
                          </m:e>
                          <m:sup>
                            <m:r>
                              <a:rPr lang="vi-VN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>
                    <a:latin typeface="+mn-lt"/>
                  </a:rPr>
                  <a:t> </a:t>
                </a:r>
              </a:p>
              <a:p>
                <a:pPr marL="800100" lvl="1" indent="-342900" algn="l">
                  <a:buFont typeface="Courier New" charset="0"/>
                  <a:buChar char="o"/>
                </a:pPr>
                <a:r>
                  <a:rPr lang="en-US" err="1">
                    <a:latin typeface="+mn-lt"/>
                  </a:rPr>
                  <a:t>Thời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gian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lưu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lại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trung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bình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của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yêu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cầu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trong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hệ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thống</a:t>
                </a:r>
                <a:r>
                  <a:rPr lang="en-US">
                    <a:latin typeface="+mn-lt"/>
                  </a:rPr>
                  <a:t>:</a:t>
                </a:r>
              </a:p>
              <a:p>
                <a:pPr marL="800100" lvl="1" indent="-342900" algn="l">
                  <a:buFont typeface="Courier New" charset="0"/>
                  <a:buChar char="o"/>
                </a:pPr>
                <a:endParaRPr lang="en-US">
                  <a:latin typeface="+mn-lt"/>
                </a:endParaRPr>
              </a:p>
              <a:p>
                <a:pPr lvl="1"/>
                <a:r>
                  <a:rPr lang="en-US" sz="2400" i="1">
                    <a:latin typeface="+mn-lt"/>
                  </a:rPr>
                  <a:t>T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vi-VN" sz="2400" i="1">
                            <a:latin typeface="Cambria Math" charset="0"/>
                          </a:rPr>
                          <m:t>𝑁</m:t>
                        </m:r>
                      </m:num>
                      <m:den>
                        <m:r>
                          <a:rPr lang="mr-IN" sz="24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𝜆</m:t>
                        </m:r>
                      </m:den>
                    </m:f>
                  </m:oMath>
                </a14:m>
                <a:r>
                  <a:rPr lang="en-US" sz="2400" i="1">
                    <a:latin typeface="+mn-lt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vi-VN" sz="2400" i="1" smtClean="0">
                            <a:latin typeface="Cambria Math" charset="0"/>
                          </a:rPr>
                          <m:t>𝐸</m:t>
                        </m:r>
                        <m:r>
                          <a:rPr lang="vi-VN" sz="2400" i="1" smtClean="0">
                            <a:latin typeface="Cambria Math" charset="0"/>
                          </a:rPr>
                          <m:t>(</m:t>
                        </m:r>
                        <m:r>
                          <a:rPr lang="vi-VN" sz="2400" i="1" smtClean="0">
                            <a:latin typeface="Cambria Math" charset="0"/>
                          </a:rPr>
                          <m:t>𝑁</m:t>
                        </m:r>
                        <m:r>
                          <a:rPr lang="vi-VN" sz="2400" i="1" smtClean="0">
                            <a:latin typeface="Cambria Math" charset="0"/>
                          </a:rPr>
                          <m:t>)</m:t>
                        </m:r>
                      </m:num>
                      <m:den>
                        <m:r>
                          <a:rPr lang="mr-IN" sz="24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𝜆</m:t>
                        </m:r>
                      </m:den>
                    </m:f>
                  </m:oMath>
                </a14:m>
                <a:r>
                  <a:rPr lang="en-US" sz="2400" i="1">
                    <a:latin typeface="+mn-lt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vi-VN" sz="2400" b="0" i="1" smtClean="0"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mr-IN" sz="24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  <m:r>
                          <a:rPr lang="vi-VN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</m:t>
                        </m:r>
                        <m:r>
                          <a:rPr lang="vi-VN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𝜆</m:t>
                        </m:r>
                      </m:den>
                    </m:f>
                  </m:oMath>
                </a14:m>
                <a:endParaRPr lang="en-US" sz="2400" i="1">
                  <a:latin typeface="+mn-lt"/>
                </a:endParaRPr>
              </a:p>
              <a:p>
                <a:pPr marL="800100" lvl="1" indent="-342900" algn="l">
                  <a:buFont typeface="Courier New" charset="0"/>
                  <a:buChar char="o"/>
                </a:pPr>
                <a:endParaRPr lang="en-US">
                  <a:latin typeface="+mn-lt"/>
                </a:endParaRPr>
              </a:p>
              <a:p>
                <a:pPr lvl="1" algn="l"/>
                <a:endParaRPr lang="en-US" i="1">
                  <a:solidFill>
                    <a:srgbClr val="FF0000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5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028" y="887894"/>
                <a:ext cx="7542538" cy="5139419"/>
              </a:xfrm>
              <a:prstGeom prst="rect">
                <a:avLst/>
              </a:prstGeom>
              <a:blipFill>
                <a:blip r:embed="rId2"/>
                <a:stretch>
                  <a:fillRect l="-1372" t="-2604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1870" y="926532"/>
            <a:ext cx="4082607" cy="121136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1870" y="2333679"/>
            <a:ext cx="4077361" cy="142695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81870" y="3956416"/>
            <a:ext cx="4077361" cy="196786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2425974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25040" y="292868"/>
            <a:ext cx="11834191" cy="43788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sz="2800">
                <a:latin typeface="+mn-lt"/>
                <a:ea typeface="Helvetica" charset="0"/>
                <a:cs typeface="Helvetica" charset="0"/>
              </a:rPr>
              <a:t>CHƯƠNG 3: LÝ THUYẾT HÀNG ĐỢI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 txBox="1">
                <a:spLocks/>
              </p:cNvSpPr>
              <p:nvPr/>
            </p:nvSpPr>
            <p:spPr>
              <a:xfrm>
                <a:off x="159028" y="887894"/>
                <a:ext cx="11800203" cy="1636365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 algn="l">
                  <a:buFont typeface="AppleSDGothicNeo-Regular" charset="-127"/>
                  <a:buChar char="□"/>
                </a:pPr>
                <a:r>
                  <a:rPr lang="en-US" i="1">
                    <a:solidFill>
                      <a:srgbClr val="FF0000"/>
                    </a:solidFill>
                    <a:latin typeface="+mn-lt"/>
                  </a:rPr>
                  <a:t>HỆ THỐNG HÀNG ĐỢI M/M/1:</a:t>
                </a:r>
              </a:p>
              <a:p>
                <a:pPr marL="800100" lvl="1" indent="-342900" algn="l">
                  <a:buFont typeface="Courier New" charset="0"/>
                  <a:buChar char="o"/>
                </a:pPr>
                <a:r>
                  <a:rPr lang="en-US" err="1">
                    <a:latin typeface="+mn-lt"/>
                  </a:rPr>
                  <a:t>Xác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suất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để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hệ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thống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có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nhiều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hơn</a:t>
                </a:r>
                <a:r>
                  <a:rPr lang="en-US">
                    <a:latin typeface="+mn-lt"/>
                  </a:rPr>
                  <a:t> K </a:t>
                </a:r>
                <a:r>
                  <a:rPr lang="en-US" err="1">
                    <a:latin typeface="+mn-lt"/>
                  </a:rPr>
                  <a:t>yêu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cầu</a:t>
                </a:r>
                <a:r>
                  <a:rPr lang="en-US">
                    <a:latin typeface="+mn-lt"/>
                  </a:rPr>
                  <a:t>:</a:t>
                </a:r>
              </a:p>
              <a:p>
                <a:pPr marL="800100" lvl="1" indent="-342900" algn="l">
                  <a:buFont typeface="Courier New" charset="0"/>
                  <a:buChar char="o"/>
                </a:pPr>
                <a:r>
                  <a:rPr lang="en-US" i="1"/>
                  <a:t>P(N&gt;K)</a:t>
                </a:r>
                <a:r>
                  <a:rPr lang="en-US" i="1">
                    <a:latin typeface="+mn-lt"/>
                  </a:rPr>
                  <a:t>=  1- P(N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≤</m:t>
                    </m:r>
                    <m:r>
                      <m:rPr>
                        <m:sty m:val="p"/>
                      </m:rPr>
                      <a:rPr lang="is-IS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K</m:t>
                    </m:r>
                    <m:r>
                      <a:rPr lang="is-IS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)=</m:t>
                    </m:r>
                    <m:r>
                      <a:rPr lang="vi-VN" b="0" i="0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1</m:t>
                    </m:r>
                    <m:r>
                      <a:rPr lang="vi-VN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−</m:t>
                    </m:r>
                    <m:nary>
                      <m:naryPr>
                        <m:chr m:val="∑"/>
                        <m:limLoc m:val="subSup"/>
                        <m:ctrlPr>
                          <a:rPr lang="is-IS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is-IS" i="1" dirty="0" smtClean="0">
                            <a:latin typeface="Cambria Math" charset="0"/>
                          </a:rPr>
                          <m:t>𝑖</m:t>
                        </m:r>
                        <m:r>
                          <a:rPr lang="is-IS" i="1" dirty="0" smtClean="0">
                            <a:latin typeface="Cambria Math" charset="0"/>
                          </a:rPr>
                          <m:t>=</m:t>
                        </m:r>
                        <m:r>
                          <a:rPr lang="is-IS" i="1" dirty="0" smtClean="0">
                            <a:latin typeface="Cambria Math" charset="0"/>
                          </a:rPr>
                          <m:t>0</m:t>
                        </m:r>
                      </m:sub>
                      <m:sup>
                        <m:r>
                          <a:rPr lang="is-IS" i="1" dirty="0">
                            <a:latin typeface="Cambria Math" charset="0"/>
                          </a:rPr>
                          <m:t>𝐾</m:t>
                        </m:r>
                      </m:sup>
                      <m:e>
                        <m:sSub>
                          <m:sSub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 dirty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i="1">
                    <a:latin typeface="+mn-lt"/>
                  </a:rPr>
                  <a:t>*(i-1) </a:t>
                </a:r>
                <a:r>
                  <a:rPr lang="en-US">
                    <a:latin typeface="+mn-lt"/>
                  </a:rPr>
                  <a:t>= 1 -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</a:rPr>
                          <m:t>𝑝</m:t>
                        </m:r>
                      </m:e>
                      <m:sub>
                        <m:r>
                          <a:rPr lang="vi-VN" b="0" i="1" dirty="0" smtClean="0">
                            <a:latin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>
                    <a:latin typeface="+mn-lt"/>
                  </a:rPr>
                  <a:t>*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vi-VN" b="0" i="1" dirty="0" smtClean="0">
                            <a:latin typeface="Cambria Math" charset="0"/>
                          </a:rPr>
                          <m:t>1</m:t>
                        </m:r>
                        <m:r>
                          <a:rPr lang="vi-VN" b="0" i="1" dirty="0" smtClean="0">
                            <a:latin typeface="Cambria Math" charset="0"/>
                          </a:rPr>
                          <m:t>−</m:t>
                        </m:r>
                        <m:sSup>
                          <m:sSupPr>
                            <m:ctrlPr>
                              <a:rPr lang="vi-VN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vi-VN" b="0" i="1" dirty="0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𝜌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vi-VN" i="1" dirty="0" smtClean="0">
                                <a:latin typeface="Cambria Math" charset="0"/>
                              </a:rPr>
                              <m:t>K</m:t>
                            </m:r>
                            <m:r>
                              <a:rPr lang="vi-VN" i="1" dirty="0" smtClean="0">
                                <a:latin typeface="Cambria Math" charset="0"/>
                              </a:rPr>
                              <m:t>+</m:t>
                            </m:r>
                            <m:r>
                              <a:rPr lang="vi-VN" i="1" dirty="0" smtClean="0">
                                <a:latin typeface="Cambria Math" charset="0"/>
                              </a:rPr>
                              <m:t>1</m:t>
                            </m:r>
                          </m:sup>
                        </m:sSup>
                      </m:num>
                      <m:den>
                        <m:r>
                          <a:rPr lang="vi-VN" b="0" i="1" dirty="0" smtClean="0">
                            <a:latin typeface="Cambria Math" charset="0"/>
                          </a:rPr>
                          <m:t>1</m:t>
                        </m:r>
                        <m:r>
                          <a:rPr lang="vi-VN" b="0" i="1" dirty="0" smtClean="0">
                            <a:latin typeface="Cambria Math" charset="0"/>
                          </a:rPr>
                          <m:t>−</m:t>
                        </m:r>
                        <m:r>
                          <a:rPr lang="vi-VN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𝜌</m:t>
                        </m:r>
                      </m:den>
                    </m:f>
                  </m:oMath>
                </a14:m>
                <a:r>
                  <a:rPr lang="en-US">
                    <a:latin typeface="+mn-lt"/>
                  </a:rPr>
                  <a:t>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𝜌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i="1" smtClean="0">
                            <a:latin typeface="Cambria Math" charset="0"/>
                          </a:rPr>
                          <m:t>K</m:t>
                        </m:r>
                        <m:r>
                          <a:rPr lang="en-US" i="1" smtClean="0">
                            <a:latin typeface="Cambria Math" charset="0"/>
                          </a:rPr>
                          <m:t>+</m:t>
                        </m:r>
                        <m:r>
                          <a:rPr lang="en-US" i="1" smtClean="0">
                            <a:latin typeface="Cambria Math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>
                    <a:latin typeface="+mn-lt"/>
                  </a:rPr>
                  <a:t> </a:t>
                </a:r>
                <a:endParaRPr lang="en-US" sz="2400" i="1">
                  <a:latin typeface="+mn-lt"/>
                </a:endParaRPr>
              </a:p>
              <a:p>
                <a:pPr marL="800100" lvl="1" indent="-342900" algn="l">
                  <a:buFont typeface="Courier New" charset="0"/>
                  <a:buChar char="o"/>
                </a:pPr>
                <a:endParaRPr lang="en-US">
                  <a:latin typeface="+mn-lt"/>
                </a:endParaRPr>
              </a:p>
              <a:p>
                <a:pPr lvl="1" algn="l"/>
                <a:endParaRPr lang="en-US" i="1">
                  <a:solidFill>
                    <a:srgbClr val="FF0000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5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028" y="887894"/>
                <a:ext cx="11800203" cy="1636365"/>
              </a:xfrm>
              <a:prstGeom prst="rect">
                <a:avLst/>
              </a:prstGeom>
              <a:blipFill>
                <a:blip r:embed="rId2"/>
                <a:stretch>
                  <a:fillRect l="-877" t="-8148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8388" y="2896999"/>
            <a:ext cx="3600843" cy="314319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170" y="3579580"/>
            <a:ext cx="3889434" cy="139091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37149" y="3595810"/>
            <a:ext cx="3966693" cy="140119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7267218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25040" y="292868"/>
            <a:ext cx="11834191" cy="43788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sz="2800">
                <a:latin typeface="+mn-lt"/>
                <a:ea typeface="Helvetica" charset="0"/>
                <a:cs typeface="Helvetica" charset="0"/>
              </a:rPr>
              <a:t>CHƯƠNG 3: LÝ THUYẾT HÀNG ĐỢI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/>
              <p:cNvSpPr txBox="1">
                <a:spLocks/>
              </p:cNvSpPr>
              <p:nvPr/>
            </p:nvSpPr>
            <p:spPr>
              <a:xfrm>
                <a:off x="159028" y="887894"/>
                <a:ext cx="7169052" cy="4916542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 algn="l">
                  <a:buFont typeface="AppleSDGothicNeo-Regular" charset="-127"/>
                  <a:buChar char="□"/>
                </a:pPr>
                <a:r>
                  <a:rPr lang="en-US" i="1" dirty="0">
                    <a:solidFill>
                      <a:srgbClr val="FF0000"/>
                    </a:solidFill>
                    <a:latin typeface="+mn-lt"/>
                  </a:rPr>
                  <a:t>HỆ THỐNG HÀNG ĐỢI M/M/1/K:</a:t>
                </a:r>
              </a:p>
              <a:p>
                <a:pPr marL="800100" lvl="1" indent="-342900" algn="l">
                  <a:buFont typeface="Courier New" charset="0"/>
                  <a:buChar char="o"/>
                </a:pPr>
                <a:r>
                  <a:rPr lang="en-US" dirty="0" err="1">
                    <a:latin typeface="+mn-lt"/>
                  </a:rPr>
                  <a:t>Là</a:t>
                </a:r>
                <a:r>
                  <a:rPr lang="en-US" dirty="0">
                    <a:latin typeface="+mn-lt"/>
                  </a:rPr>
                  <a:t> </a:t>
                </a:r>
                <a:r>
                  <a:rPr lang="en-US" dirty="0" err="1">
                    <a:latin typeface="+mn-lt"/>
                  </a:rPr>
                  <a:t>hệ</a:t>
                </a:r>
                <a:r>
                  <a:rPr lang="en-US" dirty="0">
                    <a:latin typeface="+mn-lt"/>
                  </a:rPr>
                  <a:t> </a:t>
                </a:r>
                <a:r>
                  <a:rPr lang="en-US" dirty="0" err="1">
                    <a:latin typeface="+mn-lt"/>
                  </a:rPr>
                  <a:t>thống</a:t>
                </a:r>
                <a:r>
                  <a:rPr lang="en-US" dirty="0">
                    <a:latin typeface="+mn-lt"/>
                  </a:rPr>
                  <a:t> </a:t>
                </a:r>
                <a:r>
                  <a:rPr lang="en-US" dirty="0" err="1">
                    <a:latin typeface="+mn-lt"/>
                  </a:rPr>
                  <a:t>có</a:t>
                </a:r>
                <a:r>
                  <a:rPr lang="en-US" dirty="0">
                    <a:latin typeface="+mn-lt"/>
                  </a:rPr>
                  <a:t> </a:t>
                </a:r>
                <a:r>
                  <a:rPr lang="en-US" dirty="0" err="1">
                    <a:highlight>
                      <a:srgbClr val="FFFF00"/>
                    </a:highlight>
                    <a:latin typeface="+mn-lt"/>
                  </a:rPr>
                  <a:t>tiến</a:t>
                </a:r>
                <a:r>
                  <a:rPr lang="en-US" dirty="0">
                    <a:highlight>
                      <a:srgbClr val="FFFF00"/>
                    </a:highlight>
                    <a:latin typeface="+mn-lt"/>
                  </a:rPr>
                  <a:t> </a:t>
                </a:r>
                <a:r>
                  <a:rPr lang="en-US" dirty="0" err="1">
                    <a:highlight>
                      <a:srgbClr val="FFFF00"/>
                    </a:highlight>
                    <a:latin typeface="+mn-lt"/>
                  </a:rPr>
                  <a:t>trình</a:t>
                </a:r>
                <a:r>
                  <a:rPr lang="en-US" dirty="0">
                    <a:highlight>
                      <a:srgbClr val="FFFF00"/>
                    </a:highlight>
                    <a:latin typeface="+mn-lt"/>
                  </a:rPr>
                  <a:t> </a:t>
                </a:r>
                <a:r>
                  <a:rPr lang="en-US" dirty="0" err="1">
                    <a:highlight>
                      <a:srgbClr val="FFFF00"/>
                    </a:highlight>
                    <a:latin typeface="+mn-lt"/>
                  </a:rPr>
                  <a:t>tới</a:t>
                </a:r>
                <a:r>
                  <a:rPr lang="en-US" dirty="0">
                    <a:highlight>
                      <a:srgbClr val="FFFF00"/>
                    </a:highlight>
                    <a:latin typeface="+mn-lt"/>
                  </a:rPr>
                  <a:t> </a:t>
                </a:r>
                <a:r>
                  <a:rPr lang="en-US" dirty="0" err="1">
                    <a:latin typeface="+mn-lt"/>
                  </a:rPr>
                  <a:t>là</a:t>
                </a:r>
                <a:r>
                  <a:rPr lang="en-US" dirty="0">
                    <a:latin typeface="+mn-lt"/>
                  </a:rPr>
                  <a:t> </a:t>
                </a:r>
                <a:r>
                  <a:rPr lang="en-US" dirty="0" err="1">
                    <a:latin typeface="+mn-lt"/>
                  </a:rPr>
                  <a:t>tiến</a:t>
                </a:r>
                <a:r>
                  <a:rPr lang="en-US" dirty="0">
                    <a:latin typeface="+mn-lt"/>
                  </a:rPr>
                  <a:t> </a:t>
                </a:r>
                <a:r>
                  <a:rPr lang="en-US" dirty="0" err="1">
                    <a:latin typeface="+mn-lt"/>
                  </a:rPr>
                  <a:t>trình</a:t>
                </a:r>
                <a:r>
                  <a:rPr lang="en-US" dirty="0">
                    <a:latin typeface="+mn-lt"/>
                  </a:rPr>
                  <a:t> Poisson </a:t>
                </a:r>
                <a:r>
                  <a:rPr lang="en-US" dirty="0" err="1">
                    <a:latin typeface="+mn-lt"/>
                  </a:rPr>
                  <a:t>với</a:t>
                </a:r>
                <a:r>
                  <a:rPr lang="en-US" dirty="0">
                    <a:latin typeface="+mn-lt"/>
                  </a:rPr>
                  <a:t> </a:t>
                </a:r>
                <a:r>
                  <a:rPr lang="en-US" dirty="0" err="1">
                    <a:latin typeface="+mn-lt"/>
                  </a:rPr>
                  <a:t>tham</a:t>
                </a:r>
                <a:r>
                  <a:rPr lang="en-US" dirty="0">
                    <a:latin typeface="+mn-lt"/>
                  </a:rPr>
                  <a:t> </a:t>
                </a:r>
                <a:r>
                  <a:rPr lang="en-US" dirty="0" err="1">
                    <a:latin typeface="+mn-lt"/>
                  </a:rPr>
                  <a:t>số</a:t>
                </a:r>
                <a:r>
                  <a:rPr lang="en-US" dirty="0">
                    <a:latin typeface="+mn-lt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𝜆</m:t>
                    </m:r>
                  </m:oMath>
                </a14:m>
                <a:endParaRPr lang="vi-VN" dirty="0">
                  <a:latin typeface="+mn-lt"/>
                  <a:ea typeface="Cambria Math" charset="0"/>
                  <a:cs typeface="Cambria Math" charset="0"/>
                </a:endParaRPr>
              </a:p>
              <a:p>
                <a:pPr marL="800100" lvl="1" indent="-342900" algn="l">
                  <a:buFont typeface="Courier New" charset="0"/>
                  <a:buChar char="o"/>
                </a:pPr>
                <a:r>
                  <a:rPr lang="en-US" dirty="0" err="1">
                    <a:highlight>
                      <a:srgbClr val="FFFF00"/>
                    </a:highlight>
                    <a:latin typeface="+mn-lt"/>
                  </a:rPr>
                  <a:t>Tiến</a:t>
                </a:r>
                <a:r>
                  <a:rPr lang="en-US" dirty="0">
                    <a:highlight>
                      <a:srgbClr val="FFFF00"/>
                    </a:highlight>
                    <a:latin typeface="+mn-lt"/>
                  </a:rPr>
                  <a:t> </a:t>
                </a:r>
                <a:r>
                  <a:rPr lang="en-US" dirty="0" err="1">
                    <a:highlight>
                      <a:srgbClr val="FFFF00"/>
                    </a:highlight>
                    <a:latin typeface="+mn-lt"/>
                  </a:rPr>
                  <a:t>trình</a:t>
                </a:r>
                <a:r>
                  <a:rPr lang="en-US" dirty="0">
                    <a:highlight>
                      <a:srgbClr val="FFFF00"/>
                    </a:highlight>
                    <a:latin typeface="+mn-lt"/>
                  </a:rPr>
                  <a:t> </a:t>
                </a:r>
                <a:r>
                  <a:rPr lang="en-US" dirty="0" err="1">
                    <a:highlight>
                      <a:srgbClr val="FFFF00"/>
                    </a:highlight>
                    <a:latin typeface="+mn-lt"/>
                  </a:rPr>
                  <a:t>phục</a:t>
                </a:r>
                <a:r>
                  <a:rPr lang="en-US" dirty="0">
                    <a:highlight>
                      <a:srgbClr val="FFFF00"/>
                    </a:highlight>
                    <a:latin typeface="+mn-lt"/>
                  </a:rPr>
                  <a:t> </a:t>
                </a:r>
                <a:r>
                  <a:rPr lang="en-US" dirty="0" err="1">
                    <a:highlight>
                      <a:srgbClr val="FFFF00"/>
                    </a:highlight>
                    <a:latin typeface="+mn-lt"/>
                  </a:rPr>
                  <a:t>vụ</a:t>
                </a:r>
                <a:r>
                  <a:rPr lang="en-US" dirty="0">
                    <a:highlight>
                      <a:srgbClr val="FFFF00"/>
                    </a:highlight>
                    <a:latin typeface="+mn-lt"/>
                  </a:rPr>
                  <a:t> </a:t>
                </a:r>
                <a:r>
                  <a:rPr lang="en-US" dirty="0" err="1">
                    <a:latin typeface="+mn-lt"/>
                  </a:rPr>
                  <a:t>là</a:t>
                </a:r>
                <a:r>
                  <a:rPr lang="en-US" dirty="0">
                    <a:latin typeface="+mn-lt"/>
                  </a:rPr>
                  <a:t> </a:t>
                </a:r>
                <a:r>
                  <a:rPr lang="en-US" dirty="0" err="1">
                    <a:latin typeface="+mn-lt"/>
                  </a:rPr>
                  <a:t>tiến</a:t>
                </a:r>
                <a:r>
                  <a:rPr lang="en-US" dirty="0">
                    <a:latin typeface="+mn-lt"/>
                  </a:rPr>
                  <a:t> </a:t>
                </a:r>
                <a:r>
                  <a:rPr lang="en-US" dirty="0" err="1">
                    <a:latin typeface="+mn-lt"/>
                  </a:rPr>
                  <a:t>trình</a:t>
                </a:r>
                <a:r>
                  <a:rPr lang="en-US" dirty="0">
                    <a:latin typeface="+mn-lt"/>
                  </a:rPr>
                  <a:t> Poisson </a:t>
                </a:r>
                <a:r>
                  <a:rPr lang="en-US" dirty="0" err="1">
                    <a:latin typeface="+mn-lt"/>
                  </a:rPr>
                  <a:t>với</a:t>
                </a:r>
                <a:r>
                  <a:rPr lang="en-US" dirty="0">
                    <a:latin typeface="+mn-lt"/>
                  </a:rPr>
                  <a:t> </a:t>
                </a:r>
                <a:r>
                  <a:rPr lang="en-US" dirty="0" err="1">
                    <a:latin typeface="+mn-lt"/>
                  </a:rPr>
                  <a:t>tham</a:t>
                </a:r>
                <a:r>
                  <a:rPr lang="en-US" dirty="0">
                    <a:latin typeface="+mn-lt"/>
                  </a:rPr>
                  <a:t> </a:t>
                </a:r>
                <a:r>
                  <a:rPr lang="en-US" dirty="0" err="1">
                    <a:latin typeface="+mn-lt"/>
                  </a:rPr>
                  <a:t>số</a:t>
                </a:r>
                <a:r>
                  <a:rPr lang="en-US" dirty="0">
                    <a:latin typeface="+mn-lt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𝜇</m:t>
                    </m:r>
                  </m:oMath>
                </a14:m>
                <a:endParaRPr lang="en-US" dirty="0">
                  <a:latin typeface="+mn-lt"/>
                </a:endParaRPr>
              </a:p>
              <a:p>
                <a:pPr marL="800100" lvl="1" indent="-342900" algn="l">
                  <a:buFont typeface="Courier New" charset="0"/>
                  <a:buChar char="o"/>
                </a:pPr>
                <a:r>
                  <a:rPr lang="en-US" dirty="0" err="1">
                    <a:latin typeface="+mn-lt"/>
                  </a:rPr>
                  <a:t>Trung</a:t>
                </a:r>
                <a:r>
                  <a:rPr lang="en-US" dirty="0">
                    <a:latin typeface="+mn-lt"/>
                  </a:rPr>
                  <a:t> </a:t>
                </a:r>
                <a:r>
                  <a:rPr lang="en-US" dirty="0" err="1">
                    <a:latin typeface="+mn-lt"/>
                  </a:rPr>
                  <a:t>tâm</a:t>
                </a:r>
                <a:r>
                  <a:rPr lang="en-US" dirty="0">
                    <a:latin typeface="+mn-lt"/>
                  </a:rPr>
                  <a:t> </a:t>
                </a:r>
                <a:r>
                  <a:rPr lang="en-US" dirty="0" err="1">
                    <a:latin typeface="+mn-lt"/>
                  </a:rPr>
                  <a:t>phục</a:t>
                </a:r>
                <a:r>
                  <a:rPr lang="en-US" dirty="0">
                    <a:latin typeface="+mn-lt"/>
                  </a:rPr>
                  <a:t> </a:t>
                </a:r>
                <a:r>
                  <a:rPr lang="en-US" dirty="0" err="1">
                    <a:latin typeface="+mn-lt"/>
                  </a:rPr>
                  <a:t>vụ</a:t>
                </a:r>
                <a:r>
                  <a:rPr lang="en-US" dirty="0">
                    <a:latin typeface="+mn-lt"/>
                  </a:rPr>
                  <a:t> </a:t>
                </a:r>
                <a:r>
                  <a:rPr lang="en-US" dirty="0" err="1">
                    <a:latin typeface="+mn-lt"/>
                  </a:rPr>
                  <a:t>có</a:t>
                </a:r>
                <a:r>
                  <a:rPr lang="en-US" dirty="0">
                    <a:latin typeface="+mn-lt"/>
                  </a:rPr>
                  <a:t> </a:t>
                </a:r>
                <a:r>
                  <a:rPr lang="en-US" dirty="0" err="1">
                    <a:latin typeface="+mn-lt"/>
                  </a:rPr>
                  <a:t>một</a:t>
                </a:r>
                <a:r>
                  <a:rPr lang="en-US" dirty="0">
                    <a:latin typeface="+mn-lt"/>
                  </a:rPr>
                  <a:t> </a:t>
                </a:r>
                <a:r>
                  <a:rPr lang="en-US" dirty="0" err="1">
                    <a:latin typeface="+mn-lt"/>
                  </a:rPr>
                  <a:t>trạm</a:t>
                </a:r>
                <a:r>
                  <a:rPr lang="en-US" dirty="0">
                    <a:latin typeface="+mn-lt"/>
                  </a:rPr>
                  <a:t> </a:t>
                </a:r>
                <a:r>
                  <a:rPr lang="en-US" dirty="0" err="1">
                    <a:latin typeface="+mn-lt"/>
                  </a:rPr>
                  <a:t>phục</a:t>
                </a:r>
                <a:r>
                  <a:rPr lang="en-US" dirty="0">
                    <a:latin typeface="+mn-lt"/>
                  </a:rPr>
                  <a:t> </a:t>
                </a:r>
                <a:r>
                  <a:rPr lang="en-US" dirty="0" err="1">
                    <a:latin typeface="+mn-lt"/>
                  </a:rPr>
                  <a:t>vụ</a:t>
                </a:r>
                <a:r>
                  <a:rPr lang="en-US" dirty="0">
                    <a:latin typeface="+mn-lt"/>
                  </a:rPr>
                  <a:t> </a:t>
                </a:r>
                <a:r>
                  <a:rPr lang="en-US" dirty="0" err="1">
                    <a:latin typeface="+mn-lt"/>
                  </a:rPr>
                  <a:t>theo</a:t>
                </a:r>
                <a:r>
                  <a:rPr lang="en-US" dirty="0">
                    <a:latin typeface="+mn-lt"/>
                  </a:rPr>
                  <a:t> </a:t>
                </a:r>
                <a:r>
                  <a:rPr lang="en-US" dirty="0" err="1">
                    <a:latin typeface="+mn-lt"/>
                  </a:rPr>
                  <a:t>phương</a:t>
                </a:r>
                <a:r>
                  <a:rPr lang="en-US" dirty="0">
                    <a:latin typeface="+mn-lt"/>
                  </a:rPr>
                  <a:t> </a:t>
                </a:r>
                <a:r>
                  <a:rPr lang="en-US" dirty="0" err="1">
                    <a:latin typeface="+mn-lt"/>
                  </a:rPr>
                  <a:t>thức</a:t>
                </a:r>
                <a:r>
                  <a:rPr lang="en-US" dirty="0">
                    <a:latin typeface="+mn-lt"/>
                  </a:rPr>
                  <a:t> FIFO, </a:t>
                </a:r>
                <a:r>
                  <a:rPr lang="en-US" dirty="0" err="1">
                    <a:latin typeface="+mn-lt"/>
                  </a:rPr>
                  <a:t>bộ</a:t>
                </a:r>
                <a:r>
                  <a:rPr lang="en-US" dirty="0">
                    <a:latin typeface="+mn-lt"/>
                  </a:rPr>
                  <a:t> </a:t>
                </a:r>
                <a:r>
                  <a:rPr lang="en-US" dirty="0" err="1">
                    <a:latin typeface="+mn-lt"/>
                  </a:rPr>
                  <a:t>phận</a:t>
                </a:r>
                <a:r>
                  <a:rPr lang="en-US" dirty="0">
                    <a:latin typeface="+mn-lt"/>
                  </a:rPr>
                  <a:t> </a:t>
                </a:r>
                <a:r>
                  <a:rPr lang="en-US" dirty="0" err="1">
                    <a:highlight>
                      <a:srgbClr val="FFFF00"/>
                    </a:highlight>
                    <a:latin typeface="+mn-lt"/>
                  </a:rPr>
                  <a:t>hàng</a:t>
                </a:r>
                <a:r>
                  <a:rPr lang="en-US" dirty="0">
                    <a:highlight>
                      <a:srgbClr val="FFFF00"/>
                    </a:highlight>
                    <a:latin typeface="+mn-lt"/>
                  </a:rPr>
                  <a:t> </a:t>
                </a:r>
                <a:r>
                  <a:rPr lang="en-US" dirty="0" err="1">
                    <a:highlight>
                      <a:srgbClr val="FFFF00"/>
                    </a:highlight>
                    <a:latin typeface="+mn-lt"/>
                  </a:rPr>
                  <a:t>đợi</a:t>
                </a:r>
                <a:r>
                  <a:rPr lang="en-US" dirty="0">
                    <a:highlight>
                      <a:srgbClr val="FFFF00"/>
                    </a:highlight>
                    <a:latin typeface="+mn-lt"/>
                  </a:rPr>
                  <a:t> </a:t>
                </a:r>
                <a:r>
                  <a:rPr lang="en-US" dirty="0" err="1">
                    <a:highlight>
                      <a:srgbClr val="FFFF00"/>
                    </a:highlight>
                    <a:latin typeface="+mn-lt"/>
                  </a:rPr>
                  <a:t>có</a:t>
                </a:r>
                <a:r>
                  <a:rPr lang="en-US" dirty="0">
                    <a:highlight>
                      <a:srgbClr val="FFFF00"/>
                    </a:highlight>
                    <a:latin typeface="+mn-lt"/>
                  </a:rPr>
                  <a:t> </a:t>
                </a:r>
                <a:r>
                  <a:rPr lang="en-US" dirty="0" err="1">
                    <a:highlight>
                      <a:srgbClr val="FFFF00"/>
                    </a:highlight>
                    <a:latin typeface="+mn-lt"/>
                  </a:rPr>
                  <a:t>kích</a:t>
                </a:r>
                <a:r>
                  <a:rPr lang="en-US" dirty="0">
                    <a:highlight>
                      <a:srgbClr val="FFFF00"/>
                    </a:highlight>
                    <a:latin typeface="+mn-lt"/>
                  </a:rPr>
                  <a:t> </a:t>
                </a:r>
                <a:r>
                  <a:rPr lang="en-US" dirty="0" err="1">
                    <a:highlight>
                      <a:srgbClr val="FFFF00"/>
                    </a:highlight>
                    <a:latin typeface="+mn-lt"/>
                  </a:rPr>
                  <a:t>thước</a:t>
                </a:r>
                <a:r>
                  <a:rPr lang="en-US" dirty="0">
                    <a:highlight>
                      <a:srgbClr val="FFFF00"/>
                    </a:highlight>
                    <a:latin typeface="+mn-lt"/>
                  </a:rPr>
                  <a:t> K</a:t>
                </a:r>
              </a:p>
              <a:p>
                <a:pPr marL="800100" lvl="1" indent="-342900" algn="l">
                  <a:buFont typeface="Courier New" charset="0"/>
                  <a:buChar char="o"/>
                </a:pPr>
                <a:r>
                  <a:rPr lang="en-US" dirty="0" err="1">
                    <a:latin typeface="+mn-lt"/>
                  </a:rPr>
                  <a:t>Tiến</a:t>
                </a:r>
                <a:r>
                  <a:rPr lang="en-US" dirty="0">
                    <a:latin typeface="+mn-lt"/>
                  </a:rPr>
                  <a:t> </a:t>
                </a:r>
                <a:r>
                  <a:rPr lang="en-US" dirty="0" err="1">
                    <a:latin typeface="+mn-lt"/>
                  </a:rPr>
                  <a:t>trình</a:t>
                </a:r>
                <a:r>
                  <a:rPr lang="en-US" dirty="0">
                    <a:latin typeface="+mn-lt"/>
                  </a:rPr>
                  <a:t> </a:t>
                </a:r>
                <a:r>
                  <a:rPr lang="en-US" dirty="0" err="1">
                    <a:latin typeface="+mn-lt"/>
                  </a:rPr>
                  <a:t>sinh</a:t>
                </a:r>
                <a:r>
                  <a:rPr lang="en-US" dirty="0">
                    <a:latin typeface="+mn-lt"/>
                  </a:rPr>
                  <a:t> </a:t>
                </a:r>
                <a:r>
                  <a:rPr lang="en-US" dirty="0" err="1">
                    <a:latin typeface="+mn-lt"/>
                  </a:rPr>
                  <a:t>tử</a:t>
                </a:r>
                <a:r>
                  <a:rPr lang="en-US" dirty="0">
                    <a:latin typeface="+mn-lt"/>
                  </a:rPr>
                  <a:t> </a:t>
                </a:r>
                <a:r>
                  <a:rPr lang="en-US" dirty="0" err="1">
                    <a:latin typeface="+mn-lt"/>
                  </a:rPr>
                  <a:t>của</a:t>
                </a:r>
                <a:r>
                  <a:rPr lang="en-US" dirty="0">
                    <a:latin typeface="+mn-lt"/>
                  </a:rPr>
                  <a:t> </a:t>
                </a:r>
                <a:r>
                  <a:rPr lang="en-US" dirty="0" err="1">
                    <a:latin typeface="+mn-lt"/>
                  </a:rPr>
                  <a:t>hệ</a:t>
                </a:r>
                <a:r>
                  <a:rPr lang="en-US" dirty="0">
                    <a:latin typeface="+mn-lt"/>
                  </a:rPr>
                  <a:t> </a:t>
                </a:r>
                <a:r>
                  <a:rPr lang="en-US" dirty="0" err="1">
                    <a:latin typeface="+mn-lt"/>
                  </a:rPr>
                  <a:t>thống</a:t>
                </a:r>
                <a:r>
                  <a:rPr lang="en-US" dirty="0">
                    <a:latin typeface="+mn-lt"/>
                  </a:rPr>
                  <a:t> </a:t>
                </a:r>
                <a:r>
                  <a:rPr lang="en-US" dirty="0" err="1">
                    <a:latin typeface="+mn-lt"/>
                  </a:rPr>
                  <a:t>hàng</a:t>
                </a:r>
                <a:r>
                  <a:rPr lang="en-US" dirty="0">
                    <a:latin typeface="+mn-lt"/>
                  </a:rPr>
                  <a:t> </a:t>
                </a:r>
                <a:r>
                  <a:rPr lang="en-US" dirty="0" err="1">
                    <a:latin typeface="+mn-lt"/>
                  </a:rPr>
                  <a:t>đợi</a:t>
                </a:r>
                <a:endParaRPr lang="en-US" dirty="0">
                  <a:latin typeface="+mn-lt"/>
                </a:endParaRPr>
              </a:p>
              <a:p>
                <a:pPr marL="800100" lvl="1" indent="-342900" algn="l">
                  <a:buFont typeface="Courier New" charset="0"/>
                  <a:buChar char="o"/>
                </a:pPr>
                <a:r>
                  <a:rPr lang="en-US" dirty="0" err="1">
                    <a:latin typeface="+mn-lt"/>
                  </a:rPr>
                  <a:t>Phương</a:t>
                </a:r>
                <a:r>
                  <a:rPr lang="en-US" dirty="0">
                    <a:latin typeface="+mn-lt"/>
                  </a:rPr>
                  <a:t> </a:t>
                </a:r>
                <a:r>
                  <a:rPr lang="en-US" dirty="0" err="1">
                    <a:latin typeface="+mn-lt"/>
                  </a:rPr>
                  <a:t>trình</a:t>
                </a:r>
                <a:r>
                  <a:rPr lang="en-US" dirty="0">
                    <a:latin typeface="+mn-lt"/>
                  </a:rPr>
                  <a:t> </a:t>
                </a:r>
                <a:r>
                  <a:rPr lang="en-US" dirty="0" err="1">
                    <a:latin typeface="+mn-lt"/>
                  </a:rPr>
                  <a:t>cân</a:t>
                </a:r>
                <a:r>
                  <a:rPr lang="en-US" dirty="0">
                    <a:latin typeface="+mn-lt"/>
                  </a:rPr>
                  <a:t> </a:t>
                </a:r>
                <a:r>
                  <a:rPr lang="en-US" dirty="0" err="1">
                    <a:latin typeface="+mn-lt"/>
                  </a:rPr>
                  <a:t>bằng</a:t>
                </a:r>
                <a:r>
                  <a:rPr lang="en-US" dirty="0">
                    <a:latin typeface="+mn-lt"/>
                  </a:rPr>
                  <a:t> </a:t>
                </a:r>
                <a:r>
                  <a:rPr lang="en-US" dirty="0" err="1">
                    <a:latin typeface="+mn-lt"/>
                  </a:rPr>
                  <a:t>xác</a:t>
                </a:r>
                <a:r>
                  <a:rPr lang="en-US" dirty="0">
                    <a:latin typeface="+mn-lt"/>
                  </a:rPr>
                  <a:t> </a:t>
                </a:r>
                <a:r>
                  <a:rPr lang="en-US" dirty="0" err="1">
                    <a:latin typeface="+mn-lt"/>
                  </a:rPr>
                  <a:t>suất</a:t>
                </a:r>
                <a:endParaRPr lang="en-US" dirty="0">
                  <a:latin typeface="+mn-lt"/>
                </a:endParaRPr>
              </a:p>
              <a:p>
                <a:pPr marL="800100" lvl="1" indent="-342900" algn="l">
                  <a:buFont typeface="Courier New" charset="0"/>
                  <a:buChar char="o"/>
                </a:pPr>
                <a:r>
                  <a:rPr lang="en-US" dirty="0" err="1">
                    <a:latin typeface="+mn-lt"/>
                  </a:rPr>
                  <a:t>Đồng</a:t>
                </a:r>
                <a:r>
                  <a:rPr lang="en-US" dirty="0">
                    <a:latin typeface="+mn-lt"/>
                  </a:rPr>
                  <a:t> </a:t>
                </a:r>
                <a:r>
                  <a:rPr lang="en-US" dirty="0" err="1">
                    <a:latin typeface="+mn-lt"/>
                  </a:rPr>
                  <a:t>thời</a:t>
                </a:r>
                <a:r>
                  <a:rPr lang="en-US" dirty="0">
                    <a:latin typeface="+mn-lt"/>
                  </a:rPr>
                  <a:t>, </a:t>
                </a:r>
                <a:r>
                  <a:rPr lang="en-US" dirty="0" err="1">
                    <a:latin typeface="+mn-lt"/>
                  </a:rPr>
                  <a:t>tổng</a:t>
                </a:r>
                <a:r>
                  <a:rPr lang="en-US" dirty="0">
                    <a:latin typeface="+mn-lt"/>
                  </a:rPr>
                  <a:t> </a:t>
                </a:r>
                <a:r>
                  <a:rPr lang="en-US" dirty="0" err="1">
                    <a:latin typeface="+mn-lt"/>
                  </a:rPr>
                  <a:t>xác</a:t>
                </a:r>
                <a:r>
                  <a:rPr lang="en-US" dirty="0">
                    <a:latin typeface="+mn-lt"/>
                  </a:rPr>
                  <a:t> </a:t>
                </a:r>
                <a:r>
                  <a:rPr lang="en-US" dirty="0" err="1">
                    <a:latin typeface="+mn-lt"/>
                  </a:rPr>
                  <a:t>suất</a:t>
                </a:r>
                <a:r>
                  <a:rPr lang="en-US" dirty="0">
                    <a:latin typeface="+mn-lt"/>
                  </a:rPr>
                  <a:t> </a:t>
                </a:r>
                <a:r>
                  <a:rPr lang="en-US" dirty="0" err="1">
                    <a:latin typeface="+mn-lt"/>
                  </a:rPr>
                  <a:t>của</a:t>
                </a:r>
                <a:r>
                  <a:rPr lang="en-US" dirty="0">
                    <a:latin typeface="+mn-lt"/>
                  </a:rPr>
                  <a:t> </a:t>
                </a:r>
                <a:r>
                  <a:rPr lang="en-US" dirty="0" err="1">
                    <a:latin typeface="+mn-lt"/>
                  </a:rPr>
                  <a:t>hệ</a:t>
                </a:r>
                <a:r>
                  <a:rPr lang="en-US" dirty="0">
                    <a:latin typeface="+mn-lt"/>
                  </a:rPr>
                  <a:t> </a:t>
                </a:r>
                <a:r>
                  <a:rPr lang="en-US" dirty="0" err="1">
                    <a:latin typeface="+mn-lt"/>
                  </a:rPr>
                  <a:t>thống</a:t>
                </a:r>
                <a:r>
                  <a:rPr lang="en-US" dirty="0">
                    <a:latin typeface="+mn-lt"/>
                  </a:rPr>
                  <a:t> ở </a:t>
                </a:r>
                <a:r>
                  <a:rPr lang="en-US" dirty="0" err="1">
                    <a:latin typeface="+mn-lt"/>
                  </a:rPr>
                  <a:t>tất</a:t>
                </a:r>
                <a:r>
                  <a:rPr lang="en-US" dirty="0">
                    <a:latin typeface="+mn-lt"/>
                  </a:rPr>
                  <a:t> </a:t>
                </a:r>
                <a:r>
                  <a:rPr lang="en-US" dirty="0" err="1">
                    <a:latin typeface="+mn-lt"/>
                  </a:rPr>
                  <a:t>cả</a:t>
                </a:r>
                <a:r>
                  <a:rPr lang="en-US" dirty="0">
                    <a:latin typeface="+mn-lt"/>
                  </a:rPr>
                  <a:t> </a:t>
                </a:r>
                <a:r>
                  <a:rPr lang="en-US" dirty="0" err="1">
                    <a:latin typeface="+mn-lt"/>
                  </a:rPr>
                  <a:t>trạng</a:t>
                </a:r>
                <a:r>
                  <a:rPr lang="en-US" dirty="0">
                    <a:latin typeface="+mn-lt"/>
                  </a:rPr>
                  <a:t> </a:t>
                </a:r>
                <a:r>
                  <a:rPr lang="en-US" dirty="0" err="1">
                    <a:latin typeface="+mn-lt"/>
                  </a:rPr>
                  <a:t>thái</a:t>
                </a:r>
                <a:r>
                  <a:rPr lang="en-US" dirty="0">
                    <a:latin typeface="+mn-lt"/>
                  </a:rPr>
                  <a:t> </a:t>
                </a:r>
                <a:r>
                  <a:rPr lang="en-US" dirty="0" err="1">
                    <a:latin typeface="+mn-lt"/>
                  </a:rPr>
                  <a:t>là</a:t>
                </a:r>
                <a:r>
                  <a:rPr lang="en-US" dirty="0">
                    <a:latin typeface="+mn-lt"/>
                  </a:rPr>
                  <a:t>:</a:t>
                </a:r>
              </a:p>
              <a:p>
                <a:pPr marL="800100" lvl="1" indent="-342900" algn="l">
                  <a:buFont typeface="Courier New" charset="0"/>
                  <a:buChar char="o"/>
                </a:pPr>
                <a:endParaRPr lang="en-US" dirty="0">
                  <a:latin typeface="+mn-lt"/>
                </a:endParaRPr>
              </a:p>
              <a:p>
                <a:pPr lvl="1"/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is-IS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is-IS" sz="2400" i="1">
                            <a:latin typeface="Cambria Math" charset="0"/>
                          </a:rPr>
                          <m:t>𝑖</m:t>
                        </m:r>
                        <m:r>
                          <a:rPr lang="is-IS" sz="2400" i="1">
                            <a:latin typeface="Cambria Math" charset="0"/>
                          </a:rPr>
                          <m:t>=</m:t>
                        </m:r>
                        <m:r>
                          <a:rPr lang="is-IS" sz="2400" i="1">
                            <a:latin typeface="Cambria Math" charset="0"/>
                          </a:rPr>
                          <m:t>0</m:t>
                        </m:r>
                      </m:sub>
                      <m:sup>
                        <m:r>
                          <a:rPr lang="is-IS" sz="24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𝐾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400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2400" i="1" dirty="0">
                    <a:latin typeface="+mn-lt"/>
                  </a:rPr>
                  <a:t> = 1</a:t>
                </a:r>
              </a:p>
              <a:p>
                <a:pPr marL="800100" lvl="1" indent="-342900" algn="l">
                  <a:buFont typeface="Courier New" charset="0"/>
                  <a:buChar char="o"/>
                </a:pPr>
                <a:endParaRPr lang="en-US" dirty="0">
                  <a:latin typeface="+mn-lt"/>
                </a:endParaRPr>
              </a:p>
              <a:p>
                <a:pPr marL="800100" lvl="1" indent="-342900" algn="l">
                  <a:buFont typeface="AppleSDGothicNeo-Regular" charset="-127"/>
                  <a:buChar char="□"/>
                </a:pPr>
                <a:endParaRPr lang="en-US" i="1" dirty="0">
                  <a:solidFill>
                    <a:srgbClr val="FF0000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7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028" y="887894"/>
                <a:ext cx="7169052" cy="4916542"/>
              </a:xfrm>
              <a:prstGeom prst="rect">
                <a:avLst/>
              </a:prstGeom>
              <a:blipFill>
                <a:blip r:embed="rId2"/>
                <a:stretch>
                  <a:fillRect l="-1443" t="-272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3989" y="4329901"/>
            <a:ext cx="4515240" cy="147453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3989" y="2707163"/>
            <a:ext cx="4515242" cy="147453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43989" y="887894"/>
            <a:ext cx="4515241" cy="170076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6254053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25040" y="292868"/>
            <a:ext cx="11834191" cy="43788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sz="2800">
                <a:latin typeface="+mn-lt"/>
                <a:ea typeface="Helvetica" charset="0"/>
                <a:cs typeface="Helvetica" charset="0"/>
              </a:rPr>
              <a:t>CHƯƠNG 3: LÝ THUYẾT HÀNG ĐỢI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/>
              <p:cNvSpPr txBox="1">
                <a:spLocks/>
              </p:cNvSpPr>
              <p:nvPr/>
            </p:nvSpPr>
            <p:spPr>
              <a:xfrm>
                <a:off x="159028" y="887894"/>
                <a:ext cx="7169052" cy="4968058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 algn="l">
                  <a:buFont typeface="AppleSDGothicNeo-Regular" charset="-127"/>
                  <a:buChar char="□"/>
                </a:pPr>
                <a:r>
                  <a:rPr lang="en-US" i="1" dirty="0">
                    <a:solidFill>
                      <a:srgbClr val="FF0000"/>
                    </a:solidFill>
                    <a:latin typeface="+mn-lt"/>
                  </a:rPr>
                  <a:t>HỆ THỐNG HÀNG ĐỢI M/M/1/K:</a:t>
                </a:r>
              </a:p>
              <a:p>
                <a:pPr marL="800100" lvl="1" indent="-342900" algn="l">
                  <a:buFont typeface="Courier New" charset="0"/>
                  <a:buChar char="o"/>
                </a:pPr>
                <a:r>
                  <a:rPr lang="en-US" dirty="0" err="1">
                    <a:latin typeface="+mn-lt"/>
                  </a:rPr>
                  <a:t>Từ</a:t>
                </a:r>
                <a:r>
                  <a:rPr lang="en-US" dirty="0">
                    <a:latin typeface="+mn-lt"/>
                  </a:rPr>
                  <a:t> </a:t>
                </a:r>
                <a:r>
                  <a:rPr lang="en-US" dirty="0" err="1">
                    <a:latin typeface="+mn-lt"/>
                  </a:rPr>
                  <a:t>hệ</a:t>
                </a:r>
                <a:r>
                  <a:rPr lang="en-US" dirty="0">
                    <a:latin typeface="+mn-lt"/>
                  </a:rPr>
                  <a:t> </a:t>
                </a:r>
                <a:r>
                  <a:rPr lang="en-US" dirty="0" err="1">
                    <a:latin typeface="+mn-lt"/>
                  </a:rPr>
                  <a:t>phương</a:t>
                </a:r>
                <a:r>
                  <a:rPr lang="en-US" dirty="0">
                    <a:latin typeface="+mn-lt"/>
                  </a:rPr>
                  <a:t> </a:t>
                </a:r>
                <a:r>
                  <a:rPr lang="en-US" dirty="0" err="1">
                    <a:latin typeface="+mn-lt"/>
                  </a:rPr>
                  <a:t>trình</a:t>
                </a:r>
                <a:r>
                  <a:rPr lang="en-US" dirty="0">
                    <a:latin typeface="+mn-lt"/>
                  </a:rPr>
                  <a:t> </a:t>
                </a:r>
                <a:r>
                  <a:rPr lang="en-US" dirty="0" err="1">
                    <a:latin typeface="+mn-lt"/>
                  </a:rPr>
                  <a:t>cân</a:t>
                </a:r>
                <a:r>
                  <a:rPr lang="en-US" dirty="0">
                    <a:latin typeface="+mn-lt"/>
                  </a:rPr>
                  <a:t> </a:t>
                </a:r>
                <a:r>
                  <a:rPr lang="en-US" dirty="0" err="1">
                    <a:latin typeface="+mn-lt"/>
                  </a:rPr>
                  <a:t>bằng</a:t>
                </a:r>
                <a:r>
                  <a:rPr lang="en-US" dirty="0">
                    <a:latin typeface="+mn-lt"/>
                  </a:rPr>
                  <a:t> </a:t>
                </a:r>
                <a:r>
                  <a:rPr lang="en-US" dirty="0" err="1">
                    <a:latin typeface="+mn-lt"/>
                  </a:rPr>
                  <a:t>xác</a:t>
                </a:r>
                <a:r>
                  <a:rPr lang="en-US" dirty="0">
                    <a:latin typeface="+mn-lt"/>
                  </a:rPr>
                  <a:t> </a:t>
                </a:r>
                <a:r>
                  <a:rPr lang="en-US" dirty="0" err="1">
                    <a:latin typeface="+mn-lt"/>
                  </a:rPr>
                  <a:t>suất</a:t>
                </a:r>
                <a:r>
                  <a:rPr lang="en-US" dirty="0">
                    <a:latin typeface="+mn-lt"/>
                  </a:rPr>
                  <a:t>, </a:t>
                </a:r>
                <a:r>
                  <a:rPr lang="en-US" dirty="0" err="1">
                    <a:latin typeface="+mn-lt"/>
                  </a:rPr>
                  <a:t>đồng</a:t>
                </a:r>
                <a:r>
                  <a:rPr lang="en-US" dirty="0">
                    <a:latin typeface="+mn-lt"/>
                  </a:rPr>
                  <a:t> </a:t>
                </a:r>
                <a:r>
                  <a:rPr lang="en-US" dirty="0" err="1">
                    <a:latin typeface="+mn-lt"/>
                  </a:rPr>
                  <a:t>thời</a:t>
                </a:r>
                <a:r>
                  <a:rPr lang="en-US" dirty="0">
                    <a:latin typeface="+mn-lt"/>
                  </a:rPr>
                  <a:t>:</a:t>
                </a:r>
              </a:p>
              <a:p>
                <a:pPr marL="0" lvl="1">
                  <a:spcBef>
                    <a:spcPts val="1000"/>
                  </a:spcBef>
                </a:pP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is-I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is-IS" i="1">
                            <a:latin typeface="Cambria Math" charset="0"/>
                          </a:rPr>
                          <m:t>𝑖</m:t>
                        </m:r>
                        <m:r>
                          <a:rPr lang="is-IS" i="1">
                            <a:latin typeface="Cambria Math" charset="0"/>
                          </a:rPr>
                          <m:t>=</m:t>
                        </m:r>
                        <m:r>
                          <a:rPr lang="is-IS" i="1">
                            <a:latin typeface="Cambria Math" charset="0"/>
                          </a:rPr>
                          <m:t>0</m:t>
                        </m:r>
                      </m:sub>
                      <m:sup>
                        <m:r>
                          <a:rPr lang="is-I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𝐾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i="1" dirty="0">
                    <a:latin typeface="+mn-lt"/>
                  </a:rPr>
                  <a:t> = 1</a:t>
                </a:r>
              </a:p>
              <a:p>
                <a:pPr marL="800100" lvl="1" indent="-342900" algn="l">
                  <a:buFont typeface="Courier New" charset="0"/>
                  <a:buChar char="o"/>
                </a:pPr>
                <a:r>
                  <a:rPr lang="en-US" dirty="0" err="1">
                    <a:latin typeface="+mn-lt"/>
                  </a:rPr>
                  <a:t>Từ</a:t>
                </a:r>
                <a:r>
                  <a:rPr lang="en-US" dirty="0">
                    <a:latin typeface="+mn-lt"/>
                  </a:rPr>
                  <a:t> </a:t>
                </a:r>
                <a:r>
                  <a:rPr lang="en-US" dirty="0" err="1">
                    <a:latin typeface="+mn-lt"/>
                  </a:rPr>
                  <a:t>đó</a:t>
                </a:r>
                <a:r>
                  <a:rPr lang="en-US" dirty="0">
                    <a:latin typeface="+mn-lt"/>
                  </a:rPr>
                  <a:t> ta </a:t>
                </a:r>
                <a:r>
                  <a:rPr lang="en-US" dirty="0" err="1">
                    <a:latin typeface="+mn-lt"/>
                  </a:rPr>
                  <a:t>có</a:t>
                </a:r>
                <a:r>
                  <a:rPr lang="en-US" dirty="0">
                    <a:latin typeface="+mn-lt"/>
                  </a:rPr>
                  <a:t>:</a:t>
                </a:r>
              </a:p>
              <a:p>
                <a:pPr marL="800100" lvl="1" indent="-342900" algn="l">
                  <a:buFont typeface="Courier New" charset="0"/>
                  <a:buChar char="o"/>
                </a:pPr>
                <a:endParaRPr lang="en-US" i="1" dirty="0">
                  <a:latin typeface="+mn-lt"/>
                </a:endParaRPr>
              </a:p>
              <a:p>
                <a:pPr marL="800100" lvl="1" indent="-342900" algn="l">
                  <a:buFont typeface="Courier New" charset="0"/>
                  <a:buChar char="o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i="1" dirty="0">
                    <a:latin typeface="+mn-lt"/>
                  </a:rPr>
                  <a:t> =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vi-VN" b="0" i="1" dirty="0" smtClean="0">
                            <a:latin typeface="Cambria Math" charset="0"/>
                          </a:rPr>
                          <m:t> </m:t>
                        </m:r>
                        <m:r>
                          <a:rPr lang="en-US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𝜌</m:t>
                        </m:r>
                      </m:e>
                      <m:sup>
                        <m:r>
                          <a:rPr lang="en-US" i="1" dirty="0">
                            <a:latin typeface="Cambria Math" charset="0"/>
                          </a:rPr>
                          <m:t>𝑖</m:t>
                        </m:r>
                      </m:sup>
                    </m:sSup>
                  </m:oMath>
                </a14:m>
                <a:r>
                  <a:rPr lang="en-US" i="1" dirty="0">
                    <a:latin typeface="+mn-lt"/>
                  </a:rPr>
                  <a:t> *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</a:rPr>
                          <m:t>𝑝</m:t>
                        </m:r>
                      </m:e>
                      <m:sub>
                        <m:r>
                          <a:rPr lang="vi-VN" b="0" i="1" dirty="0" smtClean="0">
                            <a:latin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i="1" dirty="0">
                    <a:latin typeface="+mn-lt"/>
                  </a:rPr>
                  <a:t> </a:t>
                </a:r>
                <a:r>
                  <a:rPr lang="en-US" dirty="0" err="1">
                    <a:latin typeface="+mn-lt"/>
                  </a:rPr>
                  <a:t>với</a:t>
                </a:r>
                <a:r>
                  <a:rPr lang="en-US" dirty="0">
                    <a:latin typeface="+mn-lt"/>
                  </a:rPr>
                  <a:t>  </a:t>
                </a:r>
                <a:r>
                  <a:rPr lang="en-US" i="1" dirty="0" err="1">
                    <a:latin typeface="+mn-lt"/>
                  </a:rPr>
                  <a:t>i</a:t>
                </a:r>
                <a:r>
                  <a:rPr lang="en-US" i="1" dirty="0">
                    <a:latin typeface="+mn-lt"/>
                  </a:rPr>
                  <a:t> = 0 </a:t>
                </a:r>
                <a:r>
                  <a:rPr lang="mr-IN" i="1" dirty="0">
                    <a:latin typeface="+mn-lt"/>
                  </a:rPr>
                  <a:t>…</a:t>
                </a:r>
                <a:r>
                  <a:rPr lang="vi-VN" i="1" dirty="0">
                    <a:latin typeface="+mn-lt"/>
                  </a:rPr>
                  <a:t> K</a:t>
                </a:r>
              </a:p>
              <a:p>
                <a:pPr marL="800100" lvl="1" indent="-342900" algn="l">
                  <a:buFont typeface="Courier New" charset="0"/>
                  <a:buChar char="o"/>
                </a:pPr>
                <a:endParaRPr lang="vi-VN" i="1" dirty="0">
                  <a:latin typeface="+mn-lt"/>
                </a:endParaRPr>
              </a:p>
              <a:p>
                <a:pPr marL="800100" lvl="1" indent="-342900" algn="l">
                  <a:buFont typeface="Courier New" charset="0"/>
                  <a:buChar char="o"/>
                </a:pPr>
                <a:r>
                  <a:rPr lang="vi-VN" dirty="0" err="1">
                    <a:latin typeface="Calibri" charset="0"/>
                    <a:ea typeface="Calibri" charset="0"/>
                    <a:cs typeface="Calibri" charset="0"/>
                  </a:rPr>
                  <a:t>Từ</a:t>
                </a:r>
                <a:r>
                  <a:rPr lang="vi-VN" dirty="0">
                    <a:latin typeface="Calibri" charset="0"/>
                    <a:ea typeface="Calibri" charset="0"/>
                    <a:cs typeface="Calibri" charset="0"/>
                  </a:rPr>
                  <a:t> </a:t>
                </a:r>
                <a:r>
                  <a:rPr lang="vi-VN" dirty="0" err="1">
                    <a:latin typeface="Calibri" charset="0"/>
                    <a:ea typeface="Calibri" charset="0"/>
                    <a:cs typeface="Calibri" charset="0"/>
                  </a:rPr>
                  <a:t>đó</a:t>
                </a:r>
                <a:r>
                  <a:rPr lang="vi-VN" dirty="0">
                    <a:latin typeface="Calibri" charset="0"/>
                    <a:ea typeface="Calibri" charset="0"/>
                    <a:cs typeface="Calibri" charset="0"/>
                  </a:rPr>
                  <a:t> ta </a:t>
                </a:r>
                <a:r>
                  <a:rPr lang="vi-VN" dirty="0" err="1">
                    <a:latin typeface="Calibri" charset="0"/>
                    <a:ea typeface="Calibri" charset="0"/>
                    <a:cs typeface="Calibri" charset="0"/>
                  </a:rPr>
                  <a:t>có</a:t>
                </a:r>
                <a:r>
                  <a:rPr lang="vi-VN" dirty="0">
                    <a:latin typeface="Calibri" charset="0"/>
                    <a:ea typeface="Calibri" charset="0"/>
                    <a:cs typeface="Calibri" charset="0"/>
                  </a:rPr>
                  <a:t>:</a:t>
                </a:r>
              </a:p>
              <a:p>
                <a:pPr marL="800100" lvl="1" indent="-342900" algn="l">
                  <a:buFont typeface="Courier New" charset="0"/>
                  <a:buChar char="o"/>
                </a:pPr>
                <a:endParaRPr lang="vi-VN" i="1" dirty="0">
                  <a:latin typeface="+mn-lt"/>
                </a:endParaRPr>
              </a:p>
              <a:p>
                <a:pPr marL="800100" lvl="1" indent="-342900" algn="l">
                  <a:buFont typeface="Courier New" charset="0"/>
                  <a:buChar char="o"/>
                </a:pP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mr-IN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mr-IN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vi-VN" b="0" i="1" smtClean="0">
                                    <a:latin typeface="Cambria Math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vi-VN" b="0" i="1" smtClean="0">
                                <a:latin typeface="Cambria Math" charset="0"/>
                              </a:rPr>
                              <m:t>= </m:t>
                            </m:r>
                            <m:f>
                              <m:fPr>
                                <m:ctrlPr>
                                  <a:rPr lang="mr-I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vi-VN" b="0" i="1" smtClean="0">
                                    <a:latin typeface="Cambria Math" charset="0"/>
                                  </a:rPr>
                                  <m:t>1</m:t>
                                </m:r>
                                <m:r>
                                  <a:rPr lang="vi-VN" b="0" i="1" smtClean="0">
                                    <a:latin typeface="Cambria Math" charset="0"/>
                                  </a:rPr>
                                  <m:t>−</m:t>
                                </m:r>
                                <m:r>
                                  <a:rPr lang="vi-VN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𝜌</m:t>
                                </m:r>
                              </m:num>
                              <m:den>
                                <m:r>
                                  <a:rPr lang="vi-VN" b="0" i="1" smtClean="0">
                                    <a:latin typeface="Cambria Math" charset="0"/>
                                  </a:rPr>
                                  <m:t>1</m:t>
                                </m:r>
                                <m:r>
                                  <a:rPr lang="vi-VN" b="0" i="1" smtClean="0">
                                    <a:latin typeface="Cambria Math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vi-V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vi-VN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𝜌</m:t>
                                    </m:r>
                                  </m:e>
                                  <m:sup>
                                    <m:r>
                                      <a:rPr lang="vi-VN" i="1" smtClean="0">
                                        <a:latin typeface="Cambria Math" charset="0"/>
                                      </a:rPr>
                                      <m:t>𝐾</m:t>
                                    </m:r>
                                    <m:r>
                                      <a:rPr lang="vi-VN" i="1" smtClean="0">
                                        <a:latin typeface="Cambria Math" charset="0"/>
                                      </a:rPr>
                                      <m:t>+</m:t>
                                    </m:r>
                                    <m:r>
                                      <a:rPr lang="vi-VN" i="1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p>
                                </m:sSup>
                              </m:den>
                            </m:f>
                          </m:e>
                          <m:e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vi-VN" b="0" i="1" smtClean="0">
                                <a:latin typeface="Cambria Math" charset="0"/>
                              </a:rPr>
                              <m:t>=</m:t>
                            </m:r>
                            <m:sSup>
                              <m:sSupPr>
                                <m:ctrlPr>
                                  <a:rPr lang="vi-V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vi-VN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𝜌</m:t>
                                </m:r>
                              </m:e>
                              <m:sup>
                                <m:r>
                                  <a:rPr lang="vi-VN" i="1">
                                    <a:latin typeface="Cambria Math" charset="0"/>
                                  </a:rPr>
                                  <m:t>𝑖</m:t>
                                </m:r>
                              </m:sup>
                            </m:sSup>
                            <m:f>
                              <m:fPr>
                                <m:ctrlPr>
                                  <a:rPr lang="mr-I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vi-VN" b="0" i="1" smtClean="0">
                                    <a:latin typeface="Cambria Math" charset="0"/>
                                  </a:rPr>
                                  <m:t>1</m:t>
                                </m:r>
                                <m:r>
                                  <a:rPr lang="vi-VN" b="0" i="1" smtClean="0">
                                    <a:latin typeface="Cambria Math" charset="0"/>
                                  </a:rPr>
                                  <m:t>−</m:t>
                                </m:r>
                                <m:r>
                                  <a:rPr lang="vi-VN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𝜌</m:t>
                                </m:r>
                              </m:num>
                              <m:den>
                                <m:r>
                                  <a:rPr lang="vi-VN" b="0" i="1" smtClean="0">
                                    <a:latin typeface="Cambria Math" charset="0"/>
                                  </a:rPr>
                                  <m:t>1</m:t>
                                </m:r>
                                <m:r>
                                  <a:rPr lang="vi-VN" b="0" i="1" smtClean="0">
                                    <a:latin typeface="Cambria Math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vi-V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vi-VN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𝜌</m:t>
                                    </m:r>
                                  </m:e>
                                  <m:sup>
                                    <m:r>
                                      <a:rPr lang="vi-VN" i="1" smtClean="0">
                                        <a:latin typeface="Cambria Math" charset="0"/>
                                      </a:rPr>
                                      <m:t>𝐾</m:t>
                                    </m:r>
                                    <m:r>
                                      <a:rPr lang="vi-VN" i="1" smtClean="0">
                                        <a:latin typeface="Cambria Math" charset="0"/>
                                      </a:rPr>
                                      <m:t>+</m:t>
                                    </m:r>
                                    <m:r>
                                      <a:rPr lang="vi-VN" i="1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p>
                                </m:sSup>
                              </m:den>
                            </m:f>
                          </m:e>
                        </m:eqArr>
                      </m:e>
                    </m:d>
                  </m:oMath>
                </a14:m>
                <a:endParaRPr lang="en-US" i="1" dirty="0">
                  <a:latin typeface="+mn-lt"/>
                </a:endParaRPr>
              </a:p>
            </p:txBody>
          </p:sp>
        </mc:Choice>
        <mc:Fallback xmlns="">
          <p:sp>
            <p:nvSpPr>
              <p:cNvPr id="7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028" y="887894"/>
                <a:ext cx="7169052" cy="4968058"/>
              </a:xfrm>
              <a:prstGeom prst="rect">
                <a:avLst/>
              </a:prstGeom>
              <a:blipFill>
                <a:blip r:embed="rId2"/>
                <a:stretch>
                  <a:fillRect l="-1443" t="-269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3989" y="4381417"/>
            <a:ext cx="4515240" cy="147453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3989" y="2720039"/>
            <a:ext cx="4515242" cy="147453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43989" y="887894"/>
            <a:ext cx="4515241" cy="166212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122964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25040" y="292868"/>
            <a:ext cx="11834191" cy="43788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sz="2800">
                <a:latin typeface="+mn-lt"/>
                <a:ea typeface="Helvetica" charset="0"/>
                <a:cs typeface="Helvetica" charset="0"/>
              </a:rPr>
              <a:t>CHƯƠNG 3: LÝ THUYẾT HÀNG ĐỢI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/>
              <p:cNvSpPr txBox="1">
                <a:spLocks/>
              </p:cNvSpPr>
              <p:nvPr/>
            </p:nvSpPr>
            <p:spPr>
              <a:xfrm>
                <a:off x="159028" y="887894"/>
                <a:ext cx="7169052" cy="4968058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 algn="l">
                  <a:buFont typeface="AppleSDGothicNeo-Regular" charset="-127"/>
                  <a:buChar char="□"/>
                </a:pPr>
                <a:r>
                  <a:rPr lang="en-US" i="1" dirty="0">
                    <a:solidFill>
                      <a:srgbClr val="FF0000"/>
                    </a:solidFill>
                    <a:latin typeface="+mn-lt"/>
                  </a:rPr>
                  <a:t>HỆ THỐNG HÀNG ĐỢI M/M/1/K:</a:t>
                </a:r>
              </a:p>
              <a:p>
                <a:pPr marL="800100" lvl="1" indent="-342900" algn="l">
                  <a:buFont typeface="Courier New" charset="0"/>
                  <a:buChar char="o"/>
                </a:pPr>
                <a:r>
                  <a:rPr lang="en-US" dirty="0" err="1">
                    <a:latin typeface="+mn-lt"/>
                  </a:rPr>
                  <a:t>Xác</a:t>
                </a:r>
                <a:r>
                  <a:rPr lang="en-US" dirty="0">
                    <a:latin typeface="+mn-lt"/>
                  </a:rPr>
                  <a:t> </a:t>
                </a:r>
                <a:r>
                  <a:rPr lang="en-US" dirty="0" err="1">
                    <a:latin typeface="+mn-lt"/>
                  </a:rPr>
                  <a:t>suất</a:t>
                </a:r>
                <a:r>
                  <a:rPr lang="en-US" dirty="0">
                    <a:latin typeface="+mn-lt"/>
                  </a:rPr>
                  <a:t> </a:t>
                </a:r>
                <a:r>
                  <a:rPr lang="en-US" dirty="0" err="1">
                    <a:latin typeface="+mn-lt"/>
                  </a:rPr>
                  <a:t>để</a:t>
                </a:r>
                <a:r>
                  <a:rPr lang="en-US" dirty="0">
                    <a:latin typeface="+mn-lt"/>
                  </a:rPr>
                  <a:t> </a:t>
                </a:r>
                <a:r>
                  <a:rPr lang="en-US" dirty="0" err="1">
                    <a:latin typeface="+mn-lt"/>
                  </a:rPr>
                  <a:t>khách</a:t>
                </a:r>
                <a:r>
                  <a:rPr lang="en-US" dirty="0">
                    <a:latin typeface="+mn-lt"/>
                  </a:rPr>
                  <a:t> </a:t>
                </a:r>
                <a:r>
                  <a:rPr lang="en-US" dirty="0" err="1">
                    <a:latin typeface="+mn-lt"/>
                  </a:rPr>
                  <a:t>hàng</a:t>
                </a:r>
                <a:r>
                  <a:rPr lang="en-US" dirty="0">
                    <a:latin typeface="+mn-lt"/>
                  </a:rPr>
                  <a:t> </a:t>
                </a:r>
                <a:r>
                  <a:rPr lang="en-US" dirty="0" err="1">
                    <a:latin typeface="+mn-lt"/>
                  </a:rPr>
                  <a:t>đến</a:t>
                </a:r>
                <a:r>
                  <a:rPr lang="en-US" dirty="0">
                    <a:latin typeface="+mn-lt"/>
                  </a:rPr>
                  <a:t> </a:t>
                </a:r>
                <a:r>
                  <a:rPr lang="en-US" dirty="0" err="1">
                    <a:latin typeface="+mn-lt"/>
                  </a:rPr>
                  <a:t>hệ</a:t>
                </a:r>
                <a:r>
                  <a:rPr lang="en-US" dirty="0">
                    <a:latin typeface="+mn-lt"/>
                  </a:rPr>
                  <a:t> </a:t>
                </a:r>
                <a:r>
                  <a:rPr lang="en-US" dirty="0" err="1">
                    <a:latin typeface="+mn-lt"/>
                  </a:rPr>
                  <a:t>thống</a:t>
                </a:r>
                <a:r>
                  <a:rPr lang="en-US" dirty="0">
                    <a:latin typeface="+mn-lt"/>
                  </a:rPr>
                  <a:t> </a:t>
                </a:r>
                <a:r>
                  <a:rPr lang="en-US" dirty="0" err="1">
                    <a:latin typeface="+mn-lt"/>
                  </a:rPr>
                  <a:t>bị</a:t>
                </a:r>
                <a:r>
                  <a:rPr lang="en-US" dirty="0">
                    <a:latin typeface="+mn-lt"/>
                  </a:rPr>
                  <a:t> </a:t>
                </a:r>
                <a:r>
                  <a:rPr lang="en-US" dirty="0" err="1">
                    <a:latin typeface="+mn-lt"/>
                  </a:rPr>
                  <a:t>từ</a:t>
                </a:r>
                <a:r>
                  <a:rPr lang="en-US" dirty="0">
                    <a:latin typeface="+mn-lt"/>
                  </a:rPr>
                  <a:t> </a:t>
                </a:r>
                <a:r>
                  <a:rPr lang="en-US" dirty="0" err="1">
                    <a:latin typeface="+mn-lt"/>
                  </a:rPr>
                  <a:t>chối</a:t>
                </a:r>
                <a:r>
                  <a:rPr lang="en-US" dirty="0">
                    <a:latin typeface="+mn-lt"/>
                  </a:rPr>
                  <a:t> </a:t>
                </a:r>
                <a:r>
                  <a:rPr lang="en-US" dirty="0" err="1">
                    <a:latin typeface="+mn-lt"/>
                  </a:rPr>
                  <a:t>chính</a:t>
                </a:r>
                <a:r>
                  <a:rPr lang="en-US" dirty="0">
                    <a:latin typeface="+mn-lt"/>
                  </a:rPr>
                  <a:t> </a:t>
                </a:r>
                <a:r>
                  <a:rPr lang="en-US" dirty="0" err="1">
                    <a:latin typeface="+mn-lt"/>
                  </a:rPr>
                  <a:t>là</a:t>
                </a:r>
                <a:r>
                  <a:rPr lang="en-US" dirty="0">
                    <a:latin typeface="+mn-lt"/>
                  </a:rPr>
                  <a:t> </a:t>
                </a:r>
                <a:r>
                  <a:rPr lang="en-US" dirty="0" err="1">
                    <a:latin typeface="+mn-lt"/>
                  </a:rPr>
                  <a:t>xác</a:t>
                </a:r>
                <a:r>
                  <a:rPr lang="en-US" dirty="0">
                    <a:latin typeface="+mn-lt"/>
                  </a:rPr>
                  <a:t> </a:t>
                </a:r>
                <a:r>
                  <a:rPr lang="en-US" dirty="0" err="1">
                    <a:latin typeface="+mn-lt"/>
                  </a:rPr>
                  <a:t>suất</a:t>
                </a:r>
                <a:r>
                  <a:rPr lang="en-US" dirty="0">
                    <a:latin typeface="+mn-lt"/>
                  </a:rPr>
                  <a:t> </a:t>
                </a:r>
                <a:r>
                  <a:rPr lang="en-US" dirty="0" err="1">
                    <a:latin typeface="+mn-lt"/>
                  </a:rPr>
                  <a:t>khi</a:t>
                </a:r>
                <a:r>
                  <a:rPr lang="en-US" dirty="0">
                    <a:latin typeface="+mn-lt"/>
                  </a:rPr>
                  <a:t> </a:t>
                </a:r>
                <a:r>
                  <a:rPr lang="en-US" dirty="0" err="1">
                    <a:latin typeface="+mn-lt"/>
                  </a:rPr>
                  <a:t>hệ</a:t>
                </a:r>
                <a:r>
                  <a:rPr lang="en-US" dirty="0">
                    <a:latin typeface="+mn-lt"/>
                  </a:rPr>
                  <a:t> </a:t>
                </a:r>
                <a:r>
                  <a:rPr lang="en-US" dirty="0" err="1">
                    <a:latin typeface="+mn-lt"/>
                  </a:rPr>
                  <a:t>thống</a:t>
                </a:r>
                <a:r>
                  <a:rPr lang="en-US" dirty="0">
                    <a:latin typeface="+mn-lt"/>
                  </a:rPr>
                  <a:t> </a:t>
                </a:r>
                <a:r>
                  <a:rPr lang="en-US" dirty="0" err="1">
                    <a:latin typeface="+mn-lt"/>
                  </a:rPr>
                  <a:t>có</a:t>
                </a:r>
                <a:r>
                  <a:rPr lang="en-US" dirty="0">
                    <a:latin typeface="+mn-lt"/>
                  </a:rPr>
                  <a:t> K </a:t>
                </a:r>
                <a:r>
                  <a:rPr lang="en-US" dirty="0" err="1">
                    <a:latin typeface="+mn-lt"/>
                  </a:rPr>
                  <a:t>yêu</a:t>
                </a:r>
                <a:r>
                  <a:rPr lang="en-US" dirty="0">
                    <a:latin typeface="+mn-lt"/>
                  </a:rPr>
                  <a:t> </a:t>
                </a:r>
                <a:r>
                  <a:rPr lang="en-US" dirty="0" err="1">
                    <a:latin typeface="+mn-lt"/>
                  </a:rPr>
                  <a:t>cầu</a:t>
                </a:r>
                <a:r>
                  <a:rPr lang="en-US" dirty="0">
                    <a:latin typeface="+mn-lt"/>
                  </a:rPr>
                  <a:t>:</a:t>
                </a:r>
              </a:p>
              <a:p>
                <a:pPr lvl="1"/>
                <a:endParaRPr lang="en-US" i="1" dirty="0">
                  <a:latin typeface="+mn-lt"/>
                </a:endParaRPr>
              </a:p>
              <a:p>
                <a:pPr lvl="1"/>
                <a:r>
                  <a:rPr lang="en-US" i="1" dirty="0" err="1">
                    <a:latin typeface="+mn-lt"/>
                  </a:rPr>
                  <a:t>P</a:t>
                </a:r>
                <a:r>
                  <a:rPr lang="en-US" i="1" baseline="-25000" dirty="0" err="1">
                    <a:latin typeface="+mn-lt"/>
                  </a:rPr>
                  <a:t>loss</a:t>
                </a:r>
                <a:r>
                  <a:rPr lang="en-US" i="1" baseline="-25000" dirty="0">
                    <a:latin typeface="+mn-lt"/>
                  </a:rPr>
                  <a:t> </a:t>
                </a:r>
                <a:r>
                  <a:rPr lang="en-US" i="1" dirty="0">
                    <a:latin typeface="+mn-lt"/>
                  </a:rPr>
                  <a:t>= p</a:t>
                </a:r>
                <a:r>
                  <a:rPr lang="en-US" i="1" baseline="-25000" dirty="0">
                    <a:latin typeface="+mn-lt"/>
                  </a:rPr>
                  <a:t>k</a:t>
                </a:r>
                <a:r>
                  <a:rPr lang="en-US" i="1" dirty="0">
                    <a:latin typeface="+mn-lt"/>
                  </a:rPr>
                  <a:t>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𝜌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i="1">
                            <a:latin typeface="Cambria Math" charset="0"/>
                          </a:rPr>
                          <m:t>K</m:t>
                        </m:r>
                      </m:sup>
                    </m:sSup>
                    <m:f>
                      <m:fPr>
                        <m:ctrlPr>
                          <a:rPr lang="mr-I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vi-VN" b="0" i="1" smtClean="0">
                            <a:latin typeface="Cambria Math" charset="0"/>
                          </a:rPr>
                          <m:t>1</m:t>
                        </m:r>
                        <m:r>
                          <a:rPr lang="vi-VN" b="0" i="1" smtClean="0">
                            <a:latin typeface="Cambria Math" charset="0"/>
                          </a:rPr>
                          <m:t>−</m:t>
                        </m:r>
                        <m:r>
                          <a:rPr lang="vi-V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𝜌</m:t>
                        </m:r>
                      </m:num>
                      <m:den>
                        <m:r>
                          <a:rPr lang="vi-VN" b="0" i="1" smtClean="0">
                            <a:latin typeface="Cambria Math" charset="0"/>
                          </a:rPr>
                          <m:t>1</m:t>
                        </m:r>
                        <m:r>
                          <a:rPr lang="vi-VN" b="0" i="1" smtClean="0">
                            <a:latin typeface="Cambria Math" charset="0"/>
                          </a:rPr>
                          <m:t>−</m:t>
                        </m:r>
                        <m:sSup>
                          <m:sSupPr>
                            <m:ctrlPr>
                              <a:rPr lang="vi-V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vi-VN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𝜌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vi-VN" i="1" smtClean="0">
                                <a:latin typeface="Cambria Math" charset="0"/>
                              </a:rPr>
                              <m:t>K</m:t>
                            </m:r>
                            <m:r>
                              <a:rPr lang="vi-VN" i="1" smtClean="0">
                                <a:latin typeface="Cambria Math" charset="0"/>
                              </a:rPr>
                              <m:t>+</m:t>
                            </m:r>
                            <m:r>
                              <a:rPr lang="vi-VN" i="1" smtClean="0">
                                <a:latin typeface="Cambria Math" charset="0"/>
                              </a:rPr>
                              <m:t>1</m:t>
                            </m:r>
                          </m:sup>
                        </m:sSup>
                      </m:den>
                    </m:f>
                    <m:r>
                      <a:rPr lang="vi-VN" b="0" i="1" smtClean="0">
                        <a:latin typeface="Cambria Math" charset="0"/>
                      </a:rPr>
                      <m:t> </m:t>
                    </m:r>
                  </m:oMath>
                </a14:m>
                <a:endParaRPr lang="vi-VN" b="0" i="1" dirty="0">
                  <a:latin typeface="+mn-lt"/>
                </a:endParaRPr>
              </a:p>
              <a:p>
                <a:pPr marL="800100" lvl="1" indent="-342900" algn="l">
                  <a:buFont typeface="Courier New" charset="0"/>
                  <a:buChar char="o"/>
                </a:pPr>
                <a:endParaRPr lang="vi-VN" i="1" dirty="0">
                  <a:latin typeface="+mn-lt"/>
                </a:endParaRPr>
              </a:p>
              <a:p>
                <a:pPr marL="800100" lvl="1" indent="-342900" algn="l">
                  <a:buFont typeface="Courier New" charset="0"/>
                  <a:buChar char="o"/>
                </a:pPr>
                <a:r>
                  <a:rPr lang="vi-VN" b="0" dirty="0" err="1">
                    <a:latin typeface="Calibri" charset="0"/>
                    <a:ea typeface="Calibri" charset="0"/>
                    <a:cs typeface="Calibri" charset="0"/>
                  </a:rPr>
                  <a:t>Số</a:t>
                </a:r>
                <a:r>
                  <a:rPr lang="vi-VN" b="0" dirty="0">
                    <a:latin typeface="Calibri" charset="0"/>
                    <a:ea typeface="Calibri" charset="0"/>
                    <a:cs typeface="Calibri" charset="0"/>
                  </a:rPr>
                  <a:t> yêu </a:t>
                </a:r>
                <a:r>
                  <a:rPr lang="vi-VN" b="0" dirty="0" err="1">
                    <a:latin typeface="Calibri" charset="0"/>
                    <a:ea typeface="Calibri" charset="0"/>
                    <a:cs typeface="Calibri" charset="0"/>
                  </a:rPr>
                  <a:t>cầu</a:t>
                </a:r>
                <a:r>
                  <a:rPr lang="vi-VN" b="0" dirty="0">
                    <a:latin typeface="Calibri" charset="0"/>
                    <a:ea typeface="Calibri" charset="0"/>
                    <a:cs typeface="Calibri" charset="0"/>
                  </a:rPr>
                  <a:t> trong </a:t>
                </a:r>
                <a:r>
                  <a:rPr lang="vi-VN" b="0" dirty="0" err="1">
                    <a:latin typeface="Calibri" charset="0"/>
                    <a:ea typeface="Calibri" charset="0"/>
                    <a:cs typeface="Calibri" charset="0"/>
                  </a:rPr>
                  <a:t>hệ</a:t>
                </a:r>
                <a:r>
                  <a:rPr lang="vi-VN" b="0" dirty="0">
                    <a:latin typeface="Calibri" charset="0"/>
                    <a:ea typeface="Calibri" charset="0"/>
                    <a:cs typeface="Calibri" charset="0"/>
                  </a:rPr>
                  <a:t> </a:t>
                </a:r>
                <a:r>
                  <a:rPr lang="vi-VN" b="0" dirty="0" err="1">
                    <a:latin typeface="Calibri" charset="0"/>
                    <a:ea typeface="Calibri" charset="0"/>
                    <a:cs typeface="Calibri" charset="0"/>
                  </a:rPr>
                  <a:t>thống</a:t>
                </a:r>
                <a:r>
                  <a:rPr lang="vi-VN" b="0" dirty="0">
                    <a:latin typeface="Calibri" charset="0"/>
                    <a:ea typeface="Calibri" charset="0"/>
                    <a:cs typeface="Calibri" charset="0"/>
                  </a:rPr>
                  <a:t>:</a:t>
                </a:r>
              </a:p>
              <a:p>
                <a:pPr marL="800100" lvl="1" indent="-342900" algn="l">
                  <a:buFont typeface="Courier New" charset="0"/>
                  <a:buChar char="o"/>
                </a:pPr>
                <a:endParaRPr lang="vi-VN" i="1" dirty="0">
                  <a:latin typeface="Calibri" charset="0"/>
                  <a:ea typeface="Calibri" charset="0"/>
                  <a:cs typeface="Calibri" charset="0"/>
                </a:endParaRPr>
              </a:p>
              <a:p>
                <a:pPr lvl="1"/>
                <a:r>
                  <a:rPr lang="vi-VN" i="1" dirty="0">
                    <a:latin typeface="Calibri" charset="0"/>
                    <a:ea typeface="Calibri" charset="0"/>
                    <a:cs typeface="Calibri" charset="0"/>
                  </a:rPr>
                  <a:t>N = E(N)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is-IS" i="1"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  <m:brk m:alnAt="25"/>
                          </m:rPr>
                          <a:rPr lang="is-IS" i="1">
                            <a:latin typeface="Cambria Math" charset="0"/>
                            <a:ea typeface="Calibri" charset="0"/>
                            <a:cs typeface="Calibri" charset="0"/>
                          </a:rPr>
                          <m:t>i</m:t>
                        </m:r>
                        <m:r>
                          <a:rPr lang="is-IS" i="1">
                            <a:latin typeface="Cambria Math" charset="0"/>
                            <a:ea typeface="Calibri" charset="0"/>
                            <a:cs typeface="Calibri" charset="0"/>
                          </a:rPr>
                          <m:t>=</m:t>
                        </m:r>
                        <m:r>
                          <a:rPr lang="is-IS" i="1">
                            <a:latin typeface="Cambria Math" charset="0"/>
                            <a:ea typeface="Calibri" charset="0"/>
                            <a:cs typeface="Calibri" charset="0"/>
                          </a:rPr>
                          <m:t>0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is-IS" i="1">
                            <a:latin typeface="Cambria Math" charset="0"/>
                            <a:ea typeface="Calibri" charset="0"/>
                            <a:cs typeface="Calibri" charset="0"/>
                          </a:rPr>
                          <m:t>K</m:t>
                        </m:r>
                      </m:sup>
                      <m:e>
                        <m:d>
                          <m:dPr>
                            <m:ctrlPr>
                              <a:rPr lang="vi-VN" i="1">
                                <a:latin typeface="Cambria Math" panose="02040503050406030204" pitchFamily="18" charset="0"/>
                                <a:ea typeface="Calibri" charset="0"/>
                                <a:cs typeface="Calibri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vi-VN" i="1">
                                <a:latin typeface="Cambria Math" charset="0"/>
                                <a:ea typeface="Calibri" charset="0"/>
                                <a:cs typeface="Calibri" charset="0"/>
                              </a:rPr>
                              <m:t>i</m:t>
                            </m:r>
                            <m:r>
                              <a:rPr lang="vi-VN" i="1">
                                <a:latin typeface="Cambria Math" charset="0"/>
                                <a:ea typeface="Calibri" charset="0"/>
                                <a:cs typeface="Calibri" charset="0"/>
                              </a:rPr>
                              <m:t> ∗ 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libri" charset="0"/>
                                    <a:cs typeface="Calibri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i="1">
                                    <a:latin typeface="Cambria Math" charset="0"/>
                                    <a:ea typeface="Calibri" charset="0"/>
                                    <a:cs typeface="Calibri" charset="0"/>
                                  </a:rPr>
                                  <m:t>p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i="1">
                                    <a:latin typeface="Cambria Math" charset="0"/>
                                    <a:ea typeface="Calibri" charset="0"/>
                                    <a:cs typeface="Calibri" charset="0"/>
                                  </a:rPr>
                                  <m:t>i</m:t>
                                </m:r>
                              </m:sub>
                            </m:sSub>
                          </m:e>
                        </m:d>
                        <m:r>
                          <a:rPr lang="vi-VN" i="1">
                            <a:latin typeface="Cambria Math" charset="0"/>
                            <a:ea typeface="Calibri" charset="0"/>
                            <a:cs typeface="Calibri" charset="0"/>
                          </a:rPr>
                          <m:t>= </m:t>
                        </m:r>
                        <m:f>
                          <m:fPr>
                            <m:ctrlPr>
                              <a:rPr lang="mr-IN" i="1">
                                <a:latin typeface="Cambria Math" panose="02040503050406030204" pitchFamily="18" charset="0"/>
                                <a:ea typeface="Calibri" charset="0"/>
                                <a:cs typeface="Calibri" charset="0"/>
                              </a:rPr>
                            </m:ctrlPr>
                          </m:fPr>
                          <m:num>
                            <m:r>
                              <a:rPr lang="vi-VN" i="1">
                                <a:latin typeface="Cambria Math" charset="0"/>
                                <a:ea typeface="Calibri" charset="0"/>
                                <a:cs typeface="Calibri" charset="0"/>
                              </a:rPr>
                              <m:t>1</m:t>
                            </m:r>
                            <m:r>
                              <a:rPr lang="vi-VN" i="1">
                                <a:latin typeface="Cambria Math" charset="0"/>
                                <a:ea typeface="Calibri" charset="0"/>
                                <a:cs typeface="Calibri" charset="0"/>
                              </a:rPr>
                              <m:t>−</m:t>
                            </m:r>
                            <m:r>
                              <a:rPr lang="vi-VN" i="1">
                                <a:latin typeface="Cambria Math" charset="0"/>
                                <a:ea typeface="Calibri" charset="0"/>
                                <a:cs typeface="Calibri" charset="0"/>
                              </a:rPr>
                              <m:t>𝜌</m:t>
                            </m:r>
                          </m:num>
                          <m:den>
                            <m:r>
                              <a:rPr lang="vi-VN" i="1">
                                <a:latin typeface="Cambria Math" charset="0"/>
                                <a:ea typeface="Calibri" charset="0"/>
                                <a:cs typeface="Calibri" charset="0"/>
                              </a:rPr>
                              <m:t>1</m:t>
                            </m:r>
                            <m:r>
                              <a:rPr lang="vi-VN" i="1">
                                <a:latin typeface="Cambria Math" charset="0"/>
                                <a:ea typeface="Calibri" charset="0"/>
                                <a:cs typeface="Calibri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vi-VN" i="1">
                                    <a:latin typeface="Cambria Math" panose="02040503050406030204" pitchFamily="18" charset="0"/>
                                    <a:ea typeface="Calibri" charset="0"/>
                                    <a:cs typeface="Calibri" charset="0"/>
                                  </a:rPr>
                                </m:ctrlPr>
                              </m:sSupPr>
                              <m:e>
                                <m:r>
                                  <a:rPr lang="vi-VN" i="1">
                                    <a:latin typeface="Cambria Math" charset="0"/>
                                    <a:ea typeface="Calibri" charset="0"/>
                                    <a:cs typeface="Calibri" charset="0"/>
                                  </a:rPr>
                                  <m:t>𝜌</m:t>
                                </m:r>
                              </m:e>
                              <m:sup>
                                <m:r>
                                  <m:rPr>
                                    <m:sty m:val="p"/>
                                  </m:rPr>
                                  <a:rPr lang="vi-VN" i="1">
                                    <a:latin typeface="Cambria Math" charset="0"/>
                                    <a:ea typeface="Calibri" charset="0"/>
                                    <a:cs typeface="Calibri" charset="0"/>
                                  </a:rPr>
                                  <m:t>K</m:t>
                                </m:r>
                                <m:r>
                                  <a:rPr lang="vi-VN" i="1">
                                    <a:latin typeface="Cambria Math" charset="0"/>
                                    <a:ea typeface="Calibri" charset="0"/>
                                    <a:cs typeface="Calibri" charset="0"/>
                                  </a:rPr>
                                  <m:t>+</m:t>
                                </m:r>
                                <m:r>
                                  <a:rPr lang="vi-VN" i="1">
                                    <a:latin typeface="Cambria Math" charset="0"/>
                                    <a:ea typeface="Calibri" charset="0"/>
                                    <a:cs typeface="Calibri" charset="0"/>
                                  </a:rPr>
                                  <m:t>1</m:t>
                                </m:r>
                              </m:sup>
                            </m:sSup>
                          </m:den>
                        </m:f>
                      </m:e>
                    </m:nary>
                    <m:nary>
                      <m:naryPr>
                        <m:chr m:val="∑"/>
                        <m:limLoc m:val="subSup"/>
                        <m:ctrlPr>
                          <a:rPr lang="is-IS" i="1"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  <m:brk m:alnAt="25"/>
                          </m:rPr>
                          <a:rPr lang="is-IS" i="1">
                            <a:latin typeface="Cambria Math" charset="0"/>
                            <a:ea typeface="Calibri" charset="0"/>
                            <a:cs typeface="Calibri" charset="0"/>
                          </a:rPr>
                          <m:t>i</m:t>
                        </m:r>
                        <m:r>
                          <a:rPr lang="is-IS" i="1">
                            <a:latin typeface="Cambria Math" charset="0"/>
                            <a:ea typeface="Calibri" charset="0"/>
                            <a:cs typeface="Calibri" charset="0"/>
                          </a:rPr>
                          <m:t>=</m:t>
                        </m:r>
                        <m:r>
                          <a:rPr lang="is-IS" i="1">
                            <a:latin typeface="Cambria Math" charset="0"/>
                            <a:ea typeface="Calibri" charset="0"/>
                            <a:cs typeface="Calibri" charset="0"/>
                          </a:rPr>
                          <m:t>0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is-IS" i="1">
                            <a:latin typeface="Cambria Math" charset="0"/>
                            <a:ea typeface="Calibri" charset="0"/>
                            <a:cs typeface="Calibri" charset="0"/>
                          </a:rPr>
                          <m:t>K</m:t>
                        </m:r>
                      </m:sup>
                      <m:e>
                        <m:r>
                          <a:rPr lang="vi-VN" i="1">
                            <a:latin typeface="Cambria Math" charset="0"/>
                            <a:ea typeface="Calibri" charset="0"/>
                            <a:cs typeface="Calibri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vi-VN" i="1">
                            <a:latin typeface="Cambria Math" charset="0"/>
                            <a:ea typeface="Calibri" charset="0"/>
                            <a:cs typeface="Calibri" charset="0"/>
                          </a:rPr>
                          <m:t>i</m:t>
                        </m:r>
                        <m:r>
                          <a:rPr lang="vi-VN" i="1">
                            <a:latin typeface="Cambria Math" charset="0"/>
                            <a:ea typeface="Calibri" charset="0"/>
                            <a:cs typeface="Calibri" charset="0"/>
                          </a:rPr>
                          <m:t> ∗</m:t>
                        </m:r>
                        <m:sSup>
                          <m:sSupPr>
                            <m:ctrlPr>
                              <a:rPr lang="vi-VN" i="1">
                                <a:latin typeface="Cambria Math" panose="02040503050406030204" pitchFamily="18" charset="0"/>
                                <a:ea typeface="Calibri" charset="0"/>
                                <a:cs typeface="Calibri" charset="0"/>
                              </a:rPr>
                            </m:ctrlPr>
                          </m:sSupPr>
                          <m:e>
                            <m:r>
                              <a:rPr lang="vi-VN" i="1">
                                <a:latin typeface="Cambria Math" charset="0"/>
                                <a:ea typeface="Calibri" charset="0"/>
                                <a:cs typeface="Calibri" charset="0"/>
                              </a:rPr>
                              <m:t> </m:t>
                            </m:r>
                            <m:r>
                              <a:rPr lang="vi-VN" i="1">
                                <a:latin typeface="Cambria Math" charset="0"/>
                                <a:ea typeface="Calibri" charset="0"/>
                                <a:cs typeface="Calibri" charset="0"/>
                              </a:rPr>
                              <m:t>𝜌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vi-VN" i="1">
                                <a:latin typeface="Cambria Math" charset="0"/>
                                <a:ea typeface="Calibri" charset="0"/>
                                <a:cs typeface="Calibri" charset="0"/>
                              </a:rPr>
                              <m:t>i</m:t>
                            </m:r>
                          </m:sup>
                        </m:sSup>
                        <m:r>
                          <a:rPr lang="vi-VN" i="1">
                            <a:latin typeface="Cambria Math" charset="0"/>
                            <a:ea typeface="Calibri" charset="0"/>
                            <a:cs typeface="Calibri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vi-VN" i="1" dirty="0">
                    <a:latin typeface="Calibri" charset="0"/>
                    <a:ea typeface="Calibri" charset="0"/>
                    <a:cs typeface="Calibri" charset="0"/>
                  </a:rPr>
                  <a:t> </a:t>
                </a:r>
              </a:p>
              <a:p>
                <a:pPr marL="800100" lvl="1" indent="-342900" algn="l">
                  <a:buFont typeface="Courier New" charset="0"/>
                  <a:buChar char="o"/>
                </a:pPr>
                <a:endParaRPr lang="vi-VN" b="0" dirty="0">
                  <a:latin typeface="Calibri" charset="0"/>
                  <a:ea typeface="Calibri" charset="0"/>
                  <a:cs typeface="Calibri" charset="0"/>
                </a:endParaRPr>
              </a:p>
              <a:p>
                <a:pPr marL="800100" lvl="1" indent="-342900" algn="l">
                  <a:buFont typeface="Courier New" charset="0"/>
                  <a:buChar char="o"/>
                </a:pPr>
                <a:r>
                  <a:rPr lang="vi-VN" dirty="0" err="1">
                    <a:latin typeface="Calibri" charset="0"/>
                    <a:ea typeface="Calibri" charset="0"/>
                    <a:cs typeface="Calibri" charset="0"/>
                  </a:rPr>
                  <a:t>Từ</a:t>
                </a:r>
                <a:r>
                  <a:rPr lang="vi-VN" dirty="0">
                    <a:latin typeface="Calibri" charset="0"/>
                    <a:ea typeface="Calibri" charset="0"/>
                    <a:cs typeface="Calibri" charset="0"/>
                  </a:rPr>
                  <a:t> </a:t>
                </a:r>
                <a:r>
                  <a:rPr lang="vi-VN" dirty="0" err="1">
                    <a:latin typeface="Calibri" charset="0"/>
                    <a:ea typeface="Calibri" charset="0"/>
                    <a:cs typeface="Calibri" charset="0"/>
                  </a:rPr>
                  <a:t>đó</a:t>
                </a:r>
                <a:r>
                  <a:rPr lang="vi-VN" dirty="0">
                    <a:latin typeface="Calibri" charset="0"/>
                    <a:ea typeface="Calibri" charset="0"/>
                    <a:cs typeface="Calibri" charset="0"/>
                  </a:rPr>
                  <a:t> ta </a:t>
                </a:r>
                <a:r>
                  <a:rPr lang="vi-VN" dirty="0" err="1">
                    <a:latin typeface="Calibri" charset="0"/>
                    <a:ea typeface="Calibri" charset="0"/>
                    <a:cs typeface="Calibri" charset="0"/>
                  </a:rPr>
                  <a:t>có</a:t>
                </a:r>
                <a:r>
                  <a:rPr lang="vi-VN" dirty="0">
                    <a:latin typeface="Calibri" charset="0"/>
                    <a:ea typeface="Calibri" charset="0"/>
                    <a:cs typeface="Calibri" charset="0"/>
                  </a:rPr>
                  <a:t>:</a:t>
                </a:r>
              </a:p>
              <a:p>
                <a:pPr marL="800100" lvl="1" indent="-342900" algn="l">
                  <a:buFont typeface="Courier New" charset="0"/>
                  <a:buChar char="o"/>
                </a:pPr>
                <a:endParaRPr lang="vi-VN" dirty="0">
                  <a:latin typeface="Calibri" charset="0"/>
                  <a:ea typeface="Calibri" charset="0"/>
                  <a:cs typeface="Calibri" charset="0"/>
                </a:endParaRPr>
              </a:p>
              <a:p>
                <a:pPr lvl="1"/>
                <a:r>
                  <a:rPr lang="vi-VN" i="1" dirty="0">
                    <a:latin typeface="Calibri" charset="0"/>
                    <a:ea typeface="Calibri" charset="0"/>
                    <a:cs typeface="Calibri" charset="0"/>
                  </a:rPr>
                  <a:t>N = E(N)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i="1" smtClean="0"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</m:ctrlPr>
                      </m:fPr>
                      <m:num>
                        <m:r>
                          <a:rPr lang="mr-IN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𝜌</m:t>
                        </m:r>
                      </m:num>
                      <m:den>
                        <m:r>
                          <a:rPr lang="vi-VN" b="0" i="1" smtClean="0">
                            <a:latin typeface="Cambria Math" charset="0"/>
                            <a:ea typeface="Calibri" charset="0"/>
                            <a:cs typeface="Calibri" charset="0"/>
                          </a:rPr>
                          <m:t>1</m:t>
                        </m:r>
                        <m:r>
                          <a:rPr lang="vi-VN" b="0" i="1" smtClean="0">
                            <a:latin typeface="Cambria Math" charset="0"/>
                            <a:ea typeface="Calibri" charset="0"/>
                            <a:cs typeface="Calibri" charset="0"/>
                          </a:rPr>
                          <m:t>−</m:t>
                        </m:r>
                        <m:r>
                          <a:rPr lang="vi-V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𝜌</m:t>
                        </m:r>
                      </m:den>
                    </m:f>
                  </m:oMath>
                </a14:m>
                <a:r>
                  <a:rPr lang="vi-VN" i="1" dirty="0">
                    <a:latin typeface="Calibri" charset="0"/>
                    <a:ea typeface="Calibri" charset="0"/>
                    <a:cs typeface="Calibri" charset="0"/>
                  </a:rPr>
                  <a:t> - (K+1) *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i="1" smtClean="0"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mr-IN" i="1" smtClean="0">
                                <a:latin typeface="Cambria Math" panose="02040503050406030204" pitchFamily="18" charset="0"/>
                                <a:ea typeface="Calibri" charset="0"/>
                                <a:cs typeface="Calibri" charset="0"/>
                              </a:rPr>
                            </m:ctrlPr>
                          </m:sSupPr>
                          <m:e>
                            <m:r>
                              <a:rPr lang="mr-IN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𝜌</m:t>
                            </m:r>
                          </m:e>
                          <m:sup>
                            <m:r>
                              <a:rPr lang="vi-VN" i="1" smtClean="0">
                                <a:latin typeface="Cambria Math" charset="0"/>
                                <a:ea typeface="Calibri" charset="0"/>
                                <a:cs typeface="Calibri" charset="0"/>
                              </a:rPr>
                              <m:t>𝐾</m:t>
                            </m:r>
                            <m:r>
                              <a:rPr lang="vi-VN" i="1" smtClean="0">
                                <a:latin typeface="Cambria Math" charset="0"/>
                                <a:ea typeface="Calibri" charset="0"/>
                                <a:cs typeface="Calibri" charset="0"/>
                              </a:rPr>
                              <m:t>+</m:t>
                            </m:r>
                            <m:r>
                              <a:rPr lang="vi-VN" i="1" smtClean="0">
                                <a:latin typeface="Cambria Math" charset="0"/>
                                <a:ea typeface="Calibri" charset="0"/>
                                <a:cs typeface="Calibri" charset="0"/>
                              </a:rPr>
                              <m:t>1</m:t>
                            </m:r>
                          </m:sup>
                        </m:sSup>
                      </m:num>
                      <m:den>
                        <m:r>
                          <a:rPr lang="vi-VN" b="0" i="1" smtClean="0">
                            <a:latin typeface="Cambria Math" charset="0"/>
                            <a:ea typeface="Calibri" charset="0"/>
                            <a:cs typeface="Calibri" charset="0"/>
                          </a:rPr>
                          <m:t>1</m:t>
                        </m:r>
                        <m:r>
                          <a:rPr lang="vi-VN" b="0" i="1" smtClean="0">
                            <a:latin typeface="Cambria Math" charset="0"/>
                            <a:ea typeface="Calibri" charset="0"/>
                            <a:cs typeface="Calibri" charset="0"/>
                          </a:rPr>
                          <m:t>−</m:t>
                        </m:r>
                        <m:sSup>
                          <m:sSupPr>
                            <m:ctrlPr>
                              <a:rPr lang="vi-VN" b="0" i="1" smtClean="0">
                                <a:latin typeface="Cambria Math" panose="02040503050406030204" pitchFamily="18" charset="0"/>
                                <a:ea typeface="Calibri" charset="0"/>
                                <a:cs typeface="Calibri" charset="0"/>
                              </a:rPr>
                            </m:ctrlPr>
                          </m:sSupPr>
                          <m:e>
                            <m:r>
                              <a:rPr lang="vi-VN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𝜌</m:t>
                            </m:r>
                          </m:e>
                          <m:sup>
                            <m:r>
                              <a:rPr lang="vi-VN" i="1" smtClean="0">
                                <a:latin typeface="Cambria Math" charset="0"/>
                                <a:ea typeface="Calibri" charset="0"/>
                                <a:cs typeface="Calibri" charset="0"/>
                              </a:rPr>
                              <m:t>𝐾</m:t>
                            </m:r>
                            <m:r>
                              <a:rPr lang="vi-VN" i="1" smtClean="0">
                                <a:latin typeface="Cambria Math" charset="0"/>
                                <a:ea typeface="Calibri" charset="0"/>
                                <a:cs typeface="Calibri" charset="0"/>
                              </a:rPr>
                              <m:t>+</m:t>
                            </m:r>
                            <m:r>
                              <a:rPr lang="vi-VN" i="1" smtClean="0">
                                <a:latin typeface="Cambria Math" charset="0"/>
                                <a:ea typeface="Calibri" charset="0"/>
                                <a:cs typeface="Calibri" charset="0"/>
                              </a:rPr>
                              <m:t>1</m:t>
                            </m:r>
                          </m:sup>
                        </m:sSup>
                      </m:den>
                    </m:f>
                  </m:oMath>
                </a14:m>
                <a:endParaRPr lang="vi-VN" i="1" dirty="0">
                  <a:latin typeface="Calibri" charset="0"/>
                  <a:ea typeface="Calibri" charset="0"/>
                  <a:cs typeface="Calibri" charset="0"/>
                </a:endParaRPr>
              </a:p>
              <a:p>
                <a:pPr marL="800100" lvl="1" indent="-342900" algn="l">
                  <a:buFont typeface="Courier New" charset="0"/>
                  <a:buChar char="o"/>
                </a:pPr>
                <a:endParaRPr lang="vi-VN" b="0" dirty="0">
                  <a:latin typeface="Calibri" charset="0"/>
                  <a:ea typeface="Calibri" charset="0"/>
                  <a:cs typeface="Calibri" charset="0"/>
                </a:endParaRPr>
              </a:p>
              <a:p>
                <a:pPr marL="800100" lvl="1" indent="-342900" algn="l">
                  <a:buFont typeface="Courier New" charset="0"/>
                  <a:buChar char="o"/>
                </a:pPr>
                <a:endParaRPr lang="vi-VN" i="1" dirty="0">
                  <a:latin typeface="+mn-lt"/>
                </a:endParaRPr>
              </a:p>
              <a:p>
                <a:pPr lvl="1"/>
                <a:endParaRPr lang="vi-VN" i="1" dirty="0">
                  <a:latin typeface="+mn-lt"/>
                </a:endParaRPr>
              </a:p>
              <a:p>
                <a:pPr lvl="1"/>
                <a:endParaRPr lang="vi-VN" b="0" i="1" dirty="0">
                  <a:latin typeface="+mn-lt"/>
                </a:endParaRPr>
              </a:p>
              <a:p>
                <a:pPr marL="800100" lvl="1" indent="-342900" algn="l">
                  <a:buFont typeface="Courier New" charset="0"/>
                  <a:buChar char="o"/>
                </a:pPr>
                <a:endParaRPr lang="vi-VN" b="0" i="1" dirty="0">
                  <a:latin typeface="+mn-lt"/>
                </a:endParaRPr>
              </a:p>
              <a:p>
                <a:pPr marL="800100" lvl="1" indent="-342900" algn="l">
                  <a:buFont typeface="Courier New" charset="0"/>
                  <a:buChar char="o"/>
                </a:pPr>
                <a:endParaRPr lang="vi-VN" b="0" i="1" dirty="0">
                  <a:latin typeface="+mn-lt"/>
                </a:endParaRPr>
              </a:p>
              <a:p>
                <a:pPr marL="800100" lvl="1" indent="-342900" algn="l">
                  <a:buFont typeface="Courier New" charset="0"/>
                  <a:buChar char="o"/>
                </a:pPr>
                <a:endParaRPr lang="en-US" i="1" baseline="-25000" dirty="0">
                  <a:latin typeface="+mn-lt"/>
                </a:endParaRPr>
              </a:p>
            </p:txBody>
          </p:sp>
        </mc:Choice>
        <mc:Fallback xmlns="">
          <p:sp>
            <p:nvSpPr>
              <p:cNvPr id="7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028" y="887894"/>
                <a:ext cx="7169052" cy="4968058"/>
              </a:xfrm>
              <a:prstGeom prst="rect">
                <a:avLst/>
              </a:prstGeom>
              <a:blipFill>
                <a:blip r:embed="rId2"/>
                <a:stretch>
                  <a:fillRect l="-1443" t="-2693" r="-25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3991" y="887894"/>
            <a:ext cx="4515240" cy="113408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3991" y="2179129"/>
            <a:ext cx="4515239" cy="325575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8195963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25040" y="292868"/>
            <a:ext cx="11834191" cy="43788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sz="2800">
                <a:latin typeface="+mn-lt"/>
                <a:ea typeface="Helvetica" charset="0"/>
                <a:cs typeface="Helvetica" charset="0"/>
              </a:rPr>
              <a:t>CHƯƠNG 3: LÝ THUYẾT HÀNG ĐỢI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/>
              <p:cNvSpPr txBox="1">
                <a:spLocks/>
              </p:cNvSpPr>
              <p:nvPr/>
            </p:nvSpPr>
            <p:spPr>
              <a:xfrm>
                <a:off x="159028" y="887894"/>
                <a:ext cx="7169052" cy="4968058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 algn="l">
                  <a:buFont typeface="AppleSDGothicNeo-Regular" charset="-127"/>
                  <a:buChar char="□"/>
                </a:pPr>
                <a:r>
                  <a:rPr lang="en-US" i="1" dirty="0">
                    <a:solidFill>
                      <a:srgbClr val="FF0000"/>
                    </a:solidFill>
                    <a:latin typeface="+mn-lt"/>
                  </a:rPr>
                  <a:t>HỆ THỐNG HÀNG ĐỢI M/M/1/K:</a:t>
                </a:r>
              </a:p>
              <a:p>
                <a:pPr marL="800100" lvl="1" indent="-342900" algn="l">
                  <a:buFont typeface="Courier New" charset="0"/>
                  <a:buChar char="o"/>
                </a:pPr>
                <a:r>
                  <a:rPr lang="en-US" dirty="0" err="1">
                    <a:latin typeface="+mn-lt"/>
                  </a:rPr>
                  <a:t>Xác</a:t>
                </a:r>
                <a:r>
                  <a:rPr lang="en-US" dirty="0">
                    <a:latin typeface="+mn-lt"/>
                  </a:rPr>
                  <a:t> </a:t>
                </a:r>
                <a:r>
                  <a:rPr lang="en-US" dirty="0" err="1">
                    <a:latin typeface="+mn-lt"/>
                  </a:rPr>
                  <a:t>suất</a:t>
                </a:r>
                <a:r>
                  <a:rPr lang="en-US" dirty="0">
                    <a:latin typeface="+mn-lt"/>
                  </a:rPr>
                  <a:t> </a:t>
                </a:r>
                <a:r>
                  <a:rPr lang="en-US" dirty="0" err="1">
                    <a:latin typeface="+mn-lt"/>
                  </a:rPr>
                  <a:t>để</a:t>
                </a:r>
                <a:r>
                  <a:rPr lang="en-US" dirty="0">
                    <a:latin typeface="+mn-lt"/>
                  </a:rPr>
                  <a:t> </a:t>
                </a:r>
                <a:r>
                  <a:rPr lang="en-US" dirty="0" err="1">
                    <a:latin typeface="+mn-lt"/>
                  </a:rPr>
                  <a:t>khách</a:t>
                </a:r>
                <a:r>
                  <a:rPr lang="en-US" dirty="0">
                    <a:latin typeface="+mn-lt"/>
                  </a:rPr>
                  <a:t> </a:t>
                </a:r>
                <a:r>
                  <a:rPr lang="en-US" dirty="0" err="1">
                    <a:latin typeface="+mn-lt"/>
                  </a:rPr>
                  <a:t>hàng</a:t>
                </a:r>
                <a:r>
                  <a:rPr lang="en-US" dirty="0">
                    <a:latin typeface="+mn-lt"/>
                  </a:rPr>
                  <a:t> </a:t>
                </a:r>
                <a:r>
                  <a:rPr lang="en-US" dirty="0" err="1">
                    <a:latin typeface="+mn-lt"/>
                  </a:rPr>
                  <a:t>đến</a:t>
                </a:r>
                <a:r>
                  <a:rPr lang="en-US" dirty="0">
                    <a:latin typeface="+mn-lt"/>
                  </a:rPr>
                  <a:t> </a:t>
                </a:r>
                <a:r>
                  <a:rPr lang="en-US" dirty="0" err="1">
                    <a:latin typeface="+mn-lt"/>
                  </a:rPr>
                  <a:t>hệ</a:t>
                </a:r>
                <a:r>
                  <a:rPr lang="en-US" dirty="0">
                    <a:latin typeface="+mn-lt"/>
                  </a:rPr>
                  <a:t> </a:t>
                </a:r>
                <a:r>
                  <a:rPr lang="en-US" dirty="0" err="1">
                    <a:latin typeface="+mn-lt"/>
                  </a:rPr>
                  <a:t>thống</a:t>
                </a:r>
                <a:r>
                  <a:rPr lang="en-US" dirty="0">
                    <a:latin typeface="+mn-lt"/>
                  </a:rPr>
                  <a:t> </a:t>
                </a:r>
                <a:r>
                  <a:rPr lang="en-US" dirty="0" err="1">
                    <a:latin typeface="+mn-lt"/>
                  </a:rPr>
                  <a:t>bị</a:t>
                </a:r>
                <a:r>
                  <a:rPr lang="en-US" dirty="0">
                    <a:latin typeface="+mn-lt"/>
                  </a:rPr>
                  <a:t> </a:t>
                </a:r>
                <a:r>
                  <a:rPr lang="en-US" dirty="0" err="1">
                    <a:latin typeface="+mn-lt"/>
                  </a:rPr>
                  <a:t>từ</a:t>
                </a:r>
                <a:r>
                  <a:rPr lang="en-US" dirty="0">
                    <a:latin typeface="+mn-lt"/>
                  </a:rPr>
                  <a:t> </a:t>
                </a:r>
                <a:r>
                  <a:rPr lang="en-US" dirty="0" err="1">
                    <a:latin typeface="+mn-lt"/>
                  </a:rPr>
                  <a:t>chối</a:t>
                </a:r>
                <a:r>
                  <a:rPr lang="en-US" dirty="0">
                    <a:latin typeface="+mn-lt"/>
                  </a:rPr>
                  <a:t> </a:t>
                </a:r>
                <a:r>
                  <a:rPr lang="en-US" dirty="0" err="1">
                    <a:latin typeface="+mn-lt"/>
                  </a:rPr>
                  <a:t>chính</a:t>
                </a:r>
                <a:r>
                  <a:rPr lang="en-US" dirty="0">
                    <a:latin typeface="+mn-lt"/>
                  </a:rPr>
                  <a:t> </a:t>
                </a:r>
                <a:r>
                  <a:rPr lang="en-US" dirty="0" err="1">
                    <a:latin typeface="+mn-lt"/>
                  </a:rPr>
                  <a:t>là</a:t>
                </a:r>
                <a:r>
                  <a:rPr lang="en-US" dirty="0">
                    <a:latin typeface="+mn-lt"/>
                  </a:rPr>
                  <a:t> </a:t>
                </a:r>
                <a:r>
                  <a:rPr lang="en-US" dirty="0" err="1">
                    <a:latin typeface="+mn-lt"/>
                  </a:rPr>
                  <a:t>xác</a:t>
                </a:r>
                <a:r>
                  <a:rPr lang="en-US" dirty="0">
                    <a:latin typeface="+mn-lt"/>
                  </a:rPr>
                  <a:t> </a:t>
                </a:r>
                <a:r>
                  <a:rPr lang="en-US" dirty="0" err="1">
                    <a:latin typeface="+mn-lt"/>
                  </a:rPr>
                  <a:t>suất</a:t>
                </a:r>
                <a:r>
                  <a:rPr lang="en-US" dirty="0">
                    <a:latin typeface="+mn-lt"/>
                  </a:rPr>
                  <a:t> </a:t>
                </a:r>
                <a:r>
                  <a:rPr lang="en-US" dirty="0" err="1">
                    <a:latin typeface="+mn-lt"/>
                  </a:rPr>
                  <a:t>khi</a:t>
                </a:r>
                <a:r>
                  <a:rPr lang="en-US" dirty="0">
                    <a:latin typeface="+mn-lt"/>
                  </a:rPr>
                  <a:t> </a:t>
                </a:r>
                <a:r>
                  <a:rPr lang="en-US" dirty="0" err="1">
                    <a:latin typeface="+mn-lt"/>
                  </a:rPr>
                  <a:t>hệ</a:t>
                </a:r>
                <a:r>
                  <a:rPr lang="en-US" dirty="0">
                    <a:latin typeface="+mn-lt"/>
                  </a:rPr>
                  <a:t> </a:t>
                </a:r>
                <a:r>
                  <a:rPr lang="en-US" dirty="0" err="1">
                    <a:latin typeface="+mn-lt"/>
                  </a:rPr>
                  <a:t>thống</a:t>
                </a:r>
                <a:r>
                  <a:rPr lang="en-US" dirty="0">
                    <a:latin typeface="+mn-lt"/>
                  </a:rPr>
                  <a:t> </a:t>
                </a:r>
                <a:r>
                  <a:rPr lang="en-US" dirty="0" err="1">
                    <a:latin typeface="+mn-lt"/>
                  </a:rPr>
                  <a:t>có</a:t>
                </a:r>
                <a:r>
                  <a:rPr lang="en-US" dirty="0">
                    <a:latin typeface="+mn-lt"/>
                  </a:rPr>
                  <a:t> K </a:t>
                </a:r>
                <a:r>
                  <a:rPr lang="en-US" dirty="0" err="1">
                    <a:latin typeface="+mn-lt"/>
                  </a:rPr>
                  <a:t>yêu</a:t>
                </a:r>
                <a:r>
                  <a:rPr lang="en-US" dirty="0">
                    <a:latin typeface="+mn-lt"/>
                  </a:rPr>
                  <a:t> </a:t>
                </a:r>
                <a:r>
                  <a:rPr lang="en-US" dirty="0" err="1">
                    <a:latin typeface="+mn-lt"/>
                  </a:rPr>
                  <a:t>cầu</a:t>
                </a:r>
                <a:r>
                  <a:rPr lang="en-US" dirty="0">
                    <a:latin typeface="+mn-lt"/>
                  </a:rPr>
                  <a:t>:</a:t>
                </a:r>
              </a:p>
              <a:p>
                <a:pPr marL="800100" lvl="1" indent="-342900">
                  <a:buFont typeface="Courier New" charset="0"/>
                  <a:buChar char="o"/>
                </a:pPr>
                <a:endParaRPr lang="en-US" dirty="0">
                  <a:latin typeface="+mn-lt"/>
                </a:endParaRPr>
              </a:p>
              <a:p>
                <a:pPr lvl="1"/>
                <a:r>
                  <a:rPr lang="en-US" i="1" dirty="0">
                    <a:latin typeface="+mn-lt"/>
                  </a:rPr>
                  <a:t>V(N)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𝜌</m:t>
                        </m:r>
                      </m:num>
                      <m:den>
                        <m:sSup>
                          <m:sSupPr>
                            <m:ctrlPr>
                              <a:rPr lang="mr-IN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vi-VN" b="0" i="1" smtClean="0">
                                <a:latin typeface="Cambria Math" charset="0"/>
                              </a:rPr>
                              <m:t>(</m:t>
                            </m:r>
                            <m:r>
                              <a:rPr lang="vi-VN" b="0" i="1" smtClean="0">
                                <a:latin typeface="Cambria Math" charset="0"/>
                              </a:rPr>
                              <m:t>1</m:t>
                            </m:r>
                            <m:r>
                              <a:rPr lang="vi-VN" b="0" i="1" smtClean="0">
                                <a:latin typeface="Cambria Math" charset="0"/>
                              </a:rPr>
                              <m:t>−</m:t>
                            </m:r>
                            <m:r>
                              <a:rPr lang="vi-VN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𝜌</m:t>
                            </m:r>
                            <m:r>
                              <a:rPr lang="vi-VN" b="0" i="1" smtClean="0">
                                <a:latin typeface="Cambria Math" charset="0"/>
                              </a:rPr>
                              <m:t>)</m:t>
                            </m:r>
                          </m:e>
                          <m:sup>
                            <m:r>
                              <a:rPr lang="vi-VN" b="0" i="1" smtClean="0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i="1" dirty="0">
                    <a:latin typeface="+mn-lt"/>
                  </a:rPr>
                  <a:t> -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vi-VN" b="0" i="1" smtClean="0">
                            <a:latin typeface="Cambria Math" charset="0"/>
                          </a:rPr>
                          <m:t>(</m:t>
                        </m:r>
                        <m:r>
                          <a:rPr lang="vi-VN" i="1" smtClean="0">
                            <a:latin typeface="Cambria Math" charset="0"/>
                          </a:rPr>
                          <m:t>𝐾</m:t>
                        </m:r>
                        <m:r>
                          <a:rPr lang="vi-VN" i="1" smtClean="0">
                            <a:latin typeface="Cambria Math" charset="0"/>
                          </a:rPr>
                          <m:t>+</m:t>
                        </m:r>
                        <m:r>
                          <a:rPr lang="vi-VN" i="1" smtClean="0">
                            <a:latin typeface="Cambria Math" charset="0"/>
                          </a:rPr>
                          <m:t>1</m:t>
                        </m:r>
                        <m:r>
                          <a:rPr lang="vi-VN" i="1" smtClean="0">
                            <a:latin typeface="Cambria Math" charset="0"/>
                          </a:rPr>
                          <m:t>)</m:t>
                        </m:r>
                      </m:e>
                      <m:sup>
                        <m:r>
                          <a:rPr lang="vi-VN" b="0" i="1" smtClean="0"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i="1" dirty="0">
                    <a:latin typeface="+mn-lt"/>
                  </a:rPr>
                  <a:t> *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mr-IN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mr-IN" i="1" dirty="0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𝜌</m:t>
                            </m:r>
                          </m:e>
                          <m:sup>
                            <m:r>
                              <a:rPr lang="vi-VN" i="1" dirty="0" smtClean="0">
                                <a:latin typeface="Cambria Math" charset="0"/>
                              </a:rPr>
                              <m:t>𝐾</m:t>
                            </m:r>
                            <m:r>
                              <a:rPr lang="vi-VN" i="1" dirty="0" smtClean="0">
                                <a:latin typeface="Cambria Math" charset="0"/>
                              </a:rPr>
                              <m:t>+</m:t>
                            </m:r>
                            <m:r>
                              <a:rPr lang="vi-VN" i="1" dirty="0" smtClean="0">
                                <a:latin typeface="Cambria Math" charset="0"/>
                              </a:rPr>
                              <m:t>1</m:t>
                            </m:r>
                          </m:sup>
                        </m:sSup>
                      </m:num>
                      <m:den>
                        <m:d>
                          <m:dPr>
                            <m:ctrlPr>
                              <a:rPr lang="vi-VN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vi-VN" b="0" i="1" dirty="0" smtClean="0">
                                <a:latin typeface="Cambria Math" charset="0"/>
                              </a:rPr>
                              <m:t>1</m:t>
                            </m:r>
                            <m:r>
                              <a:rPr lang="vi-VN" b="0" i="1" dirty="0" smtClean="0">
                                <a:latin typeface="Cambria Math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vi-VN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vi-VN" b="0" i="1" dirty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𝜌</m:t>
                                </m:r>
                              </m:e>
                              <m:sup>
                                <m:r>
                                  <a:rPr lang="vi-VN" i="1" dirty="0" smtClean="0">
                                    <a:latin typeface="Cambria Math" charset="0"/>
                                  </a:rPr>
                                  <m:t>𝐾</m:t>
                                </m:r>
                                <m:r>
                                  <a:rPr lang="vi-VN" i="1" dirty="0" smtClean="0">
                                    <a:latin typeface="Cambria Math" charset="0"/>
                                  </a:rPr>
                                  <m:t>+</m:t>
                                </m:r>
                                <m:r>
                                  <a:rPr lang="vi-VN" i="1" dirty="0" smtClean="0">
                                    <a:latin typeface="Cambria Math" charset="0"/>
                                  </a:rPr>
                                  <m:t>1</m:t>
                                </m:r>
                              </m:sup>
                            </m:sSup>
                          </m:e>
                        </m:d>
                        <m:r>
                          <a:rPr lang="vi-VN" b="0" i="1" baseline="30000" dirty="0" smtClean="0">
                            <a:latin typeface="Cambria Math" charset="0"/>
                          </a:rPr>
                          <m:t>2</m:t>
                        </m:r>
                        <m:r>
                          <a:rPr lang="vi-VN" b="0" i="1" dirty="0" smtClean="0">
                            <a:latin typeface="Cambria Math" charset="0"/>
                          </a:rPr>
                          <m:t> </m:t>
                        </m:r>
                      </m:den>
                    </m:f>
                  </m:oMath>
                </a14:m>
                <a:endParaRPr lang="en-US" i="1" dirty="0">
                  <a:latin typeface="+mn-lt"/>
                </a:endParaRPr>
              </a:p>
              <a:p>
                <a:pPr marL="800100" lvl="1" indent="-342900" algn="l">
                  <a:buFont typeface="Courier New" charset="0"/>
                  <a:buChar char="o"/>
                </a:pPr>
                <a:endParaRPr lang="en-US" dirty="0">
                  <a:latin typeface="+mn-lt"/>
                </a:endParaRPr>
              </a:p>
              <a:p>
                <a:pPr marL="800100" lvl="1" indent="-342900" algn="l">
                  <a:buFont typeface="Courier New" charset="0"/>
                  <a:buChar char="o"/>
                </a:pPr>
                <a:r>
                  <a:rPr lang="en-US" dirty="0" err="1">
                    <a:latin typeface="+mn-lt"/>
                  </a:rPr>
                  <a:t>Số</a:t>
                </a:r>
                <a:r>
                  <a:rPr lang="en-US" dirty="0">
                    <a:latin typeface="+mn-lt"/>
                  </a:rPr>
                  <a:t> </a:t>
                </a:r>
                <a:r>
                  <a:rPr lang="en-US" dirty="0" err="1">
                    <a:latin typeface="+mn-lt"/>
                  </a:rPr>
                  <a:t>yêu</a:t>
                </a:r>
                <a:r>
                  <a:rPr lang="en-US" dirty="0">
                    <a:latin typeface="+mn-lt"/>
                  </a:rPr>
                  <a:t> </a:t>
                </a:r>
                <a:r>
                  <a:rPr lang="en-US" dirty="0" err="1">
                    <a:latin typeface="+mn-lt"/>
                  </a:rPr>
                  <a:t>cầu</a:t>
                </a:r>
                <a:r>
                  <a:rPr lang="en-US" dirty="0">
                    <a:latin typeface="+mn-lt"/>
                  </a:rPr>
                  <a:t> </a:t>
                </a:r>
                <a:r>
                  <a:rPr lang="en-US" dirty="0" err="1">
                    <a:latin typeface="+mn-lt"/>
                  </a:rPr>
                  <a:t>trung</a:t>
                </a:r>
                <a:r>
                  <a:rPr lang="en-US" dirty="0">
                    <a:latin typeface="+mn-lt"/>
                  </a:rPr>
                  <a:t> </a:t>
                </a:r>
                <a:r>
                  <a:rPr lang="en-US" dirty="0" err="1">
                    <a:latin typeface="+mn-lt"/>
                  </a:rPr>
                  <a:t>bình</a:t>
                </a:r>
                <a:r>
                  <a:rPr lang="en-US" dirty="0">
                    <a:latin typeface="+mn-lt"/>
                  </a:rPr>
                  <a:t> </a:t>
                </a:r>
                <a:r>
                  <a:rPr lang="en-US" dirty="0" err="1">
                    <a:latin typeface="+mn-lt"/>
                  </a:rPr>
                  <a:t>trong</a:t>
                </a:r>
                <a:r>
                  <a:rPr lang="en-US" dirty="0">
                    <a:latin typeface="+mn-lt"/>
                  </a:rPr>
                  <a:t> </a:t>
                </a:r>
                <a:r>
                  <a:rPr lang="en-US" dirty="0" err="1">
                    <a:latin typeface="+mn-lt"/>
                  </a:rPr>
                  <a:t>bộ</a:t>
                </a:r>
                <a:r>
                  <a:rPr lang="en-US" dirty="0">
                    <a:latin typeface="+mn-lt"/>
                  </a:rPr>
                  <a:t> </a:t>
                </a:r>
                <a:r>
                  <a:rPr lang="en-US" dirty="0" err="1">
                    <a:latin typeface="+mn-lt"/>
                  </a:rPr>
                  <a:t>phận</a:t>
                </a:r>
                <a:r>
                  <a:rPr lang="en-US" dirty="0">
                    <a:latin typeface="+mn-lt"/>
                  </a:rPr>
                  <a:t> </a:t>
                </a:r>
                <a:r>
                  <a:rPr lang="en-US" dirty="0" err="1">
                    <a:latin typeface="+mn-lt"/>
                  </a:rPr>
                  <a:t>hàng</a:t>
                </a:r>
                <a:r>
                  <a:rPr lang="en-US" dirty="0">
                    <a:latin typeface="+mn-lt"/>
                  </a:rPr>
                  <a:t> </a:t>
                </a:r>
                <a:r>
                  <a:rPr lang="en-US" dirty="0" err="1">
                    <a:latin typeface="+mn-lt"/>
                  </a:rPr>
                  <a:t>đợi</a:t>
                </a:r>
                <a:r>
                  <a:rPr lang="en-US" dirty="0">
                    <a:latin typeface="+mn-lt"/>
                  </a:rPr>
                  <a:t>:</a:t>
                </a:r>
              </a:p>
              <a:p>
                <a:pPr lvl="1"/>
                <a:endParaRPr lang="en-US" dirty="0">
                  <a:latin typeface="+mn-lt"/>
                </a:endParaRPr>
              </a:p>
              <a:p>
                <a:pPr lvl="1"/>
                <a:r>
                  <a:rPr lang="en-US" i="1" dirty="0">
                    <a:latin typeface="+mn-lt"/>
                  </a:rPr>
                  <a:t>N</a:t>
                </a:r>
                <a:r>
                  <a:rPr lang="en-US" i="1" baseline="-25000" dirty="0">
                    <a:latin typeface="+mn-lt"/>
                  </a:rPr>
                  <a:t>q </a:t>
                </a:r>
                <a:r>
                  <a:rPr lang="en-US" i="1" dirty="0">
                    <a:latin typeface="+mn-lt"/>
                  </a:rPr>
                  <a:t>= E(N</a:t>
                </a:r>
                <a:r>
                  <a:rPr lang="en-US" i="1" baseline="-25000" dirty="0">
                    <a:latin typeface="+mn-lt"/>
                  </a:rPr>
                  <a:t>q</a:t>
                </a:r>
                <a:r>
                  <a:rPr lang="en-US" i="1" dirty="0">
                    <a:latin typeface="+mn-lt"/>
                  </a:rPr>
                  <a:t>)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is-I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is-IS" i="1" smtClean="0">
                            <a:latin typeface="Cambria Math" charset="0"/>
                          </a:rPr>
                          <m:t>𝑖</m:t>
                        </m:r>
                        <m:r>
                          <a:rPr lang="is-IS" i="1" smtClean="0">
                            <a:latin typeface="Cambria Math" charset="0"/>
                          </a:rPr>
                          <m:t>=</m:t>
                        </m:r>
                        <m:r>
                          <a:rPr lang="is-IS" i="1" smtClean="0"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lang="is-IS" i="1">
                            <a:latin typeface="Cambria Math" charset="0"/>
                          </a:rPr>
                          <m:t>𝐾</m:t>
                        </m:r>
                      </m:sup>
                      <m:e>
                        <m:d>
                          <m:dPr>
                            <m:ctrlPr>
                              <a:rPr lang="vi-V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vi-VN" i="1" smtClean="0">
                                <a:latin typeface="Cambria Math" charset="0"/>
                              </a:rPr>
                              <m:t>𝑖</m:t>
                            </m:r>
                            <m:r>
                              <a:rPr lang="vi-VN" i="1" smtClean="0">
                                <a:latin typeface="Cambria Math" charset="0"/>
                              </a:rPr>
                              <m:t>−</m:t>
                            </m:r>
                            <m:r>
                              <a:rPr lang="vi-VN" i="1" smtClean="0">
                                <a:latin typeface="Cambria Math" charset="0"/>
                              </a:rPr>
                              <m:t>1</m:t>
                            </m:r>
                          </m:e>
                        </m:d>
                        <m:r>
                          <a:rPr lang="vi-VN" b="0" i="1" smtClean="0">
                            <a:latin typeface="Cambria Math" charset="0"/>
                          </a:rPr>
                          <m:t>∗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i="1" dirty="0">
                    <a:latin typeface="+mn-lt"/>
                  </a:rPr>
                  <a:t> = E(N) </a:t>
                </a:r>
                <a:r>
                  <a:rPr lang="mr-IN" i="1" dirty="0">
                    <a:latin typeface="+mn-lt"/>
                  </a:rPr>
                  <a:t>–</a:t>
                </a:r>
                <a:r>
                  <a:rPr lang="en-US" i="1" dirty="0">
                    <a:latin typeface="+mn-lt"/>
                  </a:rPr>
                  <a:t> (1 - p</a:t>
                </a:r>
                <a:r>
                  <a:rPr lang="en-US" i="1" baseline="-25000" dirty="0">
                    <a:latin typeface="+mn-lt"/>
                  </a:rPr>
                  <a:t>0</a:t>
                </a:r>
                <a:r>
                  <a:rPr lang="en-US" dirty="0">
                    <a:latin typeface="+mn-lt"/>
                  </a:rPr>
                  <a:t>)</a:t>
                </a:r>
              </a:p>
              <a:p>
                <a:pPr lvl="1"/>
                <a:endParaRPr lang="en-US" dirty="0">
                  <a:latin typeface="+mn-lt"/>
                </a:endParaRPr>
              </a:p>
              <a:p>
                <a:pPr marL="800100" lvl="1" indent="-342900" algn="l">
                  <a:buFont typeface="Courier New" charset="0"/>
                  <a:buChar char="o"/>
                </a:pPr>
                <a:r>
                  <a:rPr lang="en-US" dirty="0" err="1">
                    <a:latin typeface="+mn-lt"/>
                  </a:rPr>
                  <a:t>Từ</a:t>
                </a:r>
                <a:r>
                  <a:rPr lang="en-US" dirty="0">
                    <a:latin typeface="+mn-lt"/>
                  </a:rPr>
                  <a:t> </a:t>
                </a:r>
                <a:r>
                  <a:rPr lang="en-US" dirty="0" err="1">
                    <a:latin typeface="+mn-lt"/>
                  </a:rPr>
                  <a:t>đó</a:t>
                </a:r>
                <a:r>
                  <a:rPr lang="en-US" dirty="0">
                    <a:latin typeface="+mn-lt"/>
                  </a:rPr>
                  <a:t>, </a:t>
                </a:r>
                <a:r>
                  <a:rPr lang="en-US" dirty="0" err="1">
                    <a:latin typeface="+mn-lt"/>
                  </a:rPr>
                  <a:t>chúng</a:t>
                </a:r>
                <a:r>
                  <a:rPr lang="en-US" dirty="0">
                    <a:latin typeface="+mn-lt"/>
                  </a:rPr>
                  <a:t> ta </a:t>
                </a:r>
                <a:r>
                  <a:rPr lang="en-US" dirty="0" err="1">
                    <a:latin typeface="+mn-lt"/>
                  </a:rPr>
                  <a:t>có</a:t>
                </a:r>
                <a:r>
                  <a:rPr lang="en-US" dirty="0">
                    <a:latin typeface="+mn-lt"/>
                  </a:rPr>
                  <a:t>:</a:t>
                </a:r>
              </a:p>
              <a:p>
                <a:pPr marL="800100" lvl="1" indent="-342900" algn="l">
                  <a:buFont typeface="Courier New" charset="0"/>
                  <a:buChar char="o"/>
                </a:pPr>
                <a:endParaRPr lang="en-US" dirty="0">
                  <a:latin typeface="+mn-lt"/>
                </a:endParaRPr>
              </a:p>
              <a:p>
                <a:pPr lvl="1"/>
                <a:r>
                  <a:rPr lang="en-US" i="1" dirty="0">
                    <a:latin typeface="+mn-lt"/>
                  </a:rPr>
                  <a:t>N</a:t>
                </a:r>
                <a:r>
                  <a:rPr lang="en-US" i="1" baseline="-25000" dirty="0">
                    <a:latin typeface="+mn-lt"/>
                  </a:rPr>
                  <a:t>q </a:t>
                </a:r>
                <a:r>
                  <a:rPr lang="en-US" i="1" dirty="0">
                    <a:latin typeface="+mn-lt"/>
                  </a:rPr>
                  <a:t>= E(N</a:t>
                </a:r>
                <a:r>
                  <a:rPr lang="en-US" i="1" baseline="-25000" dirty="0">
                    <a:latin typeface="+mn-lt"/>
                  </a:rPr>
                  <a:t>q</a:t>
                </a:r>
                <a:r>
                  <a:rPr lang="en-US" i="1" dirty="0">
                    <a:latin typeface="+mn-lt"/>
                  </a:rPr>
                  <a:t>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vi-VN" b="0" i="1" smtClean="0"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vi-VN" b="0" i="1" smtClean="0">
                            <a:latin typeface="Cambria Math" charset="0"/>
                          </a:rPr>
                          <m:t>1</m:t>
                        </m:r>
                        <m:r>
                          <a:rPr lang="vi-VN" b="0" i="1" smtClean="0">
                            <a:latin typeface="Cambria Math" charset="0"/>
                          </a:rPr>
                          <m:t>−</m:t>
                        </m:r>
                        <m:r>
                          <a:rPr lang="vi-V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𝜌</m:t>
                        </m:r>
                      </m:den>
                    </m:f>
                  </m:oMath>
                </a14:m>
                <a:r>
                  <a:rPr lang="en-US" i="1" dirty="0">
                    <a:latin typeface="+mn-lt"/>
                  </a:rPr>
                  <a:t> 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𝜌</m:t>
                        </m:r>
                        <m:r>
                          <a:rPr lang="vi-V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</m:t>
                        </m:r>
                        <m:d>
                          <m:dPr>
                            <m:ctrlPr>
                              <a:rPr lang="vi-VN" b="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lang="vi-VN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𝐾</m:t>
                            </m:r>
                            <m:r>
                              <a:rPr lang="vi-VN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+</m:t>
                            </m:r>
                            <m:r>
                              <a:rPr lang="vi-VN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</m:t>
                            </m:r>
                          </m:e>
                        </m:d>
                        <m:r>
                          <a:rPr lang="vi-V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∗ </m:t>
                        </m:r>
                        <m:sSup>
                          <m:sSupPr>
                            <m:ctrlPr>
                              <a:rPr lang="vi-VN" b="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vi-VN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𝜌</m:t>
                            </m:r>
                          </m:e>
                          <m:sup>
                            <m:r>
                              <a:rPr lang="vi-VN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𝐾</m:t>
                            </m:r>
                            <m:r>
                              <a:rPr lang="vi-VN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+</m:t>
                            </m:r>
                            <m:r>
                              <a:rPr lang="vi-VN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</m:t>
                            </m:r>
                          </m:sup>
                        </m:sSup>
                        <m:r>
                          <a:rPr lang="vi-V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</m:t>
                        </m:r>
                      </m:num>
                      <m:den>
                        <m:r>
                          <a:rPr lang="vi-VN" b="0" i="1" smtClean="0">
                            <a:latin typeface="Cambria Math" charset="0"/>
                          </a:rPr>
                          <m:t>1</m:t>
                        </m:r>
                        <m:r>
                          <a:rPr lang="vi-VN" b="0" i="1" smtClean="0">
                            <a:latin typeface="Cambria Math" charset="0"/>
                          </a:rPr>
                          <m:t>−</m:t>
                        </m:r>
                        <m:sSup>
                          <m:sSupPr>
                            <m:ctrlPr>
                              <a:rPr lang="vi-V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vi-VN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𝜌</m:t>
                            </m:r>
                          </m:e>
                          <m:sup>
                            <m:r>
                              <a:rPr lang="vi-VN" i="1" smtClean="0">
                                <a:latin typeface="Cambria Math" charset="0"/>
                              </a:rPr>
                              <m:t>𝐾</m:t>
                            </m:r>
                            <m:r>
                              <a:rPr lang="vi-VN" i="1" smtClean="0">
                                <a:latin typeface="Cambria Math" charset="0"/>
                              </a:rPr>
                              <m:t>+</m:t>
                            </m:r>
                            <m:r>
                              <a:rPr lang="vi-VN" i="1" smtClean="0">
                                <a:latin typeface="Cambria Math" charset="0"/>
                              </a:rPr>
                              <m:t>1</m:t>
                            </m:r>
                          </m:sup>
                        </m:sSup>
                      </m:den>
                    </m:f>
                  </m:oMath>
                </a14:m>
                <a:endParaRPr lang="en-US" i="1" dirty="0">
                  <a:latin typeface="+mn-lt"/>
                </a:endParaRPr>
              </a:p>
              <a:p>
                <a:pPr marL="800100" lvl="1" indent="-342900" algn="l">
                  <a:buFont typeface="Courier New" charset="0"/>
                  <a:buChar char="o"/>
                </a:pPr>
                <a:endParaRPr lang="en-US" dirty="0">
                  <a:latin typeface="+mn-lt"/>
                </a:endParaRPr>
              </a:p>
              <a:p>
                <a:pPr marL="800100" lvl="1" indent="-342900" algn="l">
                  <a:buFont typeface="Courier New" charset="0"/>
                  <a:buChar char="o"/>
                </a:pPr>
                <a:endParaRPr lang="en-US" dirty="0">
                  <a:latin typeface="+mn-lt"/>
                </a:endParaRPr>
              </a:p>
              <a:p>
                <a:pPr marL="800100" lvl="1" indent="-342900" algn="l">
                  <a:buFont typeface="Courier New" charset="0"/>
                  <a:buChar char="o"/>
                </a:pPr>
                <a:endParaRPr lang="en-US" dirty="0">
                  <a:latin typeface="+mn-lt"/>
                </a:endParaRPr>
              </a:p>
              <a:p>
                <a:pPr marL="800100" lvl="1" indent="-342900" algn="l">
                  <a:buFont typeface="Courier New" charset="0"/>
                  <a:buChar char="o"/>
                </a:pPr>
                <a:endParaRPr lang="en-US" dirty="0">
                  <a:latin typeface="+mn-lt"/>
                </a:endParaRPr>
              </a:p>
              <a:p>
                <a:pPr lvl="1"/>
                <a:endParaRPr lang="en-US" i="1" dirty="0">
                  <a:latin typeface="+mn-lt"/>
                </a:endParaRPr>
              </a:p>
              <a:p>
                <a:pPr lvl="1"/>
                <a:endParaRPr lang="vi-VN" i="1" dirty="0">
                  <a:latin typeface="Calibri" charset="0"/>
                  <a:ea typeface="Calibri" charset="0"/>
                  <a:cs typeface="Calibri" charset="0"/>
                </a:endParaRPr>
              </a:p>
              <a:p>
                <a:pPr marL="800100" lvl="1" indent="-342900" algn="l">
                  <a:buFont typeface="Courier New" charset="0"/>
                  <a:buChar char="o"/>
                </a:pPr>
                <a:endParaRPr lang="vi-VN" b="0" dirty="0">
                  <a:latin typeface="Calibri" charset="0"/>
                  <a:ea typeface="Calibri" charset="0"/>
                  <a:cs typeface="Calibri" charset="0"/>
                </a:endParaRPr>
              </a:p>
              <a:p>
                <a:pPr marL="800100" lvl="1" indent="-342900" algn="l">
                  <a:buFont typeface="Courier New" charset="0"/>
                  <a:buChar char="o"/>
                </a:pPr>
                <a:endParaRPr lang="vi-VN" i="1" dirty="0">
                  <a:latin typeface="+mn-lt"/>
                </a:endParaRPr>
              </a:p>
              <a:p>
                <a:pPr lvl="1"/>
                <a:endParaRPr lang="vi-VN" i="1" dirty="0">
                  <a:latin typeface="+mn-lt"/>
                </a:endParaRPr>
              </a:p>
              <a:p>
                <a:pPr lvl="1"/>
                <a:endParaRPr lang="vi-VN" b="0" i="1" dirty="0">
                  <a:latin typeface="+mn-lt"/>
                </a:endParaRPr>
              </a:p>
              <a:p>
                <a:pPr marL="800100" lvl="1" indent="-342900" algn="l">
                  <a:buFont typeface="Courier New" charset="0"/>
                  <a:buChar char="o"/>
                </a:pPr>
                <a:endParaRPr lang="vi-VN" b="0" i="1" dirty="0">
                  <a:latin typeface="+mn-lt"/>
                </a:endParaRPr>
              </a:p>
              <a:p>
                <a:pPr marL="800100" lvl="1" indent="-342900" algn="l">
                  <a:buFont typeface="Courier New" charset="0"/>
                  <a:buChar char="o"/>
                </a:pPr>
                <a:endParaRPr lang="vi-VN" b="0" i="1" dirty="0">
                  <a:latin typeface="+mn-lt"/>
                </a:endParaRPr>
              </a:p>
              <a:p>
                <a:pPr marL="800100" lvl="1" indent="-342900" algn="l">
                  <a:buFont typeface="Courier New" charset="0"/>
                  <a:buChar char="o"/>
                </a:pPr>
                <a:endParaRPr lang="en-US" i="1" baseline="-25000" dirty="0">
                  <a:latin typeface="+mn-lt"/>
                </a:endParaRPr>
              </a:p>
            </p:txBody>
          </p:sp>
        </mc:Choice>
        <mc:Fallback xmlns="">
          <p:sp>
            <p:nvSpPr>
              <p:cNvPr id="7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028" y="887894"/>
                <a:ext cx="7169052" cy="4968058"/>
              </a:xfrm>
              <a:prstGeom prst="rect">
                <a:avLst/>
              </a:prstGeom>
              <a:blipFill>
                <a:blip r:embed="rId2"/>
                <a:stretch>
                  <a:fillRect l="-1443" t="-2693" r="-1104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3991" y="887894"/>
            <a:ext cx="4515240" cy="113408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3991" y="2179129"/>
            <a:ext cx="4515239" cy="325575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6278484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25040" y="292868"/>
            <a:ext cx="11834191" cy="43788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sz="2800">
                <a:latin typeface="+mn-lt"/>
                <a:ea typeface="Helvetica" charset="0"/>
                <a:cs typeface="Helvetica" charset="0"/>
              </a:rPr>
              <a:t>CHƯƠNG 3: LÝ THUYẾT HÀNG ĐỢI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/>
              <p:cNvSpPr txBox="1">
                <a:spLocks/>
              </p:cNvSpPr>
              <p:nvPr/>
            </p:nvSpPr>
            <p:spPr>
              <a:xfrm>
                <a:off x="159028" y="887894"/>
                <a:ext cx="7169052" cy="4968058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 algn="l">
                  <a:buFont typeface="AppleSDGothicNeo-Regular" charset="-127"/>
                  <a:buChar char="□"/>
                </a:pPr>
                <a:r>
                  <a:rPr lang="en-US" i="1" dirty="0">
                    <a:solidFill>
                      <a:srgbClr val="FF0000"/>
                    </a:solidFill>
                    <a:latin typeface="+mn-lt"/>
                  </a:rPr>
                  <a:t>HỆ THỐNG HÀNG ĐỢI M/M/1/K:</a:t>
                </a:r>
              </a:p>
              <a:p>
                <a:pPr marL="742950" lvl="1" indent="-285750" algn="l">
                  <a:buFont typeface="Courier New" charset="0"/>
                  <a:buChar char="o"/>
                </a:pPr>
                <a:r>
                  <a:rPr lang="en-US" dirty="0" err="1">
                    <a:latin typeface="+mn-lt"/>
                  </a:rPr>
                  <a:t>Tốc</a:t>
                </a:r>
                <a:r>
                  <a:rPr lang="en-US" dirty="0">
                    <a:latin typeface="+mn-lt"/>
                  </a:rPr>
                  <a:t> </a:t>
                </a:r>
                <a:r>
                  <a:rPr lang="en-US" dirty="0" err="1">
                    <a:latin typeface="+mn-lt"/>
                  </a:rPr>
                  <a:t>độ</a:t>
                </a:r>
                <a:r>
                  <a:rPr lang="en-US" dirty="0">
                    <a:latin typeface="+mn-lt"/>
                  </a:rPr>
                  <a:t> </a:t>
                </a:r>
                <a:r>
                  <a:rPr lang="en-US" dirty="0" err="1">
                    <a:latin typeface="+mn-lt"/>
                  </a:rPr>
                  <a:t>tới</a:t>
                </a:r>
                <a:r>
                  <a:rPr lang="en-US" dirty="0">
                    <a:latin typeface="+mn-lt"/>
                  </a:rPr>
                  <a:t> </a:t>
                </a:r>
                <a:r>
                  <a:rPr lang="en-US" dirty="0" err="1">
                    <a:latin typeface="+mn-lt"/>
                  </a:rPr>
                  <a:t>trung</a:t>
                </a:r>
                <a:r>
                  <a:rPr lang="en-US" dirty="0">
                    <a:latin typeface="+mn-lt"/>
                  </a:rPr>
                  <a:t> </a:t>
                </a:r>
                <a:r>
                  <a:rPr lang="en-US" dirty="0" err="1">
                    <a:latin typeface="+mn-lt"/>
                  </a:rPr>
                  <a:t>bình</a:t>
                </a:r>
                <a:r>
                  <a:rPr lang="en-US" dirty="0">
                    <a:latin typeface="+mn-lt"/>
                  </a:rPr>
                  <a:t> </a:t>
                </a:r>
                <a:r>
                  <a:rPr lang="en-US" dirty="0" err="1">
                    <a:latin typeface="+mn-lt"/>
                  </a:rPr>
                  <a:t>đi</a:t>
                </a:r>
                <a:r>
                  <a:rPr lang="en-US" dirty="0">
                    <a:latin typeface="+mn-lt"/>
                  </a:rPr>
                  <a:t> </a:t>
                </a:r>
                <a:r>
                  <a:rPr lang="en-US" dirty="0" err="1">
                    <a:latin typeface="+mn-lt"/>
                  </a:rPr>
                  <a:t>vào</a:t>
                </a:r>
                <a:r>
                  <a:rPr lang="en-US" dirty="0">
                    <a:latin typeface="+mn-lt"/>
                  </a:rPr>
                  <a:t> </a:t>
                </a:r>
                <a:r>
                  <a:rPr lang="en-US" dirty="0" err="1">
                    <a:latin typeface="+mn-lt"/>
                  </a:rPr>
                  <a:t>hệ</a:t>
                </a:r>
                <a:r>
                  <a:rPr lang="en-US" dirty="0">
                    <a:latin typeface="+mn-lt"/>
                  </a:rPr>
                  <a:t> </a:t>
                </a:r>
                <a:r>
                  <a:rPr lang="en-US" dirty="0" err="1">
                    <a:latin typeface="+mn-lt"/>
                  </a:rPr>
                  <a:t>thống</a:t>
                </a:r>
                <a:r>
                  <a:rPr lang="en-US" dirty="0">
                    <a:latin typeface="+mn-lt"/>
                  </a:rPr>
                  <a:t> </a:t>
                </a:r>
                <a:r>
                  <a:rPr lang="en-US" dirty="0" err="1">
                    <a:latin typeface="+mn-lt"/>
                  </a:rPr>
                  <a:t>là</a:t>
                </a:r>
                <a:r>
                  <a:rPr lang="en-US" dirty="0">
                    <a:latin typeface="+mn-lt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𝜆</m:t>
                    </m:r>
                  </m:oMath>
                </a14:m>
                <a:endParaRPr lang="vi-VN" dirty="0">
                  <a:latin typeface="+mn-lt"/>
                  <a:ea typeface="Cambria Math" charset="0"/>
                  <a:cs typeface="Cambria Math" charset="0"/>
                </a:endParaRPr>
              </a:p>
              <a:p>
                <a:pPr marL="742950" lvl="1" indent="-285750" algn="l">
                  <a:buFont typeface="Courier New" charset="0"/>
                  <a:buChar char="o"/>
                </a:pPr>
                <a:r>
                  <a:rPr lang="en-US" dirty="0" err="1">
                    <a:latin typeface="+mn-lt"/>
                  </a:rPr>
                  <a:t>Được</a:t>
                </a:r>
                <a:r>
                  <a:rPr lang="en-US" dirty="0">
                    <a:latin typeface="+mn-lt"/>
                  </a:rPr>
                  <a:t> </a:t>
                </a:r>
                <a:r>
                  <a:rPr lang="en-US" dirty="0" err="1">
                    <a:latin typeface="+mn-lt"/>
                  </a:rPr>
                  <a:t>tách</a:t>
                </a:r>
                <a:r>
                  <a:rPr lang="en-US" dirty="0">
                    <a:latin typeface="+mn-lt"/>
                  </a:rPr>
                  <a:t> </a:t>
                </a:r>
                <a:r>
                  <a:rPr lang="en-US" dirty="0" err="1">
                    <a:latin typeface="+mn-lt"/>
                  </a:rPr>
                  <a:t>thành</a:t>
                </a:r>
                <a:r>
                  <a:rPr lang="en-US" dirty="0">
                    <a:latin typeface="+mn-lt"/>
                  </a:rPr>
                  <a:t> </a:t>
                </a:r>
                <a:r>
                  <a:rPr lang="en-US" dirty="0" err="1">
                    <a:latin typeface="+mn-lt"/>
                  </a:rPr>
                  <a:t>hai</a:t>
                </a:r>
                <a:r>
                  <a:rPr lang="en-US" dirty="0">
                    <a:latin typeface="+mn-lt"/>
                  </a:rPr>
                  <a:t> </a:t>
                </a:r>
                <a:r>
                  <a:rPr lang="en-US" dirty="0" err="1">
                    <a:latin typeface="+mn-lt"/>
                  </a:rPr>
                  <a:t>nhánh</a:t>
                </a:r>
                <a:endParaRPr lang="en-US" dirty="0">
                  <a:latin typeface="+mn-lt"/>
                </a:endParaRPr>
              </a:p>
              <a:p>
                <a:pPr marL="742950" lvl="1" indent="-285750" algn="l">
                  <a:buFont typeface="Courier New" charset="0"/>
                  <a:buChar char="o"/>
                </a:pPr>
                <a:r>
                  <a:rPr lang="en-US" dirty="0" err="1">
                    <a:latin typeface="Calibri" charset="0"/>
                    <a:ea typeface="Calibri" charset="0"/>
                    <a:cs typeface="Calibri" charset="0"/>
                  </a:rPr>
                  <a:t>Nhánh</a:t>
                </a:r>
                <a:r>
                  <a:rPr lang="en-US" dirty="0">
                    <a:latin typeface="Calibri" charset="0"/>
                    <a:ea typeface="Calibri" charset="0"/>
                    <a:cs typeface="Calibri" charset="0"/>
                  </a:rPr>
                  <a:t> </a:t>
                </a:r>
                <a:r>
                  <a:rPr lang="en-US" dirty="0" err="1">
                    <a:latin typeface="Calibri" charset="0"/>
                    <a:ea typeface="Calibri" charset="0"/>
                    <a:cs typeface="Calibri" charset="0"/>
                  </a:rPr>
                  <a:t>đi</a:t>
                </a:r>
                <a:r>
                  <a:rPr lang="en-US" dirty="0">
                    <a:latin typeface="Calibri" charset="0"/>
                    <a:ea typeface="Calibri" charset="0"/>
                    <a:cs typeface="Calibri" charset="0"/>
                  </a:rPr>
                  <a:t> </a:t>
                </a:r>
                <a:r>
                  <a:rPr lang="en-US" dirty="0" err="1">
                    <a:latin typeface="Calibri" charset="0"/>
                    <a:ea typeface="Calibri" charset="0"/>
                    <a:cs typeface="Calibri" charset="0"/>
                  </a:rPr>
                  <a:t>vào</a:t>
                </a:r>
                <a:r>
                  <a:rPr lang="en-US" dirty="0">
                    <a:latin typeface="Calibri" charset="0"/>
                    <a:ea typeface="Calibri" charset="0"/>
                    <a:cs typeface="Calibri" charset="0"/>
                  </a:rPr>
                  <a:t> </a:t>
                </a:r>
                <a:r>
                  <a:rPr lang="en-US" dirty="0" err="1">
                    <a:latin typeface="Calibri" charset="0"/>
                    <a:ea typeface="Calibri" charset="0"/>
                    <a:cs typeface="Calibri" charset="0"/>
                  </a:rPr>
                  <a:t>bộ</a:t>
                </a:r>
                <a:r>
                  <a:rPr lang="en-US" dirty="0">
                    <a:latin typeface="Calibri" charset="0"/>
                    <a:ea typeface="Calibri" charset="0"/>
                    <a:cs typeface="Calibri" charset="0"/>
                  </a:rPr>
                  <a:t> </a:t>
                </a:r>
                <a:r>
                  <a:rPr lang="en-US" dirty="0" err="1">
                    <a:latin typeface="Calibri" charset="0"/>
                    <a:ea typeface="Calibri" charset="0"/>
                    <a:cs typeface="Calibri" charset="0"/>
                  </a:rPr>
                  <a:t>phận</a:t>
                </a:r>
                <a:r>
                  <a:rPr lang="en-US" dirty="0">
                    <a:latin typeface="Calibri" charset="0"/>
                    <a:ea typeface="Calibri" charset="0"/>
                    <a:cs typeface="Calibri" charset="0"/>
                  </a:rPr>
                  <a:t> </a:t>
                </a:r>
                <a:r>
                  <a:rPr lang="en-US" dirty="0" err="1">
                    <a:latin typeface="Calibri" charset="0"/>
                    <a:ea typeface="Calibri" charset="0"/>
                    <a:cs typeface="Calibri" charset="0"/>
                  </a:rPr>
                  <a:t>hàng</a:t>
                </a:r>
                <a:r>
                  <a:rPr lang="en-US" dirty="0">
                    <a:latin typeface="Calibri" charset="0"/>
                    <a:ea typeface="Calibri" charset="0"/>
                    <a:cs typeface="Calibri" charset="0"/>
                  </a:rPr>
                  <a:t> </a:t>
                </a:r>
                <a:r>
                  <a:rPr lang="en-US" dirty="0" err="1">
                    <a:latin typeface="Calibri" charset="0"/>
                    <a:ea typeface="Calibri" charset="0"/>
                    <a:cs typeface="Calibri" charset="0"/>
                  </a:rPr>
                  <a:t>đợi</a:t>
                </a:r>
                <a:r>
                  <a:rPr lang="en-US" dirty="0">
                    <a:latin typeface="Calibri" charset="0"/>
                    <a:ea typeface="Calibri" charset="0"/>
                    <a:cs typeface="Calibri" charset="0"/>
                  </a:rPr>
                  <a:t> </a:t>
                </a:r>
                <a:r>
                  <a:rPr lang="en-US" dirty="0" err="1">
                    <a:latin typeface="Calibri" charset="0"/>
                    <a:ea typeface="Calibri" charset="0"/>
                    <a:cs typeface="Calibri" charset="0"/>
                  </a:rPr>
                  <a:t>với</a:t>
                </a:r>
                <a:r>
                  <a:rPr lang="en-US" dirty="0">
                    <a:latin typeface="Calibri" charset="0"/>
                    <a:ea typeface="Calibri" charset="0"/>
                    <a:cs typeface="Calibri" charset="0"/>
                  </a:rPr>
                  <a:t> </a:t>
                </a:r>
                <a:r>
                  <a:rPr lang="en-US" dirty="0" err="1">
                    <a:latin typeface="Calibri" charset="0"/>
                    <a:ea typeface="Calibri" charset="0"/>
                    <a:cs typeface="Calibri" charset="0"/>
                  </a:rPr>
                  <a:t>tốc</a:t>
                </a:r>
                <a:r>
                  <a:rPr lang="en-US" dirty="0">
                    <a:latin typeface="Calibri" charset="0"/>
                    <a:ea typeface="Calibri" charset="0"/>
                    <a:cs typeface="Calibri" charset="0"/>
                  </a:rPr>
                  <a:t> </a:t>
                </a:r>
                <a:r>
                  <a:rPr lang="en-US" dirty="0" err="1">
                    <a:latin typeface="Calibri" charset="0"/>
                    <a:ea typeface="Calibri" charset="0"/>
                    <a:cs typeface="Calibri" charset="0"/>
                  </a:rPr>
                  <a:t>độ</a:t>
                </a:r>
                <a:r>
                  <a:rPr lang="en-US" dirty="0">
                    <a:latin typeface="Calibri" charset="0"/>
                    <a:ea typeface="Calibri" charset="0"/>
                    <a:cs typeface="Calibri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libri" charset="0"/>
                        <a:cs typeface="Calibri" charset="0"/>
                      </a:rPr>
                      <m:t>𝜆</m:t>
                    </m:r>
                    <m:r>
                      <m:rPr>
                        <m:sty m:val="p"/>
                      </m:rPr>
                      <a:rPr lang="en-US" i="1" baseline="-25000">
                        <a:latin typeface="Cambria Math" charset="0"/>
                        <a:ea typeface="Calibri" charset="0"/>
                        <a:cs typeface="Calibri" charset="0"/>
                      </a:rPr>
                      <m:t>a</m:t>
                    </m:r>
                  </m:oMath>
                </a14:m>
                <a:endParaRPr lang="vi-VN" i="1" baseline="-25000" dirty="0">
                  <a:latin typeface="Calibri" charset="0"/>
                  <a:ea typeface="Calibri" charset="0"/>
                  <a:cs typeface="Calibri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libri" charset="0"/>
                        <a:cs typeface="Calibri" charset="0"/>
                      </a:rPr>
                      <m:t>𝜆</m:t>
                    </m:r>
                    <m:r>
                      <m:rPr>
                        <m:sty m:val="p"/>
                      </m:rPr>
                      <a:rPr lang="en-US" i="1" baseline="-25000">
                        <a:latin typeface="Cambria Math" charset="0"/>
                        <a:ea typeface="Calibri" charset="0"/>
                        <a:cs typeface="Calibri" charset="0"/>
                      </a:rPr>
                      <m:t>a</m:t>
                    </m:r>
                  </m:oMath>
                </a14:m>
                <a:r>
                  <a:rPr lang="en-US" dirty="0">
                    <a:latin typeface="+mn-lt"/>
                  </a:rPr>
                  <a:t> =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libri" charset="0"/>
                        <a:cs typeface="Calibri" charset="0"/>
                      </a:rPr>
                      <m:t>𝜆</m:t>
                    </m:r>
                    <m:r>
                      <a:rPr lang="vi-VN" b="0" i="1" smtClean="0">
                        <a:latin typeface="Cambria Math" charset="0"/>
                        <a:ea typeface="Calibri" charset="0"/>
                        <a:cs typeface="Calibri" charset="0"/>
                      </a:rPr>
                      <m:t> ∗(1−</m:t>
                    </m:r>
                    <m:r>
                      <m:rPr>
                        <m:sty m:val="p"/>
                      </m:rPr>
                      <a:rPr lang="vi-VN" i="1" smtClean="0">
                        <a:latin typeface="Cambria Math" charset="0"/>
                        <a:ea typeface="Calibri" charset="0"/>
                        <a:cs typeface="Calibri" charset="0"/>
                      </a:rPr>
                      <m:t>p</m:t>
                    </m:r>
                    <m:r>
                      <m:rPr>
                        <m:sty m:val="p"/>
                      </m:rPr>
                      <a:rPr lang="vi-VN" i="1" baseline="-25000" smtClean="0">
                        <a:latin typeface="Cambria Math" charset="0"/>
                        <a:ea typeface="Calibri" charset="0"/>
                        <a:cs typeface="Calibri" charset="0"/>
                      </a:rPr>
                      <m:t>K</m:t>
                    </m:r>
                    <m:r>
                      <a:rPr lang="vi-VN" i="1" smtClean="0">
                        <a:latin typeface="Cambria Math" charset="0"/>
                        <a:ea typeface="Calibri" charset="0"/>
                        <a:cs typeface="Calibri" charset="0"/>
                      </a:rPr>
                      <m:t>)</m:t>
                    </m:r>
                  </m:oMath>
                </a14:m>
                <a:r>
                  <a:rPr lang="en-US" dirty="0">
                    <a:latin typeface="+mn-lt"/>
                  </a:rPr>
                  <a:t> </a:t>
                </a:r>
              </a:p>
              <a:p>
                <a:pPr marL="742950" lvl="1" indent="-285750" algn="l">
                  <a:buFont typeface="Courier New" charset="0"/>
                  <a:buChar char="o"/>
                </a:pPr>
                <a:r>
                  <a:rPr lang="en-US" dirty="0" err="1">
                    <a:latin typeface="+mn-lt"/>
                  </a:rPr>
                  <a:t>Nhánh</a:t>
                </a:r>
                <a:r>
                  <a:rPr lang="en-US" dirty="0">
                    <a:latin typeface="+mn-lt"/>
                  </a:rPr>
                  <a:t> </a:t>
                </a:r>
                <a:r>
                  <a:rPr lang="en-US" dirty="0" err="1">
                    <a:latin typeface="+mn-lt"/>
                  </a:rPr>
                  <a:t>bị</a:t>
                </a:r>
                <a:r>
                  <a:rPr lang="en-US" dirty="0">
                    <a:latin typeface="+mn-lt"/>
                  </a:rPr>
                  <a:t> </a:t>
                </a:r>
                <a:r>
                  <a:rPr lang="en-US" dirty="0" err="1">
                    <a:latin typeface="+mn-lt"/>
                  </a:rPr>
                  <a:t>từ</a:t>
                </a:r>
                <a:r>
                  <a:rPr lang="en-US" dirty="0">
                    <a:latin typeface="+mn-lt"/>
                  </a:rPr>
                  <a:t> </a:t>
                </a:r>
                <a:r>
                  <a:rPr lang="en-US" dirty="0" err="1">
                    <a:latin typeface="+mn-lt"/>
                  </a:rPr>
                  <a:t>chối</a:t>
                </a:r>
                <a:r>
                  <a:rPr lang="en-US" dirty="0">
                    <a:latin typeface="+mn-lt"/>
                  </a:rPr>
                  <a:t> </a:t>
                </a:r>
                <a:r>
                  <a:rPr lang="en-US" dirty="0" err="1">
                    <a:latin typeface="+mn-lt"/>
                  </a:rPr>
                  <a:t>với</a:t>
                </a:r>
                <a:r>
                  <a:rPr lang="en-US" dirty="0">
                    <a:latin typeface="+mn-lt"/>
                  </a:rPr>
                  <a:t> </a:t>
                </a:r>
                <a:r>
                  <a:rPr lang="en-US" dirty="0" err="1">
                    <a:latin typeface="+mn-lt"/>
                  </a:rPr>
                  <a:t>tốc</a:t>
                </a:r>
                <a:r>
                  <a:rPr lang="en-US" dirty="0">
                    <a:latin typeface="+mn-lt"/>
                  </a:rPr>
                  <a:t> </a:t>
                </a:r>
                <a:r>
                  <a:rPr lang="en-US" dirty="0" err="1">
                    <a:latin typeface="+mn-lt"/>
                  </a:rPr>
                  <a:t>độ</a:t>
                </a:r>
                <a:r>
                  <a:rPr lang="en-US" dirty="0">
                    <a:latin typeface="+mn-lt"/>
                  </a:rPr>
                  <a:t> </a:t>
                </a:r>
                <a:r>
                  <a:rPr lang="en-US" dirty="0" err="1">
                    <a:latin typeface="+mn-lt"/>
                  </a:rPr>
                  <a:t>trung</a:t>
                </a:r>
                <a:r>
                  <a:rPr lang="en-US" dirty="0">
                    <a:latin typeface="+mn-lt"/>
                  </a:rPr>
                  <a:t> </a:t>
                </a:r>
                <a:r>
                  <a:rPr lang="en-US" dirty="0" err="1">
                    <a:latin typeface="+mn-lt"/>
                  </a:rPr>
                  <a:t>bình</a:t>
                </a:r>
                <a:r>
                  <a:rPr lang="en-US" dirty="0">
                    <a:latin typeface="+mn-lt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𝜆</m:t>
                    </m:r>
                  </m:oMath>
                </a14:m>
                <a:r>
                  <a:rPr lang="vi-VN" baseline="-25000" dirty="0" err="1">
                    <a:latin typeface="Calibri" charset="0"/>
                    <a:ea typeface="Calibri" charset="0"/>
                    <a:cs typeface="Calibri" charset="0"/>
                  </a:rPr>
                  <a:t>loss</a:t>
                </a:r>
                <a:endParaRPr lang="vi-VN" baseline="-25000" dirty="0">
                  <a:latin typeface="Calibri" charset="0"/>
                  <a:ea typeface="Calibri" charset="0"/>
                  <a:cs typeface="Calibri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libri" charset="0"/>
                        <a:cs typeface="Calibri" charset="0"/>
                      </a:rPr>
                      <m:t>𝜆</m:t>
                    </m:r>
                    <m:r>
                      <m:rPr>
                        <m:sty m:val="p"/>
                      </m:rPr>
                      <a:rPr lang="en-US" i="1" baseline="-25000" smtClean="0">
                        <a:latin typeface="Cambria Math" charset="0"/>
                        <a:ea typeface="Calibri" charset="0"/>
                        <a:cs typeface="Calibri" charset="0"/>
                      </a:rPr>
                      <m:t>loss</m:t>
                    </m:r>
                  </m:oMath>
                </a14:m>
                <a:r>
                  <a:rPr lang="en-US" sz="2400" dirty="0"/>
                  <a:t> =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libri" charset="0"/>
                        <a:cs typeface="Calibri" charset="0"/>
                      </a:rPr>
                      <m:t>𝜆</m:t>
                    </m:r>
                    <m:r>
                      <a:rPr lang="vi-VN" i="1">
                        <a:latin typeface="Cambria Math" charset="0"/>
                        <a:ea typeface="Calibri" charset="0"/>
                        <a:cs typeface="Calibri" charset="0"/>
                      </a:rPr>
                      <m:t> ∗</m:t>
                    </m:r>
                    <m:r>
                      <m:rPr>
                        <m:sty m:val="p"/>
                      </m:rPr>
                      <a:rPr lang="vi-VN" i="1">
                        <a:latin typeface="Cambria Math" charset="0"/>
                        <a:ea typeface="Calibri" charset="0"/>
                        <a:cs typeface="Calibri" charset="0"/>
                      </a:rPr>
                      <m:t>pK</m:t>
                    </m:r>
                  </m:oMath>
                </a14:m>
                <a:endParaRPr lang="vi-VN" dirty="0">
                  <a:latin typeface="Calibri" charset="0"/>
                  <a:ea typeface="Calibri" charset="0"/>
                  <a:cs typeface="Calibri" charset="0"/>
                </a:endParaRPr>
              </a:p>
              <a:p>
                <a:pPr marL="742950" lvl="1" indent="-285750" algn="l">
                  <a:buFont typeface="Courier New" charset="0"/>
                  <a:buChar char="o"/>
                </a:pPr>
                <a:r>
                  <a:rPr lang="vi-VN" dirty="0" err="1">
                    <a:latin typeface="Calibri" charset="0"/>
                    <a:ea typeface="Calibri" charset="0"/>
                    <a:cs typeface="Calibri" charset="0"/>
                  </a:rPr>
                  <a:t>Thời</a:t>
                </a:r>
                <a:r>
                  <a:rPr lang="vi-VN" dirty="0">
                    <a:latin typeface="Calibri" charset="0"/>
                    <a:ea typeface="Calibri" charset="0"/>
                    <a:cs typeface="Calibri" charset="0"/>
                  </a:rPr>
                  <a:t> gian lưu </a:t>
                </a:r>
                <a:r>
                  <a:rPr lang="vi-VN" dirty="0" err="1">
                    <a:latin typeface="Calibri" charset="0"/>
                    <a:ea typeface="Calibri" charset="0"/>
                    <a:cs typeface="Calibri" charset="0"/>
                  </a:rPr>
                  <a:t>lại</a:t>
                </a:r>
                <a:r>
                  <a:rPr lang="vi-VN" dirty="0">
                    <a:latin typeface="Calibri" charset="0"/>
                    <a:ea typeface="Calibri" charset="0"/>
                    <a:cs typeface="Calibri" charset="0"/>
                  </a:rPr>
                  <a:t> trung </a:t>
                </a:r>
                <a:r>
                  <a:rPr lang="vi-VN" dirty="0" err="1">
                    <a:latin typeface="Calibri" charset="0"/>
                    <a:ea typeface="Calibri" charset="0"/>
                    <a:cs typeface="Calibri" charset="0"/>
                  </a:rPr>
                  <a:t>bình</a:t>
                </a:r>
                <a:r>
                  <a:rPr lang="vi-VN" dirty="0">
                    <a:latin typeface="Calibri" charset="0"/>
                    <a:ea typeface="Calibri" charset="0"/>
                    <a:cs typeface="Calibri" charset="0"/>
                  </a:rPr>
                  <a:t> </a:t>
                </a:r>
                <a:r>
                  <a:rPr lang="vi-VN" dirty="0" err="1">
                    <a:latin typeface="Calibri" charset="0"/>
                    <a:ea typeface="Calibri" charset="0"/>
                    <a:cs typeface="Calibri" charset="0"/>
                  </a:rPr>
                  <a:t>của</a:t>
                </a:r>
                <a:r>
                  <a:rPr lang="vi-VN" dirty="0">
                    <a:latin typeface="Calibri" charset="0"/>
                    <a:ea typeface="Calibri" charset="0"/>
                    <a:cs typeface="Calibri" charset="0"/>
                  </a:rPr>
                  <a:t> yêu </a:t>
                </a:r>
                <a:r>
                  <a:rPr lang="vi-VN" dirty="0" err="1">
                    <a:latin typeface="Calibri" charset="0"/>
                    <a:ea typeface="Calibri" charset="0"/>
                    <a:cs typeface="Calibri" charset="0"/>
                  </a:rPr>
                  <a:t>cầu</a:t>
                </a:r>
                <a:r>
                  <a:rPr lang="vi-VN" dirty="0">
                    <a:latin typeface="Calibri" charset="0"/>
                    <a:ea typeface="Calibri" charset="0"/>
                    <a:cs typeface="Calibri" charset="0"/>
                  </a:rPr>
                  <a:t> trong </a:t>
                </a:r>
                <a:r>
                  <a:rPr lang="vi-VN" dirty="0" err="1">
                    <a:latin typeface="Calibri" charset="0"/>
                    <a:ea typeface="Calibri" charset="0"/>
                    <a:cs typeface="Calibri" charset="0"/>
                  </a:rPr>
                  <a:t>hệ</a:t>
                </a:r>
                <a:r>
                  <a:rPr lang="vi-VN" dirty="0">
                    <a:latin typeface="Calibri" charset="0"/>
                    <a:ea typeface="Calibri" charset="0"/>
                    <a:cs typeface="Calibri" charset="0"/>
                  </a:rPr>
                  <a:t> </a:t>
                </a:r>
                <a:r>
                  <a:rPr lang="vi-VN" dirty="0" err="1">
                    <a:latin typeface="Calibri" charset="0"/>
                    <a:ea typeface="Calibri" charset="0"/>
                    <a:cs typeface="Calibri" charset="0"/>
                  </a:rPr>
                  <a:t>thống</a:t>
                </a:r>
                <a:r>
                  <a:rPr lang="vi-VN" dirty="0">
                    <a:latin typeface="Calibri" charset="0"/>
                    <a:ea typeface="Calibri" charset="0"/>
                    <a:cs typeface="Calibri" charset="0"/>
                  </a:rPr>
                  <a:t> </a:t>
                </a:r>
                <a:r>
                  <a:rPr lang="vi-VN" dirty="0" err="1">
                    <a:latin typeface="Calibri" charset="0"/>
                    <a:ea typeface="Calibri" charset="0"/>
                    <a:cs typeface="Calibri" charset="0"/>
                  </a:rPr>
                  <a:t>này</a:t>
                </a:r>
                <a:r>
                  <a:rPr lang="vi-VN" dirty="0">
                    <a:latin typeface="Calibri" charset="0"/>
                    <a:ea typeface="Calibri" charset="0"/>
                    <a:cs typeface="Calibri" charset="0"/>
                  </a:rPr>
                  <a:t>:</a:t>
                </a:r>
              </a:p>
              <a:p>
                <a:pPr marL="742950" lvl="1" indent="-285750" algn="l">
                  <a:buFont typeface="Courier New" charset="0"/>
                  <a:buChar char="o"/>
                </a:pPr>
                <a:endParaRPr lang="vi-VN" dirty="0">
                  <a:latin typeface="Calibri" charset="0"/>
                  <a:ea typeface="Calibri" charset="0"/>
                  <a:cs typeface="Calibri" charset="0"/>
                </a:endParaRPr>
              </a:p>
              <a:p>
                <a:pPr lvl="1"/>
                <a:r>
                  <a:rPr lang="vi-VN" i="1" dirty="0">
                    <a:ea typeface="Calibri" charset="0"/>
                    <a:cs typeface="Calibri" charset="0"/>
                  </a:rPr>
                  <a:t>T </a:t>
                </a:r>
                <a14:m>
                  <m:oMath xmlns:m="http://schemas.openxmlformats.org/officeDocument/2006/math">
                    <m:r>
                      <a:rPr lang="vi-VN" b="0" i="1" smtClean="0">
                        <a:latin typeface="Cambria Math" charset="0"/>
                        <a:ea typeface="Calibri" charset="0"/>
                        <a:cs typeface="Calibri" charset="0"/>
                      </a:rPr>
                      <m:t>= </m:t>
                    </m:r>
                    <m:f>
                      <m:fPr>
                        <m:ctrlPr>
                          <a:rPr lang="mr-IN" i="1" smtClean="0"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</m:ctrlPr>
                      </m:fPr>
                      <m:num>
                        <m:r>
                          <a:rPr lang="vi-VN" i="1">
                            <a:latin typeface="Cambria Math" charset="0"/>
                            <a:ea typeface="Calibri" charset="0"/>
                            <a:cs typeface="Calibri" charset="0"/>
                          </a:rPr>
                          <m:t>𝑁</m:t>
                        </m:r>
                      </m:num>
                      <m:den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𝜆</m:t>
                        </m:r>
                        <m:r>
                          <m:rPr>
                            <m:nor/>
                          </m:rPr>
                          <a:rPr lang="vi-VN" sz="2400" i="1" dirty="0">
                            <a:ea typeface="Cambria Math" charset="0"/>
                            <a:cs typeface="Cambria Math" charset="0"/>
                          </a:rPr>
                          <m:t> </m:t>
                        </m:r>
                      </m:den>
                    </m:f>
                  </m:oMath>
                </a14:m>
                <a:r>
                  <a:rPr lang="vi-VN" i="1" dirty="0">
                    <a:latin typeface="Calibri" charset="0"/>
                    <a:ea typeface="Calibri" charset="0"/>
                    <a:cs typeface="Calibri" charset="0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i="1"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</m:ctrlPr>
                      </m:fPr>
                      <m:num>
                        <m:r>
                          <a:rPr lang="vi-VN" i="1">
                            <a:latin typeface="Cambria Math" charset="0"/>
                            <a:ea typeface="Calibri" charset="0"/>
                            <a:cs typeface="Calibri" charset="0"/>
                          </a:rPr>
                          <m:t>1</m:t>
                        </m:r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𝜆</m:t>
                        </m:r>
                      </m:den>
                    </m:f>
                  </m:oMath>
                </a14:m>
                <a:r>
                  <a:rPr lang="vi-VN" i="1" dirty="0">
                    <a:latin typeface="Calibri" charset="0"/>
                    <a:ea typeface="Calibri" charset="0"/>
                    <a:cs typeface="Calibri" charset="0"/>
                  </a:rPr>
                  <a:t> * N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i="1"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</m:ctrlPr>
                      </m:fPr>
                      <m:num>
                        <m:r>
                          <a:rPr lang="vi-VN" i="1">
                            <a:latin typeface="Cambria Math" charset="0"/>
                            <a:ea typeface="Calibri" charset="0"/>
                            <a:cs typeface="Calibri" charset="0"/>
                          </a:rPr>
                          <m:t>1</m:t>
                        </m:r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𝜆</m:t>
                        </m:r>
                      </m:den>
                    </m:f>
                  </m:oMath>
                </a14:m>
                <a:r>
                  <a:rPr lang="vi-VN" i="1" dirty="0">
                    <a:latin typeface="Calibri" charset="0"/>
                    <a:ea typeface="Calibri" charset="0"/>
                    <a:cs typeface="Calibri" charset="0"/>
                  </a:rPr>
                  <a:t> *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i="1"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𝜌</m:t>
                        </m:r>
                      </m:num>
                      <m:den>
                        <m:r>
                          <a:rPr lang="vi-VN" i="1">
                            <a:latin typeface="Cambria Math" charset="0"/>
                            <a:ea typeface="Calibri" charset="0"/>
                            <a:cs typeface="Calibri" charset="0"/>
                          </a:rPr>
                          <m:t>1−</m:t>
                        </m:r>
                        <m:r>
                          <a:rPr lang="vi-V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𝜌</m:t>
                        </m:r>
                      </m:den>
                    </m:f>
                  </m:oMath>
                </a14:m>
                <a:r>
                  <a:rPr lang="vi-VN" i="1" dirty="0">
                    <a:latin typeface="Calibri" charset="0"/>
                    <a:ea typeface="Calibri" charset="0"/>
                    <a:cs typeface="Calibri" charset="0"/>
                  </a:rPr>
                  <a:t> - (K+1) *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i="1"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mr-IN" i="1">
                                <a:latin typeface="Cambria Math" panose="02040503050406030204" pitchFamily="18" charset="0"/>
                                <a:ea typeface="Calibri" charset="0"/>
                                <a:cs typeface="Calibri" charset="0"/>
                              </a:rPr>
                            </m:ctrlPr>
                          </m:sSupPr>
                          <m:e>
                            <m:r>
                              <a:rPr lang="mr-I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𝜌</m:t>
                            </m:r>
                          </m:e>
                          <m:sup>
                            <m:r>
                              <a:rPr lang="vi-VN" i="1">
                                <a:latin typeface="Cambria Math" charset="0"/>
                                <a:ea typeface="Calibri" charset="0"/>
                                <a:cs typeface="Calibri" charset="0"/>
                              </a:rPr>
                              <m:t>𝐾</m:t>
                            </m:r>
                            <m:r>
                              <a:rPr lang="vi-VN" i="1">
                                <a:latin typeface="Cambria Math" charset="0"/>
                                <a:ea typeface="Calibri" charset="0"/>
                                <a:cs typeface="Calibri" charset="0"/>
                              </a:rPr>
                              <m:t>+1</m:t>
                            </m:r>
                          </m:sup>
                        </m:sSup>
                      </m:num>
                      <m:den>
                        <m:r>
                          <a:rPr lang="vi-VN" i="1">
                            <a:latin typeface="Cambria Math" charset="0"/>
                            <a:ea typeface="Calibri" charset="0"/>
                            <a:cs typeface="Calibri" charset="0"/>
                          </a:rPr>
                          <m:t>1−</m:t>
                        </m:r>
                        <m:sSup>
                          <m:sSupPr>
                            <m:ctrlPr>
                              <a:rPr lang="vi-VN" i="1">
                                <a:latin typeface="Cambria Math" panose="02040503050406030204" pitchFamily="18" charset="0"/>
                                <a:ea typeface="Calibri" charset="0"/>
                                <a:cs typeface="Calibri" charset="0"/>
                              </a:rPr>
                            </m:ctrlPr>
                          </m:sSupPr>
                          <m:e>
                            <m:r>
                              <a:rPr lang="vi-V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𝜌</m:t>
                            </m:r>
                          </m:e>
                          <m:sup>
                            <m:r>
                              <a:rPr lang="vi-VN" i="1">
                                <a:latin typeface="Cambria Math" charset="0"/>
                                <a:ea typeface="Calibri" charset="0"/>
                                <a:cs typeface="Calibri" charset="0"/>
                              </a:rPr>
                              <m:t>𝐾</m:t>
                            </m:r>
                            <m:r>
                              <a:rPr lang="vi-VN" i="1">
                                <a:latin typeface="Cambria Math" charset="0"/>
                                <a:ea typeface="Calibri" charset="0"/>
                                <a:cs typeface="Calibri" charset="0"/>
                              </a:rPr>
                              <m:t>+1</m:t>
                            </m:r>
                          </m:sup>
                        </m:sSup>
                      </m:den>
                    </m:f>
                  </m:oMath>
                </a14:m>
                <a:endParaRPr lang="vi-VN" dirty="0">
                  <a:latin typeface="Calibri" charset="0"/>
                  <a:ea typeface="Calibri" charset="0"/>
                  <a:cs typeface="Calibri" charset="0"/>
                </a:endParaRPr>
              </a:p>
              <a:p>
                <a:pPr marL="742950" lvl="1" indent="-285750" algn="l">
                  <a:buFont typeface="Courier New" charset="0"/>
                  <a:buChar char="o"/>
                </a:pPr>
                <a:r>
                  <a:rPr lang="vi-VN" dirty="0" err="1">
                    <a:latin typeface="Calibri" charset="0"/>
                    <a:ea typeface="Calibri" charset="0"/>
                    <a:cs typeface="Calibri" charset="0"/>
                  </a:rPr>
                  <a:t>Thời</a:t>
                </a:r>
                <a:r>
                  <a:rPr lang="vi-VN" dirty="0">
                    <a:latin typeface="Calibri" charset="0"/>
                    <a:ea typeface="Calibri" charset="0"/>
                    <a:cs typeface="Calibri" charset="0"/>
                  </a:rPr>
                  <a:t> gian lưu </a:t>
                </a:r>
                <a:r>
                  <a:rPr lang="vi-VN" dirty="0" err="1">
                    <a:latin typeface="Calibri" charset="0"/>
                    <a:ea typeface="Calibri" charset="0"/>
                    <a:cs typeface="Calibri" charset="0"/>
                  </a:rPr>
                  <a:t>lại</a:t>
                </a:r>
                <a:r>
                  <a:rPr lang="vi-VN" dirty="0">
                    <a:latin typeface="Calibri" charset="0"/>
                    <a:ea typeface="Calibri" charset="0"/>
                    <a:cs typeface="Calibri" charset="0"/>
                  </a:rPr>
                  <a:t> trung </a:t>
                </a:r>
                <a:r>
                  <a:rPr lang="vi-VN" dirty="0" err="1">
                    <a:latin typeface="Calibri" charset="0"/>
                    <a:ea typeface="Calibri" charset="0"/>
                    <a:cs typeface="Calibri" charset="0"/>
                  </a:rPr>
                  <a:t>bình</a:t>
                </a:r>
                <a:r>
                  <a:rPr lang="vi-VN" dirty="0">
                    <a:latin typeface="Calibri" charset="0"/>
                    <a:ea typeface="Calibri" charset="0"/>
                    <a:cs typeface="Calibri" charset="0"/>
                  </a:rPr>
                  <a:t> </a:t>
                </a:r>
                <a:r>
                  <a:rPr lang="vi-VN" dirty="0" err="1">
                    <a:latin typeface="Calibri" charset="0"/>
                    <a:ea typeface="Calibri" charset="0"/>
                    <a:cs typeface="Calibri" charset="0"/>
                  </a:rPr>
                  <a:t>của</a:t>
                </a:r>
                <a:r>
                  <a:rPr lang="vi-VN" dirty="0">
                    <a:latin typeface="Calibri" charset="0"/>
                    <a:ea typeface="Calibri" charset="0"/>
                    <a:cs typeface="Calibri" charset="0"/>
                  </a:rPr>
                  <a:t> yêu </a:t>
                </a:r>
                <a:r>
                  <a:rPr lang="vi-VN" dirty="0" err="1">
                    <a:latin typeface="Calibri" charset="0"/>
                    <a:ea typeface="Calibri" charset="0"/>
                    <a:cs typeface="Calibri" charset="0"/>
                  </a:rPr>
                  <a:t>cầu</a:t>
                </a:r>
                <a:r>
                  <a:rPr lang="vi-VN" dirty="0">
                    <a:latin typeface="Calibri" charset="0"/>
                    <a:ea typeface="Calibri" charset="0"/>
                    <a:cs typeface="Calibri" charset="0"/>
                  </a:rPr>
                  <a:t> trong </a:t>
                </a:r>
                <a:r>
                  <a:rPr lang="vi-VN" dirty="0" err="1">
                    <a:latin typeface="Calibri" charset="0"/>
                    <a:ea typeface="Calibri" charset="0"/>
                    <a:cs typeface="Calibri" charset="0"/>
                  </a:rPr>
                  <a:t>bộ</a:t>
                </a:r>
                <a:r>
                  <a:rPr lang="vi-VN" dirty="0">
                    <a:latin typeface="Calibri" charset="0"/>
                    <a:ea typeface="Calibri" charset="0"/>
                    <a:cs typeface="Calibri" charset="0"/>
                  </a:rPr>
                  <a:t> </a:t>
                </a:r>
                <a:r>
                  <a:rPr lang="vi-VN" dirty="0" err="1">
                    <a:latin typeface="Calibri" charset="0"/>
                    <a:ea typeface="Calibri" charset="0"/>
                    <a:cs typeface="Calibri" charset="0"/>
                  </a:rPr>
                  <a:t>phận</a:t>
                </a:r>
                <a:r>
                  <a:rPr lang="vi-VN" dirty="0">
                    <a:latin typeface="Calibri" charset="0"/>
                    <a:ea typeface="Calibri" charset="0"/>
                    <a:cs typeface="Calibri" charset="0"/>
                  </a:rPr>
                  <a:t> </a:t>
                </a:r>
                <a:r>
                  <a:rPr lang="vi-VN" dirty="0" err="1">
                    <a:latin typeface="Calibri" charset="0"/>
                    <a:ea typeface="Calibri" charset="0"/>
                    <a:cs typeface="Calibri" charset="0"/>
                  </a:rPr>
                  <a:t>hàng</a:t>
                </a:r>
                <a:r>
                  <a:rPr lang="vi-VN" dirty="0">
                    <a:latin typeface="Calibri" charset="0"/>
                    <a:ea typeface="Calibri" charset="0"/>
                    <a:cs typeface="Calibri" charset="0"/>
                  </a:rPr>
                  <a:t> </a:t>
                </a:r>
                <a:r>
                  <a:rPr lang="vi-VN" dirty="0" err="1">
                    <a:latin typeface="Calibri" charset="0"/>
                    <a:ea typeface="Calibri" charset="0"/>
                    <a:cs typeface="Calibri" charset="0"/>
                  </a:rPr>
                  <a:t>đợi</a:t>
                </a:r>
                <a:r>
                  <a:rPr lang="vi-VN" dirty="0">
                    <a:latin typeface="Calibri" charset="0"/>
                    <a:ea typeface="Calibri" charset="0"/>
                    <a:cs typeface="Calibri" charset="0"/>
                  </a:rPr>
                  <a:t> </a:t>
                </a:r>
                <a:r>
                  <a:rPr lang="vi-VN" dirty="0" err="1">
                    <a:latin typeface="Calibri" charset="0"/>
                    <a:ea typeface="Calibri" charset="0"/>
                    <a:cs typeface="Calibri" charset="0"/>
                  </a:rPr>
                  <a:t>của</a:t>
                </a:r>
                <a:r>
                  <a:rPr lang="vi-VN" dirty="0">
                    <a:latin typeface="Calibri" charset="0"/>
                    <a:ea typeface="Calibri" charset="0"/>
                    <a:cs typeface="Calibri" charset="0"/>
                  </a:rPr>
                  <a:t> </a:t>
                </a:r>
                <a:r>
                  <a:rPr lang="vi-VN" dirty="0" err="1">
                    <a:latin typeface="Calibri" charset="0"/>
                    <a:ea typeface="Calibri" charset="0"/>
                    <a:cs typeface="Calibri" charset="0"/>
                  </a:rPr>
                  <a:t>hệ</a:t>
                </a:r>
                <a:r>
                  <a:rPr lang="vi-VN" dirty="0">
                    <a:latin typeface="Calibri" charset="0"/>
                    <a:ea typeface="Calibri" charset="0"/>
                    <a:cs typeface="Calibri" charset="0"/>
                  </a:rPr>
                  <a:t> </a:t>
                </a:r>
                <a:r>
                  <a:rPr lang="vi-VN" dirty="0" err="1">
                    <a:latin typeface="Calibri" charset="0"/>
                    <a:ea typeface="Calibri" charset="0"/>
                    <a:cs typeface="Calibri" charset="0"/>
                  </a:rPr>
                  <a:t>thống</a:t>
                </a:r>
                <a:r>
                  <a:rPr lang="vi-VN" dirty="0">
                    <a:latin typeface="Calibri" charset="0"/>
                    <a:ea typeface="Calibri" charset="0"/>
                    <a:cs typeface="Calibri" charset="0"/>
                  </a:rPr>
                  <a:t> </a:t>
                </a:r>
                <a:r>
                  <a:rPr lang="vi-VN" dirty="0" err="1">
                    <a:latin typeface="Calibri" charset="0"/>
                    <a:ea typeface="Calibri" charset="0"/>
                    <a:cs typeface="Calibri" charset="0"/>
                  </a:rPr>
                  <a:t>này</a:t>
                </a:r>
                <a:r>
                  <a:rPr lang="vi-VN" dirty="0">
                    <a:latin typeface="Calibri" charset="0"/>
                    <a:ea typeface="Calibri" charset="0"/>
                    <a:cs typeface="Calibri" charset="0"/>
                  </a:rPr>
                  <a:t>:</a:t>
                </a:r>
              </a:p>
              <a:p>
                <a:pPr lvl="1"/>
                <a:r>
                  <a:rPr lang="vi-VN" dirty="0">
                    <a:latin typeface="Calibri" charset="0"/>
                    <a:ea typeface="Calibri" charset="0"/>
                    <a:cs typeface="Calibri" charset="0"/>
                  </a:rPr>
                  <a:t> </a:t>
                </a:r>
              </a:p>
              <a:p>
                <a:pPr lvl="1"/>
                <a:r>
                  <a:rPr lang="vi-VN" i="1" dirty="0" err="1">
                    <a:latin typeface="Calibri" charset="0"/>
                    <a:ea typeface="Calibri" charset="0"/>
                    <a:cs typeface="Calibri" charset="0"/>
                  </a:rPr>
                  <a:t>T</a:t>
                </a:r>
                <a:r>
                  <a:rPr lang="vi-VN" i="1" baseline="-25000" dirty="0" err="1">
                    <a:latin typeface="Calibri" charset="0"/>
                    <a:ea typeface="Calibri" charset="0"/>
                    <a:cs typeface="Calibri" charset="0"/>
                  </a:rPr>
                  <a:t>q</a:t>
                </a:r>
                <a:r>
                  <a:rPr lang="vi-VN" i="1" dirty="0">
                    <a:latin typeface="Calibri" charset="0"/>
                    <a:ea typeface="Calibri" charset="0"/>
                    <a:cs typeface="Calibri" charset="0"/>
                  </a:rPr>
                  <a:t> </a:t>
                </a:r>
                <a14:m>
                  <m:oMath xmlns:m="http://schemas.openxmlformats.org/officeDocument/2006/math">
                    <m:r>
                      <a:rPr lang="vi-VN" i="1">
                        <a:latin typeface="Cambria Math" charset="0"/>
                        <a:ea typeface="Calibri" charset="0"/>
                        <a:cs typeface="Calibri" charset="0"/>
                      </a:rPr>
                      <m:t>= </m:t>
                    </m:r>
                    <m:f>
                      <m:fPr>
                        <m:ctrlPr>
                          <a:rPr lang="mr-IN" i="1"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</m:ctrlPr>
                      </m:fPr>
                      <m:num>
                        <m:r>
                          <a:rPr lang="vi-VN" i="1">
                            <a:latin typeface="Cambria Math" charset="0"/>
                            <a:ea typeface="Calibri" charset="0"/>
                            <a:cs typeface="Calibri" charset="0"/>
                          </a:rPr>
                          <m:t>𝑁</m:t>
                        </m:r>
                        <m:r>
                          <m:rPr>
                            <m:sty m:val="p"/>
                          </m:rPr>
                          <a:rPr lang="vi-VN" i="1" baseline="-25000">
                            <a:latin typeface="Cambria Math" charset="0"/>
                            <a:ea typeface="Calibri" charset="0"/>
                            <a:cs typeface="Calibri" charset="0"/>
                          </a:rPr>
                          <m:t>q</m:t>
                        </m:r>
                      </m:num>
                      <m:den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𝜆</m:t>
                        </m:r>
                        <m:r>
                          <m:rPr>
                            <m:sty m:val="p"/>
                          </m:rPr>
                          <a:rPr lang="vi-VN" i="1" baseline="-2500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a</m:t>
                        </m:r>
                        <m:r>
                          <m:rPr>
                            <m:nor/>
                          </m:rPr>
                          <a:rPr lang="vi-VN" sz="2800" i="1" dirty="0">
                            <a:ea typeface="Cambria Math" charset="0"/>
                            <a:cs typeface="Cambria Math" charset="0"/>
                          </a:rPr>
                          <m:t> </m:t>
                        </m:r>
                      </m:den>
                    </m:f>
                  </m:oMath>
                </a14:m>
                <a:r>
                  <a:rPr lang="vi-VN" i="1" dirty="0">
                    <a:latin typeface="Calibri" charset="0"/>
                    <a:ea typeface="Calibri" charset="0"/>
                    <a:cs typeface="Calibri" charset="0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i="1"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</m:ctrlPr>
                      </m:fPr>
                      <m:num>
                        <m:r>
                          <a:rPr lang="vi-VN" i="1">
                            <a:latin typeface="Cambria Math" charset="0"/>
                            <a:ea typeface="Calibri" charset="0"/>
                            <a:cs typeface="Calibri" charset="0"/>
                          </a:rPr>
                          <m:t>1</m:t>
                        </m:r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𝜆</m:t>
                        </m:r>
                        <m:r>
                          <m:rPr>
                            <m:sty m:val="p"/>
                          </m:rPr>
                          <a:rPr lang="vi-VN" i="1" baseline="-2500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a</m:t>
                        </m:r>
                      </m:den>
                    </m:f>
                  </m:oMath>
                </a14:m>
                <a:r>
                  <a:rPr lang="vi-VN" i="1" dirty="0">
                    <a:latin typeface="Calibri" charset="0"/>
                    <a:ea typeface="Calibri" charset="0"/>
                    <a:cs typeface="Calibri" charset="0"/>
                  </a:rPr>
                  <a:t> * </a:t>
                </a:r>
                <a:r>
                  <a:rPr lang="vi-VN" i="1" dirty="0" err="1">
                    <a:latin typeface="Calibri" charset="0"/>
                    <a:ea typeface="Calibri" charset="0"/>
                    <a:cs typeface="Calibri" charset="0"/>
                  </a:rPr>
                  <a:t>N</a:t>
                </a:r>
                <a:r>
                  <a:rPr lang="vi-VN" i="1" baseline="-25000" dirty="0" err="1">
                    <a:latin typeface="Calibri" charset="0"/>
                    <a:ea typeface="Calibri" charset="0"/>
                    <a:cs typeface="Calibri" charset="0"/>
                  </a:rPr>
                  <a:t>q</a:t>
                </a:r>
                <a:r>
                  <a:rPr lang="vi-VN" i="1" dirty="0">
                    <a:latin typeface="Calibri" charset="0"/>
                    <a:ea typeface="Calibri" charset="0"/>
                    <a:cs typeface="Calibri" charset="0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i="1"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</m:ctrlPr>
                      </m:fPr>
                      <m:num>
                        <m:r>
                          <a:rPr lang="vi-VN" i="1">
                            <a:latin typeface="Cambria Math" charset="0"/>
                            <a:ea typeface="Calibri" charset="0"/>
                            <a:cs typeface="Calibri" charset="0"/>
                          </a:rPr>
                          <m:t>1</m:t>
                        </m:r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𝜆</m:t>
                        </m:r>
                        <m:r>
                          <a:rPr lang="vi-V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∗(1−</m:t>
                        </m:r>
                        <m:r>
                          <m:rPr>
                            <m:sty m:val="p"/>
                          </m:rPr>
                          <a:rPr lang="vi-VN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p</m:t>
                        </m:r>
                        <m:r>
                          <m:rPr>
                            <m:sty m:val="p"/>
                          </m:rPr>
                          <a:rPr lang="vi-VN" i="1" baseline="-2500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k</m:t>
                        </m:r>
                        <m:r>
                          <a:rPr lang="vi-VN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vi-VN" i="1" dirty="0">
                    <a:latin typeface="Calibri" charset="0"/>
                    <a:ea typeface="Calibri" charset="0"/>
                    <a:cs typeface="Calibri" charset="0"/>
                  </a:rPr>
                  <a:t> *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vi-VN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mr-I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vi-VN" i="1">
                                <a:latin typeface="Cambria Math" charset="0"/>
                              </a:rPr>
                              <m:t>1</m:t>
                            </m:r>
                          </m:num>
                          <m:den>
                            <m:r>
                              <a:rPr lang="vi-VN" i="1">
                                <a:latin typeface="Cambria Math" charset="0"/>
                              </a:rPr>
                              <m:t>1−</m:t>
                            </m:r>
                            <m:r>
                              <a:rPr lang="vi-V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𝜌</m:t>
                            </m:r>
                          </m:den>
                        </m:f>
                        <m:r>
                          <m:rPr>
                            <m:nor/>
                          </m:rPr>
                          <a:rPr lang="vi-VN" b="0" i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vi-VN" b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+</m:t>
                        </m:r>
                        <m:r>
                          <m:rPr>
                            <m:nor/>
                          </m:rPr>
                          <a:rPr lang="vi-VN" b="0" i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</m:t>
                        </m:r>
                        <m:f>
                          <m:fPr>
                            <m:ctrlPr>
                              <a:rPr lang="mr-I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mr-I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𝜌</m:t>
                            </m:r>
                            <m:r>
                              <a:rPr lang="vi-V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−</m:t>
                            </m:r>
                            <m:d>
                              <m:dPr>
                                <m:ctrlPr>
                                  <a:rPr lang="vi-VN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vi-VN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𝐾</m:t>
                                </m:r>
                                <m:r>
                                  <a:rPr lang="vi-VN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+1</m:t>
                                </m:r>
                              </m:e>
                            </m:d>
                            <m:r>
                              <a:rPr lang="vi-V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 ∗ </m:t>
                            </m:r>
                            <m:sSup>
                              <m:sSupPr>
                                <m:ctrlPr>
                                  <a:rPr lang="vi-VN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vi-VN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𝜌</m:t>
                                </m:r>
                              </m:e>
                              <m:sup>
                                <m:r>
                                  <a:rPr lang="vi-VN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𝐾</m:t>
                                </m:r>
                                <m:r>
                                  <a:rPr lang="vi-VN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+1</m:t>
                                </m:r>
                              </m:sup>
                            </m:sSup>
                            <m:r>
                              <a:rPr lang="vi-V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 </m:t>
                            </m:r>
                          </m:num>
                          <m:den>
                            <m:r>
                              <a:rPr lang="vi-VN" i="1">
                                <a:latin typeface="Cambria Math" charset="0"/>
                              </a:rPr>
                              <m:t>1−</m:t>
                            </m:r>
                            <m:sSup>
                              <m:sSupPr>
                                <m:ctrlPr>
                                  <a:rPr lang="vi-V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vi-VN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𝜌</m:t>
                                </m:r>
                              </m:e>
                              <m:sup>
                                <m:r>
                                  <a:rPr lang="vi-VN" i="1">
                                    <a:latin typeface="Cambria Math" charset="0"/>
                                  </a:rPr>
                                  <m:t>𝐾</m:t>
                                </m:r>
                                <m:r>
                                  <a:rPr lang="vi-VN" i="1">
                                    <a:latin typeface="Cambria Math" charset="0"/>
                                  </a:rPr>
                                  <m:t>+1</m:t>
                                </m:r>
                              </m:sup>
                            </m:sSup>
                          </m:den>
                        </m:f>
                      </m:e>
                    </m:d>
                  </m:oMath>
                </a14:m>
                <a:endParaRPr lang="en-US" dirty="0">
                  <a:latin typeface="+mn-lt"/>
                </a:endParaRPr>
              </a:p>
              <a:p>
                <a:pPr marL="742950" lvl="1" indent="-285750" algn="l">
                  <a:buFont typeface="Courier New" charset="0"/>
                  <a:buChar char="o"/>
                </a:pPr>
                <a:endParaRPr lang="en-US" dirty="0">
                  <a:latin typeface="+mn-lt"/>
                </a:endParaRPr>
              </a:p>
              <a:p>
                <a:pPr marL="742950" lvl="1" indent="-285750" algn="l">
                  <a:buFont typeface="Courier New" charset="0"/>
                  <a:buChar char="o"/>
                </a:pPr>
                <a:endParaRPr lang="en-US" dirty="0">
                  <a:latin typeface="+mn-lt"/>
                </a:endParaRPr>
              </a:p>
              <a:p>
                <a:pPr marL="800100" lvl="1" indent="-342900">
                  <a:buFont typeface="Courier New" charset="0"/>
                  <a:buChar char="o"/>
                </a:pPr>
                <a:endParaRPr lang="en-US" dirty="0">
                  <a:latin typeface="+mn-lt"/>
                </a:endParaRPr>
              </a:p>
              <a:p>
                <a:pPr lvl="1"/>
                <a:endParaRPr lang="en-US" i="1" dirty="0">
                  <a:latin typeface="+mn-lt"/>
                </a:endParaRPr>
              </a:p>
              <a:p>
                <a:pPr marL="800100" lvl="1" indent="-342900" algn="l">
                  <a:buFont typeface="Courier New" charset="0"/>
                  <a:buChar char="o"/>
                </a:pPr>
                <a:endParaRPr lang="en-US" dirty="0">
                  <a:latin typeface="+mn-lt"/>
                </a:endParaRPr>
              </a:p>
              <a:p>
                <a:pPr marL="800100" lvl="1" indent="-342900" algn="l">
                  <a:buFont typeface="Courier New" charset="0"/>
                  <a:buChar char="o"/>
                </a:pPr>
                <a:endParaRPr lang="en-US" dirty="0">
                  <a:latin typeface="+mn-lt"/>
                </a:endParaRPr>
              </a:p>
              <a:p>
                <a:pPr marL="800100" lvl="1" indent="-342900" algn="l">
                  <a:buFont typeface="Courier New" charset="0"/>
                  <a:buChar char="o"/>
                </a:pPr>
                <a:endParaRPr lang="en-US" dirty="0">
                  <a:latin typeface="+mn-lt"/>
                </a:endParaRPr>
              </a:p>
              <a:p>
                <a:pPr marL="800100" lvl="1" indent="-342900" algn="l">
                  <a:buFont typeface="Courier New" charset="0"/>
                  <a:buChar char="o"/>
                </a:pPr>
                <a:endParaRPr lang="en-US" dirty="0">
                  <a:latin typeface="+mn-lt"/>
                </a:endParaRPr>
              </a:p>
              <a:p>
                <a:pPr lvl="1"/>
                <a:endParaRPr lang="en-US" i="1" dirty="0">
                  <a:latin typeface="+mn-lt"/>
                </a:endParaRPr>
              </a:p>
              <a:p>
                <a:pPr lvl="1"/>
                <a:endParaRPr lang="vi-VN" i="1" dirty="0">
                  <a:latin typeface="Calibri" charset="0"/>
                  <a:ea typeface="Calibri" charset="0"/>
                  <a:cs typeface="Calibri" charset="0"/>
                </a:endParaRPr>
              </a:p>
              <a:p>
                <a:pPr marL="800100" lvl="1" indent="-342900" algn="l">
                  <a:buFont typeface="Courier New" charset="0"/>
                  <a:buChar char="o"/>
                </a:pPr>
                <a:endParaRPr lang="vi-VN" b="0" dirty="0">
                  <a:latin typeface="Calibri" charset="0"/>
                  <a:ea typeface="Calibri" charset="0"/>
                  <a:cs typeface="Calibri" charset="0"/>
                </a:endParaRPr>
              </a:p>
              <a:p>
                <a:pPr marL="800100" lvl="1" indent="-342900" algn="l">
                  <a:buFont typeface="Courier New" charset="0"/>
                  <a:buChar char="o"/>
                </a:pPr>
                <a:endParaRPr lang="vi-VN" i="1" dirty="0">
                  <a:latin typeface="+mn-lt"/>
                </a:endParaRPr>
              </a:p>
              <a:p>
                <a:pPr lvl="1"/>
                <a:endParaRPr lang="vi-VN" i="1" dirty="0">
                  <a:latin typeface="+mn-lt"/>
                </a:endParaRPr>
              </a:p>
              <a:p>
                <a:pPr lvl="1"/>
                <a:endParaRPr lang="vi-VN" b="0" i="1" dirty="0">
                  <a:latin typeface="+mn-lt"/>
                </a:endParaRPr>
              </a:p>
              <a:p>
                <a:pPr marL="800100" lvl="1" indent="-342900" algn="l">
                  <a:buFont typeface="Courier New" charset="0"/>
                  <a:buChar char="o"/>
                </a:pPr>
                <a:endParaRPr lang="vi-VN" b="0" i="1" dirty="0">
                  <a:latin typeface="+mn-lt"/>
                </a:endParaRPr>
              </a:p>
              <a:p>
                <a:pPr marL="800100" lvl="1" indent="-342900" algn="l">
                  <a:buFont typeface="Courier New" charset="0"/>
                  <a:buChar char="o"/>
                </a:pPr>
                <a:endParaRPr lang="vi-VN" b="0" i="1" dirty="0">
                  <a:latin typeface="+mn-lt"/>
                </a:endParaRPr>
              </a:p>
              <a:p>
                <a:pPr marL="800100" lvl="1" indent="-342900" algn="l">
                  <a:buFont typeface="Courier New" charset="0"/>
                  <a:buChar char="o"/>
                </a:pPr>
                <a:endParaRPr lang="en-US" i="1" baseline="-25000" dirty="0">
                  <a:latin typeface="+mn-lt"/>
                </a:endParaRPr>
              </a:p>
            </p:txBody>
          </p:sp>
        </mc:Choice>
        <mc:Fallback xmlns="">
          <p:sp>
            <p:nvSpPr>
              <p:cNvPr id="7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028" y="887894"/>
                <a:ext cx="7169052" cy="4968058"/>
              </a:xfrm>
              <a:prstGeom prst="rect">
                <a:avLst/>
              </a:prstGeom>
              <a:blipFill>
                <a:blip r:embed="rId2"/>
                <a:stretch>
                  <a:fillRect l="-1443" t="-3305" r="-17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3991" y="887894"/>
            <a:ext cx="4515240" cy="113408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3990" y="3181080"/>
            <a:ext cx="4515241" cy="167425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4049590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25040" y="292868"/>
            <a:ext cx="11834191" cy="43788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sz="2800">
                <a:latin typeface="+mn-lt"/>
                <a:ea typeface="Helvetica" charset="0"/>
                <a:cs typeface="Helvetica" charset="0"/>
              </a:rPr>
              <a:t>CHƯƠNG 3: LÝ THUYẾT HÀNG ĐỢI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/>
              <p:cNvSpPr txBox="1">
                <a:spLocks/>
              </p:cNvSpPr>
              <p:nvPr/>
            </p:nvSpPr>
            <p:spPr>
              <a:xfrm>
                <a:off x="159028" y="887894"/>
                <a:ext cx="5404645" cy="4968058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 algn="l">
                  <a:buFont typeface="AppleSDGothicNeo-Regular" charset="-127"/>
                  <a:buChar char="□"/>
                </a:pPr>
                <a:r>
                  <a:rPr lang="en-US" i="1" dirty="0">
                    <a:solidFill>
                      <a:srgbClr val="FF0000"/>
                    </a:solidFill>
                    <a:latin typeface="+mn-lt"/>
                  </a:rPr>
                  <a:t>HỆ THỐNG HÀNG ĐỢI M/M/m (</a:t>
                </a:r>
                <a:r>
                  <a:rPr lang="en-US" i="1" dirty="0" err="1">
                    <a:solidFill>
                      <a:srgbClr val="FF0000"/>
                    </a:solidFill>
                    <a:latin typeface="+mn-lt"/>
                  </a:rPr>
                  <a:t>và</a:t>
                </a:r>
                <a:r>
                  <a:rPr lang="en-US" i="1" dirty="0">
                    <a:solidFill>
                      <a:srgbClr val="FF0000"/>
                    </a:solidFill>
                    <a:latin typeface="+mn-lt"/>
                  </a:rPr>
                  <a:t> c):</a:t>
                </a:r>
              </a:p>
              <a:p>
                <a:pPr marL="800100" lvl="1" indent="-342900" algn="l">
                  <a:buFont typeface="Courier New" charset="0"/>
                  <a:buChar char="o"/>
                </a:pPr>
                <a:r>
                  <a:rPr lang="en-US" dirty="0" err="1">
                    <a:latin typeface="+mn-lt"/>
                  </a:rPr>
                  <a:t>Là</a:t>
                </a:r>
                <a:r>
                  <a:rPr lang="en-US" dirty="0">
                    <a:latin typeface="+mn-lt"/>
                  </a:rPr>
                  <a:t> </a:t>
                </a:r>
                <a:r>
                  <a:rPr lang="en-US" dirty="0" err="1">
                    <a:latin typeface="+mn-lt"/>
                  </a:rPr>
                  <a:t>hệ</a:t>
                </a:r>
                <a:r>
                  <a:rPr lang="en-US" dirty="0">
                    <a:latin typeface="+mn-lt"/>
                  </a:rPr>
                  <a:t> </a:t>
                </a:r>
                <a:r>
                  <a:rPr lang="en-US" dirty="0" err="1">
                    <a:latin typeface="+mn-lt"/>
                  </a:rPr>
                  <a:t>thống</a:t>
                </a:r>
                <a:r>
                  <a:rPr lang="en-US" dirty="0">
                    <a:latin typeface="+mn-lt"/>
                  </a:rPr>
                  <a:t> </a:t>
                </a:r>
                <a:r>
                  <a:rPr lang="en-US" dirty="0" err="1">
                    <a:latin typeface="+mn-lt"/>
                  </a:rPr>
                  <a:t>có</a:t>
                </a:r>
                <a:r>
                  <a:rPr lang="en-US" dirty="0">
                    <a:latin typeface="+mn-lt"/>
                  </a:rPr>
                  <a:t> </a:t>
                </a:r>
                <a:r>
                  <a:rPr lang="en-US" dirty="0" err="1">
                    <a:latin typeface="+mn-lt"/>
                  </a:rPr>
                  <a:t>tiến</a:t>
                </a:r>
                <a:r>
                  <a:rPr lang="en-US" dirty="0">
                    <a:latin typeface="+mn-lt"/>
                  </a:rPr>
                  <a:t> </a:t>
                </a:r>
                <a:r>
                  <a:rPr lang="en-US" dirty="0" err="1">
                    <a:latin typeface="+mn-lt"/>
                  </a:rPr>
                  <a:t>trình</a:t>
                </a:r>
                <a:r>
                  <a:rPr lang="en-US" dirty="0">
                    <a:latin typeface="+mn-lt"/>
                  </a:rPr>
                  <a:t> </a:t>
                </a:r>
                <a:r>
                  <a:rPr lang="en-US" dirty="0" err="1">
                    <a:latin typeface="+mn-lt"/>
                  </a:rPr>
                  <a:t>tới</a:t>
                </a:r>
                <a:r>
                  <a:rPr lang="en-US" dirty="0">
                    <a:latin typeface="+mn-lt"/>
                  </a:rPr>
                  <a:t> </a:t>
                </a:r>
                <a:r>
                  <a:rPr lang="en-US" dirty="0" err="1">
                    <a:latin typeface="+mn-lt"/>
                  </a:rPr>
                  <a:t>là</a:t>
                </a:r>
                <a:r>
                  <a:rPr lang="en-US" dirty="0">
                    <a:latin typeface="+mn-lt"/>
                  </a:rPr>
                  <a:t> </a:t>
                </a:r>
                <a:r>
                  <a:rPr lang="en-US" dirty="0" err="1">
                    <a:latin typeface="+mn-lt"/>
                  </a:rPr>
                  <a:t>tiến</a:t>
                </a:r>
                <a:r>
                  <a:rPr lang="en-US" dirty="0">
                    <a:latin typeface="+mn-lt"/>
                  </a:rPr>
                  <a:t> </a:t>
                </a:r>
                <a:r>
                  <a:rPr lang="en-US" dirty="0" err="1">
                    <a:latin typeface="+mn-lt"/>
                  </a:rPr>
                  <a:t>trình</a:t>
                </a:r>
                <a:r>
                  <a:rPr lang="en-US" dirty="0">
                    <a:latin typeface="+mn-lt"/>
                  </a:rPr>
                  <a:t> Poisson </a:t>
                </a:r>
                <a:r>
                  <a:rPr lang="en-US" dirty="0" err="1">
                    <a:latin typeface="+mn-lt"/>
                  </a:rPr>
                  <a:t>với</a:t>
                </a:r>
                <a:r>
                  <a:rPr lang="en-US" dirty="0">
                    <a:latin typeface="+mn-lt"/>
                  </a:rPr>
                  <a:t> </a:t>
                </a:r>
                <a:r>
                  <a:rPr lang="en-US" dirty="0" err="1">
                    <a:latin typeface="+mn-lt"/>
                  </a:rPr>
                  <a:t>tham</a:t>
                </a:r>
                <a:r>
                  <a:rPr lang="en-US" dirty="0">
                    <a:latin typeface="+mn-lt"/>
                  </a:rPr>
                  <a:t> </a:t>
                </a:r>
                <a:r>
                  <a:rPr lang="en-US" dirty="0" err="1">
                    <a:latin typeface="+mn-lt"/>
                  </a:rPr>
                  <a:t>số</a:t>
                </a:r>
                <a:r>
                  <a:rPr lang="en-US" dirty="0">
                    <a:latin typeface="+mn-lt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𝜆</m:t>
                    </m:r>
                  </m:oMath>
                </a14:m>
                <a:endParaRPr lang="vi-VN" dirty="0">
                  <a:latin typeface="+mn-lt"/>
                  <a:ea typeface="Cambria Math" charset="0"/>
                  <a:cs typeface="Cambria Math" charset="0"/>
                </a:endParaRPr>
              </a:p>
              <a:p>
                <a:pPr marL="800100" lvl="1" indent="-342900" algn="l">
                  <a:buFont typeface="Courier New" charset="0"/>
                  <a:buChar char="o"/>
                </a:pPr>
                <a:r>
                  <a:rPr lang="en-US" dirty="0" err="1">
                    <a:latin typeface="+mn-lt"/>
                  </a:rPr>
                  <a:t>Tiến</a:t>
                </a:r>
                <a:r>
                  <a:rPr lang="en-US" dirty="0">
                    <a:latin typeface="+mn-lt"/>
                  </a:rPr>
                  <a:t> </a:t>
                </a:r>
                <a:r>
                  <a:rPr lang="en-US" dirty="0" err="1">
                    <a:latin typeface="+mn-lt"/>
                  </a:rPr>
                  <a:t>trình</a:t>
                </a:r>
                <a:r>
                  <a:rPr lang="en-US" dirty="0">
                    <a:latin typeface="+mn-lt"/>
                  </a:rPr>
                  <a:t> </a:t>
                </a:r>
                <a:r>
                  <a:rPr lang="en-US" dirty="0" err="1">
                    <a:latin typeface="+mn-lt"/>
                  </a:rPr>
                  <a:t>phục</a:t>
                </a:r>
                <a:r>
                  <a:rPr lang="en-US" dirty="0">
                    <a:latin typeface="+mn-lt"/>
                  </a:rPr>
                  <a:t> </a:t>
                </a:r>
                <a:r>
                  <a:rPr lang="en-US" dirty="0" err="1">
                    <a:latin typeface="+mn-lt"/>
                  </a:rPr>
                  <a:t>vụ</a:t>
                </a:r>
                <a:r>
                  <a:rPr lang="en-US" dirty="0">
                    <a:latin typeface="+mn-lt"/>
                  </a:rPr>
                  <a:t> </a:t>
                </a:r>
                <a:r>
                  <a:rPr lang="en-US" dirty="0" err="1">
                    <a:latin typeface="+mn-lt"/>
                  </a:rPr>
                  <a:t>là</a:t>
                </a:r>
                <a:r>
                  <a:rPr lang="en-US" dirty="0">
                    <a:latin typeface="+mn-lt"/>
                  </a:rPr>
                  <a:t> </a:t>
                </a:r>
                <a:r>
                  <a:rPr lang="en-US" dirty="0" err="1">
                    <a:latin typeface="+mn-lt"/>
                  </a:rPr>
                  <a:t>tiến</a:t>
                </a:r>
                <a:r>
                  <a:rPr lang="en-US" dirty="0">
                    <a:latin typeface="+mn-lt"/>
                  </a:rPr>
                  <a:t> </a:t>
                </a:r>
                <a:r>
                  <a:rPr lang="en-US" dirty="0" err="1">
                    <a:latin typeface="+mn-lt"/>
                  </a:rPr>
                  <a:t>trình</a:t>
                </a:r>
                <a:r>
                  <a:rPr lang="en-US" dirty="0">
                    <a:latin typeface="+mn-lt"/>
                  </a:rPr>
                  <a:t> Poisson </a:t>
                </a:r>
                <a:r>
                  <a:rPr lang="en-US" dirty="0" err="1">
                    <a:latin typeface="+mn-lt"/>
                  </a:rPr>
                  <a:t>với</a:t>
                </a:r>
                <a:r>
                  <a:rPr lang="en-US" dirty="0">
                    <a:latin typeface="+mn-lt"/>
                  </a:rPr>
                  <a:t> </a:t>
                </a:r>
                <a:r>
                  <a:rPr lang="en-US" dirty="0" err="1">
                    <a:latin typeface="+mn-lt"/>
                  </a:rPr>
                  <a:t>tham</a:t>
                </a:r>
                <a:r>
                  <a:rPr lang="en-US" dirty="0">
                    <a:latin typeface="+mn-lt"/>
                  </a:rPr>
                  <a:t> </a:t>
                </a:r>
                <a:r>
                  <a:rPr lang="en-US" dirty="0" err="1">
                    <a:latin typeface="+mn-lt"/>
                  </a:rPr>
                  <a:t>số</a:t>
                </a:r>
                <a:r>
                  <a:rPr lang="en-US" dirty="0">
                    <a:latin typeface="+mn-lt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𝜇</m:t>
                    </m:r>
                  </m:oMath>
                </a14:m>
                <a:endParaRPr lang="en-US" dirty="0">
                  <a:latin typeface="+mn-lt"/>
                </a:endParaRPr>
              </a:p>
              <a:p>
                <a:pPr marL="800100" lvl="1" indent="-342900" algn="l">
                  <a:buFont typeface="Courier New" charset="0"/>
                  <a:buChar char="o"/>
                </a:pPr>
                <a:r>
                  <a:rPr lang="en-US" dirty="0" err="1">
                    <a:latin typeface="+mn-lt"/>
                  </a:rPr>
                  <a:t>Trung</a:t>
                </a:r>
                <a:r>
                  <a:rPr lang="en-US" dirty="0">
                    <a:latin typeface="+mn-lt"/>
                  </a:rPr>
                  <a:t> </a:t>
                </a:r>
                <a:r>
                  <a:rPr lang="en-US" dirty="0" err="1">
                    <a:latin typeface="+mn-lt"/>
                  </a:rPr>
                  <a:t>tâm</a:t>
                </a:r>
                <a:r>
                  <a:rPr lang="en-US" dirty="0">
                    <a:latin typeface="+mn-lt"/>
                  </a:rPr>
                  <a:t> </a:t>
                </a:r>
                <a:r>
                  <a:rPr lang="en-US" dirty="0" err="1">
                    <a:latin typeface="+mn-lt"/>
                  </a:rPr>
                  <a:t>phục</a:t>
                </a:r>
                <a:r>
                  <a:rPr lang="en-US" dirty="0">
                    <a:latin typeface="+mn-lt"/>
                  </a:rPr>
                  <a:t> </a:t>
                </a:r>
                <a:r>
                  <a:rPr lang="en-US" dirty="0" err="1">
                    <a:latin typeface="+mn-lt"/>
                  </a:rPr>
                  <a:t>vụ</a:t>
                </a:r>
                <a:r>
                  <a:rPr lang="en-US" dirty="0">
                    <a:latin typeface="+mn-lt"/>
                  </a:rPr>
                  <a:t> </a:t>
                </a:r>
                <a:r>
                  <a:rPr lang="en-US" dirty="0" err="1">
                    <a:latin typeface="+mn-lt"/>
                  </a:rPr>
                  <a:t>có</a:t>
                </a:r>
                <a:r>
                  <a:rPr lang="en-US" dirty="0">
                    <a:latin typeface="+mn-lt"/>
                  </a:rPr>
                  <a:t> c </a:t>
                </a:r>
                <a:r>
                  <a:rPr lang="en-US" dirty="0" err="1">
                    <a:latin typeface="+mn-lt"/>
                  </a:rPr>
                  <a:t>trạm</a:t>
                </a:r>
                <a:r>
                  <a:rPr lang="en-US" dirty="0">
                    <a:latin typeface="+mn-lt"/>
                  </a:rPr>
                  <a:t> </a:t>
                </a:r>
                <a:r>
                  <a:rPr lang="en-US" dirty="0" err="1">
                    <a:latin typeface="+mn-lt"/>
                  </a:rPr>
                  <a:t>phục</a:t>
                </a:r>
                <a:r>
                  <a:rPr lang="en-US" dirty="0">
                    <a:latin typeface="+mn-lt"/>
                  </a:rPr>
                  <a:t> </a:t>
                </a:r>
                <a:r>
                  <a:rPr lang="en-US" dirty="0" err="1">
                    <a:latin typeface="+mn-lt"/>
                  </a:rPr>
                  <a:t>vụ</a:t>
                </a:r>
                <a:r>
                  <a:rPr lang="en-US" dirty="0">
                    <a:latin typeface="+mn-lt"/>
                  </a:rPr>
                  <a:t> </a:t>
                </a:r>
                <a:r>
                  <a:rPr lang="en-US" dirty="0" err="1">
                    <a:latin typeface="+mn-lt"/>
                  </a:rPr>
                  <a:t>theo</a:t>
                </a:r>
                <a:r>
                  <a:rPr lang="en-US" dirty="0">
                    <a:latin typeface="+mn-lt"/>
                  </a:rPr>
                  <a:t> </a:t>
                </a:r>
                <a:r>
                  <a:rPr lang="en-US" dirty="0" err="1">
                    <a:latin typeface="+mn-lt"/>
                  </a:rPr>
                  <a:t>phương</a:t>
                </a:r>
                <a:r>
                  <a:rPr lang="en-US" dirty="0">
                    <a:latin typeface="+mn-lt"/>
                  </a:rPr>
                  <a:t> </a:t>
                </a:r>
                <a:r>
                  <a:rPr lang="en-US" dirty="0" err="1">
                    <a:latin typeface="+mn-lt"/>
                  </a:rPr>
                  <a:t>thức</a:t>
                </a:r>
                <a:r>
                  <a:rPr lang="en-US" dirty="0">
                    <a:latin typeface="+mn-lt"/>
                  </a:rPr>
                  <a:t> FIFO</a:t>
                </a:r>
              </a:p>
              <a:p>
                <a:pPr marL="800100" lvl="1" indent="-342900" algn="l">
                  <a:buFont typeface="Courier New" charset="0"/>
                  <a:buChar char="o"/>
                </a:pPr>
                <a:r>
                  <a:rPr lang="en-US" dirty="0" err="1">
                    <a:latin typeface="+mn-lt"/>
                  </a:rPr>
                  <a:t>Bộ</a:t>
                </a:r>
                <a:r>
                  <a:rPr lang="en-US" dirty="0">
                    <a:latin typeface="+mn-lt"/>
                  </a:rPr>
                  <a:t> </a:t>
                </a:r>
                <a:r>
                  <a:rPr lang="en-US" dirty="0" err="1">
                    <a:latin typeface="+mn-lt"/>
                  </a:rPr>
                  <a:t>phận</a:t>
                </a:r>
                <a:r>
                  <a:rPr lang="en-US" dirty="0">
                    <a:latin typeface="+mn-lt"/>
                  </a:rPr>
                  <a:t> </a:t>
                </a:r>
                <a:r>
                  <a:rPr lang="en-US" dirty="0" err="1">
                    <a:latin typeface="+mn-lt"/>
                  </a:rPr>
                  <a:t>hàng</a:t>
                </a:r>
                <a:r>
                  <a:rPr lang="en-US" dirty="0">
                    <a:latin typeface="+mn-lt"/>
                  </a:rPr>
                  <a:t> </a:t>
                </a:r>
                <a:r>
                  <a:rPr lang="en-US" dirty="0" err="1">
                    <a:latin typeface="+mn-lt"/>
                  </a:rPr>
                  <a:t>đợi</a:t>
                </a:r>
                <a:r>
                  <a:rPr lang="en-US" dirty="0">
                    <a:latin typeface="+mn-lt"/>
                  </a:rPr>
                  <a:t> </a:t>
                </a:r>
                <a:r>
                  <a:rPr lang="en-US" dirty="0" err="1">
                    <a:latin typeface="+mn-lt"/>
                  </a:rPr>
                  <a:t>có</a:t>
                </a:r>
                <a:r>
                  <a:rPr lang="en-US" dirty="0">
                    <a:latin typeface="+mn-lt"/>
                  </a:rPr>
                  <a:t> </a:t>
                </a:r>
                <a:r>
                  <a:rPr lang="en-US" dirty="0" err="1">
                    <a:latin typeface="+mn-lt"/>
                  </a:rPr>
                  <a:t>kích</a:t>
                </a:r>
                <a:r>
                  <a:rPr lang="en-US" dirty="0">
                    <a:latin typeface="+mn-lt"/>
                  </a:rPr>
                  <a:t> </a:t>
                </a:r>
                <a:r>
                  <a:rPr lang="en-US" dirty="0" err="1">
                    <a:latin typeface="+mn-lt"/>
                  </a:rPr>
                  <a:t>thước</a:t>
                </a:r>
                <a:r>
                  <a:rPr lang="en-US" dirty="0">
                    <a:latin typeface="+mn-lt"/>
                  </a:rPr>
                  <a:t> </a:t>
                </a:r>
                <a:r>
                  <a:rPr lang="en-US" dirty="0" err="1">
                    <a:latin typeface="+mn-lt"/>
                  </a:rPr>
                  <a:t>vô</a:t>
                </a:r>
                <a:r>
                  <a:rPr lang="en-US" dirty="0">
                    <a:latin typeface="+mn-lt"/>
                  </a:rPr>
                  <a:t> </a:t>
                </a:r>
                <a:r>
                  <a:rPr lang="en-US" dirty="0" err="1">
                    <a:latin typeface="+mn-lt"/>
                  </a:rPr>
                  <a:t>hạn</a:t>
                </a:r>
                <a:endParaRPr lang="en-US" dirty="0">
                  <a:latin typeface="+mn-lt"/>
                </a:endParaRPr>
              </a:p>
              <a:p>
                <a:pPr marL="800100" lvl="1" indent="-342900" algn="l">
                  <a:buFont typeface="Courier New" charset="0"/>
                  <a:buChar char="o"/>
                </a:pPr>
                <a:r>
                  <a:rPr lang="en-US" dirty="0" err="1">
                    <a:latin typeface="+mn-lt"/>
                  </a:rPr>
                  <a:t>Tiến</a:t>
                </a:r>
                <a:r>
                  <a:rPr lang="en-US" dirty="0">
                    <a:latin typeface="+mn-lt"/>
                  </a:rPr>
                  <a:t> </a:t>
                </a:r>
                <a:r>
                  <a:rPr lang="en-US" dirty="0" err="1">
                    <a:latin typeface="+mn-lt"/>
                  </a:rPr>
                  <a:t>trình</a:t>
                </a:r>
                <a:r>
                  <a:rPr lang="en-US" dirty="0">
                    <a:latin typeface="+mn-lt"/>
                  </a:rPr>
                  <a:t> </a:t>
                </a:r>
                <a:r>
                  <a:rPr lang="en-US" dirty="0" err="1">
                    <a:latin typeface="+mn-lt"/>
                  </a:rPr>
                  <a:t>sinh</a:t>
                </a:r>
                <a:r>
                  <a:rPr lang="en-US" dirty="0">
                    <a:latin typeface="+mn-lt"/>
                  </a:rPr>
                  <a:t> </a:t>
                </a:r>
                <a:r>
                  <a:rPr lang="en-US" dirty="0" err="1">
                    <a:latin typeface="+mn-lt"/>
                  </a:rPr>
                  <a:t>tử</a:t>
                </a:r>
                <a:r>
                  <a:rPr lang="en-US" dirty="0">
                    <a:latin typeface="+mn-lt"/>
                  </a:rPr>
                  <a:t> </a:t>
                </a:r>
                <a:r>
                  <a:rPr lang="en-US" dirty="0" err="1">
                    <a:latin typeface="+mn-lt"/>
                  </a:rPr>
                  <a:t>của</a:t>
                </a:r>
                <a:r>
                  <a:rPr lang="en-US" dirty="0">
                    <a:latin typeface="+mn-lt"/>
                  </a:rPr>
                  <a:t> </a:t>
                </a:r>
                <a:r>
                  <a:rPr lang="en-US" dirty="0" err="1">
                    <a:latin typeface="+mn-lt"/>
                  </a:rPr>
                  <a:t>hệ</a:t>
                </a:r>
                <a:r>
                  <a:rPr lang="en-US" dirty="0">
                    <a:latin typeface="+mn-lt"/>
                  </a:rPr>
                  <a:t> </a:t>
                </a:r>
                <a:r>
                  <a:rPr lang="en-US" dirty="0" err="1">
                    <a:latin typeface="+mn-lt"/>
                  </a:rPr>
                  <a:t>thống</a:t>
                </a:r>
                <a:r>
                  <a:rPr lang="en-US" dirty="0">
                    <a:latin typeface="+mn-lt"/>
                  </a:rPr>
                  <a:t> </a:t>
                </a:r>
                <a:r>
                  <a:rPr lang="en-US" dirty="0" err="1">
                    <a:latin typeface="+mn-lt"/>
                  </a:rPr>
                  <a:t>hàng</a:t>
                </a:r>
                <a:r>
                  <a:rPr lang="en-US" dirty="0">
                    <a:latin typeface="+mn-lt"/>
                  </a:rPr>
                  <a:t> </a:t>
                </a:r>
                <a:r>
                  <a:rPr lang="en-US" dirty="0" err="1">
                    <a:latin typeface="+mn-lt"/>
                  </a:rPr>
                  <a:t>đợi</a:t>
                </a:r>
                <a:endParaRPr lang="en-US" dirty="0">
                  <a:latin typeface="+mn-lt"/>
                </a:endParaRPr>
              </a:p>
              <a:p>
                <a:pPr marL="800100" lvl="1" indent="-342900" algn="l">
                  <a:buFont typeface="Courier New" charset="0"/>
                  <a:buChar char="o"/>
                </a:pPr>
                <a:r>
                  <a:rPr lang="en-US" dirty="0" err="1">
                    <a:latin typeface="+mn-lt"/>
                  </a:rPr>
                  <a:t>Tổng</a:t>
                </a:r>
                <a:r>
                  <a:rPr lang="en-US" dirty="0">
                    <a:latin typeface="+mn-lt"/>
                  </a:rPr>
                  <a:t> </a:t>
                </a:r>
                <a:r>
                  <a:rPr lang="en-US" dirty="0" err="1">
                    <a:latin typeface="+mn-lt"/>
                  </a:rPr>
                  <a:t>xác</a:t>
                </a:r>
                <a:r>
                  <a:rPr lang="en-US" dirty="0">
                    <a:latin typeface="+mn-lt"/>
                  </a:rPr>
                  <a:t> </a:t>
                </a:r>
                <a:r>
                  <a:rPr lang="en-US" dirty="0" err="1">
                    <a:latin typeface="+mn-lt"/>
                  </a:rPr>
                  <a:t>suất</a:t>
                </a:r>
                <a:r>
                  <a:rPr lang="en-US" dirty="0">
                    <a:latin typeface="+mn-lt"/>
                  </a:rPr>
                  <a:t> </a:t>
                </a:r>
                <a:r>
                  <a:rPr lang="en-US" dirty="0" err="1">
                    <a:latin typeface="+mn-lt"/>
                  </a:rPr>
                  <a:t>của</a:t>
                </a:r>
                <a:r>
                  <a:rPr lang="en-US" dirty="0">
                    <a:latin typeface="+mn-lt"/>
                  </a:rPr>
                  <a:t> </a:t>
                </a:r>
                <a:r>
                  <a:rPr lang="en-US" dirty="0" err="1">
                    <a:latin typeface="+mn-lt"/>
                  </a:rPr>
                  <a:t>hệ</a:t>
                </a:r>
                <a:r>
                  <a:rPr lang="en-US" dirty="0">
                    <a:latin typeface="+mn-lt"/>
                  </a:rPr>
                  <a:t> </a:t>
                </a:r>
                <a:r>
                  <a:rPr lang="en-US" dirty="0" err="1">
                    <a:latin typeface="+mn-lt"/>
                  </a:rPr>
                  <a:t>thống</a:t>
                </a:r>
                <a:r>
                  <a:rPr lang="en-US" dirty="0">
                    <a:latin typeface="+mn-lt"/>
                  </a:rPr>
                  <a:t> ở </a:t>
                </a:r>
                <a:r>
                  <a:rPr lang="en-US" dirty="0" err="1">
                    <a:latin typeface="+mn-lt"/>
                  </a:rPr>
                  <a:t>tất</a:t>
                </a:r>
                <a:r>
                  <a:rPr lang="en-US" dirty="0">
                    <a:latin typeface="+mn-lt"/>
                  </a:rPr>
                  <a:t> </a:t>
                </a:r>
                <a:r>
                  <a:rPr lang="en-US" dirty="0" err="1">
                    <a:latin typeface="+mn-lt"/>
                  </a:rPr>
                  <a:t>cả</a:t>
                </a:r>
                <a:r>
                  <a:rPr lang="en-US" dirty="0">
                    <a:latin typeface="+mn-lt"/>
                  </a:rPr>
                  <a:t> </a:t>
                </a:r>
                <a:r>
                  <a:rPr lang="en-US" dirty="0" err="1">
                    <a:latin typeface="+mn-lt"/>
                  </a:rPr>
                  <a:t>trạng</a:t>
                </a:r>
                <a:r>
                  <a:rPr lang="en-US" dirty="0">
                    <a:latin typeface="+mn-lt"/>
                  </a:rPr>
                  <a:t> </a:t>
                </a:r>
                <a:r>
                  <a:rPr lang="en-US" dirty="0" err="1">
                    <a:latin typeface="+mn-lt"/>
                  </a:rPr>
                  <a:t>thái</a:t>
                </a:r>
                <a:r>
                  <a:rPr lang="en-US" dirty="0">
                    <a:latin typeface="+mn-lt"/>
                  </a:rPr>
                  <a:t> </a:t>
                </a:r>
                <a:r>
                  <a:rPr lang="en-US" dirty="0" err="1">
                    <a:latin typeface="+mn-lt"/>
                  </a:rPr>
                  <a:t>là</a:t>
                </a:r>
                <a:r>
                  <a:rPr lang="en-US" dirty="0">
                    <a:latin typeface="+mn-lt"/>
                  </a:rPr>
                  <a:t>:</a:t>
                </a:r>
              </a:p>
              <a:p>
                <a:pPr marL="800100" lvl="1" indent="-342900" algn="l">
                  <a:buFont typeface="Courier New" charset="0"/>
                  <a:buChar char="o"/>
                </a:pPr>
                <a:endParaRPr lang="en-US" dirty="0">
                  <a:latin typeface="+mn-lt"/>
                </a:endParaRPr>
              </a:p>
              <a:p>
                <a:pPr lvl="1"/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is-IS" i="1"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  <m:brk m:alnAt="25"/>
                          </m:rPr>
                          <a:rPr lang="is-IS" i="0">
                            <a:latin typeface="Cambria Math" charset="0"/>
                            <a:ea typeface="Calibri" charset="0"/>
                            <a:cs typeface="Calibri" charset="0"/>
                          </a:rPr>
                          <m:t>i</m:t>
                        </m:r>
                        <m:r>
                          <a:rPr lang="is-IS" i="0">
                            <a:latin typeface="Cambria Math" charset="0"/>
                            <a:ea typeface="Calibri" charset="0"/>
                            <a:cs typeface="Calibri" charset="0"/>
                          </a:rPr>
                          <m:t>=</m:t>
                        </m:r>
                        <m:r>
                          <a:rPr lang="is-IS" i="0">
                            <a:latin typeface="Cambria Math" charset="0"/>
                            <a:ea typeface="Calibri" charset="0"/>
                            <a:cs typeface="Calibri" charset="0"/>
                          </a:rPr>
                          <m:t>0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is-IS" i="0">
                            <a:latin typeface="Cambria Math" charset="0"/>
                            <a:ea typeface="Calibri" charset="0"/>
                            <a:cs typeface="Calibri" charset="0"/>
                          </a:rPr>
                          <m:t>K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libri" charset="0"/>
                                <a:cs typeface="Calibri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i="0">
                                <a:latin typeface="Cambria Math" charset="0"/>
                                <a:ea typeface="Calibri" charset="0"/>
                                <a:cs typeface="Calibri" charset="0"/>
                              </a:rPr>
                              <m:t>p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i="0">
                                <a:latin typeface="Cambria Math" charset="0"/>
                                <a:ea typeface="Calibri" charset="0"/>
                                <a:cs typeface="Calibri" charset="0"/>
                              </a:rPr>
                              <m:t>i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dirty="0">
                    <a:latin typeface="Calibri" charset="0"/>
                    <a:ea typeface="Calibri" charset="0"/>
                    <a:cs typeface="Calibri" charset="0"/>
                  </a:rPr>
                  <a:t> = 1</a:t>
                </a:r>
              </a:p>
              <a:p>
                <a:pPr lvl="1"/>
                <a:endParaRPr lang="en-US" dirty="0">
                  <a:latin typeface="+mn-lt"/>
                </a:endParaRPr>
              </a:p>
              <a:p>
                <a:pPr marL="800100" lvl="1" indent="-342900" algn="l">
                  <a:buFont typeface="AppleSDGothicNeo-Regular" charset="-127"/>
                  <a:buChar char="□"/>
                </a:pPr>
                <a:endParaRPr lang="en-US" i="1" dirty="0">
                  <a:solidFill>
                    <a:srgbClr val="FF0000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7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028" y="887894"/>
                <a:ext cx="5404645" cy="4968058"/>
              </a:xfrm>
              <a:prstGeom prst="rect">
                <a:avLst/>
              </a:prstGeom>
              <a:blipFill>
                <a:blip r:embed="rId2"/>
                <a:stretch>
                  <a:fillRect l="-1912" t="-2693" r="-1012" b="-12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5493" y="887894"/>
            <a:ext cx="6163738" cy="207424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5493" y="3309867"/>
            <a:ext cx="6163738" cy="163591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0971675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25040" y="292868"/>
            <a:ext cx="11834191" cy="43788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sz="2800">
                <a:latin typeface="+mn-lt"/>
                <a:ea typeface="Helvetica" charset="0"/>
                <a:cs typeface="Helvetica" charset="0"/>
              </a:rPr>
              <a:t>CHƯƠNG 3: LÝ THUYẾT HÀNG ĐỢI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159028" y="887894"/>
            <a:ext cx="6151620" cy="483032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ppleSDGothicNeo-Regular" charset="-127"/>
              <a:buChar char="□"/>
            </a:pPr>
            <a:r>
              <a:rPr lang="en-US" i="1">
                <a:solidFill>
                  <a:srgbClr val="FF0000"/>
                </a:solidFill>
                <a:latin typeface="+mn-lt"/>
              </a:rPr>
              <a:t>HỆ THỐNG HÀNG ĐỢI M/M/m (</a:t>
            </a:r>
            <a:r>
              <a:rPr lang="en-US" i="1" err="1">
                <a:solidFill>
                  <a:srgbClr val="FF0000"/>
                </a:solidFill>
                <a:latin typeface="+mn-lt"/>
              </a:rPr>
              <a:t>hoăc</a:t>
            </a:r>
            <a:r>
              <a:rPr lang="en-US" i="1">
                <a:solidFill>
                  <a:srgbClr val="FF0000"/>
                </a:solidFill>
                <a:latin typeface="+mn-lt"/>
              </a:rPr>
              <a:t> c):</a:t>
            </a:r>
          </a:p>
          <a:p>
            <a:pPr marL="800100" lvl="1" indent="-342900" algn="l">
              <a:buFont typeface="Courier New" charset="0"/>
              <a:buChar char="o"/>
            </a:pPr>
            <a:r>
              <a:rPr lang="en-US" sz="2200" err="1">
                <a:latin typeface="+mn-lt"/>
              </a:rPr>
              <a:t>Câu</a:t>
            </a:r>
            <a:r>
              <a:rPr lang="en-US" sz="2200">
                <a:latin typeface="+mn-lt"/>
              </a:rPr>
              <a:t> </a:t>
            </a:r>
            <a:r>
              <a:rPr lang="en-US" sz="2200" err="1">
                <a:latin typeface="+mn-lt"/>
              </a:rPr>
              <a:t>hỏi</a:t>
            </a:r>
            <a:r>
              <a:rPr lang="en-US" sz="2200">
                <a:latin typeface="+mn-lt"/>
              </a:rPr>
              <a:t> </a:t>
            </a:r>
            <a:r>
              <a:rPr lang="en-US" sz="2200" err="1">
                <a:latin typeface="+mn-lt"/>
              </a:rPr>
              <a:t>giành</a:t>
            </a:r>
            <a:r>
              <a:rPr lang="en-US" sz="2200">
                <a:latin typeface="+mn-lt"/>
              </a:rPr>
              <a:t> </a:t>
            </a:r>
            <a:r>
              <a:rPr lang="en-US" sz="2200" err="1">
                <a:latin typeface="+mn-lt"/>
              </a:rPr>
              <a:t>cho</a:t>
            </a:r>
            <a:r>
              <a:rPr lang="en-US" sz="2200">
                <a:latin typeface="+mn-lt"/>
              </a:rPr>
              <a:t> </a:t>
            </a:r>
            <a:r>
              <a:rPr lang="en-US" sz="2200" err="1">
                <a:latin typeface="+mn-lt"/>
              </a:rPr>
              <a:t>sinh</a:t>
            </a:r>
            <a:r>
              <a:rPr lang="en-US" sz="2200">
                <a:latin typeface="+mn-lt"/>
              </a:rPr>
              <a:t> </a:t>
            </a:r>
            <a:r>
              <a:rPr lang="en-US" sz="2200" err="1">
                <a:latin typeface="+mn-lt"/>
              </a:rPr>
              <a:t>viên</a:t>
            </a:r>
            <a:r>
              <a:rPr lang="en-US" sz="2200">
                <a:latin typeface="+mn-lt"/>
              </a:rPr>
              <a:t>:</a:t>
            </a:r>
          </a:p>
          <a:p>
            <a:pPr marL="800100" lvl="1" indent="-342900" algn="l">
              <a:buFont typeface="Courier New" charset="0"/>
              <a:buChar char="o"/>
            </a:pPr>
            <a:r>
              <a:rPr lang="en-US" sz="2200" err="1">
                <a:latin typeface="+mn-lt"/>
              </a:rPr>
              <a:t>Viết</a:t>
            </a:r>
            <a:r>
              <a:rPr lang="en-US" sz="2200">
                <a:latin typeface="+mn-lt"/>
              </a:rPr>
              <a:t> </a:t>
            </a:r>
            <a:r>
              <a:rPr lang="en-US" sz="2200" err="1">
                <a:latin typeface="+mn-lt"/>
              </a:rPr>
              <a:t>phương</a:t>
            </a:r>
            <a:r>
              <a:rPr lang="en-US" sz="2200">
                <a:latin typeface="+mn-lt"/>
              </a:rPr>
              <a:t> </a:t>
            </a:r>
            <a:r>
              <a:rPr lang="en-US" sz="2200" err="1">
                <a:latin typeface="+mn-lt"/>
              </a:rPr>
              <a:t>trình</a:t>
            </a:r>
            <a:r>
              <a:rPr lang="en-US" sz="2200">
                <a:latin typeface="+mn-lt"/>
              </a:rPr>
              <a:t> </a:t>
            </a:r>
            <a:r>
              <a:rPr lang="en-US" sz="2200" err="1">
                <a:latin typeface="+mn-lt"/>
              </a:rPr>
              <a:t>cân</a:t>
            </a:r>
            <a:r>
              <a:rPr lang="en-US" sz="2200">
                <a:latin typeface="+mn-lt"/>
              </a:rPr>
              <a:t> </a:t>
            </a:r>
            <a:r>
              <a:rPr lang="en-US" sz="2200" err="1">
                <a:latin typeface="+mn-lt"/>
              </a:rPr>
              <a:t>bằng</a:t>
            </a:r>
            <a:r>
              <a:rPr lang="en-US" sz="2200">
                <a:latin typeface="+mn-lt"/>
              </a:rPr>
              <a:t> </a:t>
            </a:r>
            <a:r>
              <a:rPr lang="en-US" sz="2200" err="1">
                <a:latin typeface="+mn-lt"/>
              </a:rPr>
              <a:t>xác</a:t>
            </a:r>
            <a:r>
              <a:rPr lang="en-US" sz="2200">
                <a:latin typeface="+mn-lt"/>
              </a:rPr>
              <a:t> </a:t>
            </a:r>
            <a:r>
              <a:rPr lang="en-US" sz="2200" err="1">
                <a:latin typeface="+mn-lt"/>
              </a:rPr>
              <a:t>suất</a:t>
            </a:r>
            <a:r>
              <a:rPr lang="en-US" sz="2200">
                <a:latin typeface="+mn-lt"/>
              </a:rPr>
              <a:t> </a:t>
            </a:r>
            <a:r>
              <a:rPr lang="en-US" sz="2200" err="1">
                <a:latin typeface="+mn-lt"/>
              </a:rPr>
              <a:t>của</a:t>
            </a:r>
            <a:r>
              <a:rPr lang="en-US" sz="2200">
                <a:latin typeface="+mn-lt"/>
              </a:rPr>
              <a:t> </a:t>
            </a:r>
            <a:r>
              <a:rPr lang="en-US" sz="2200" err="1">
                <a:latin typeface="+mn-lt"/>
              </a:rPr>
              <a:t>hệ</a:t>
            </a:r>
            <a:r>
              <a:rPr lang="en-US" sz="2200">
                <a:latin typeface="+mn-lt"/>
              </a:rPr>
              <a:t> </a:t>
            </a:r>
            <a:r>
              <a:rPr lang="en-US" sz="2200" err="1">
                <a:latin typeface="+mn-lt"/>
              </a:rPr>
              <a:t>thống</a:t>
            </a:r>
            <a:r>
              <a:rPr lang="en-US" sz="2200">
                <a:latin typeface="+mn-lt"/>
              </a:rPr>
              <a:t>?</a:t>
            </a:r>
          </a:p>
          <a:p>
            <a:pPr marL="800100" lvl="1" indent="-342900" algn="l">
              <a:buFont typeface="Courier New" charset="0"/>
              <a:buChar char="o"/>
            </a:pPr>
            <a:r>
              <a:rPr lang="en-US" sz="2200" err="1">
                <a:latin typeface="+mn-lt"/>
              </a:rPr>
              <a:t>Từ</a:t>
            </a:r>
            <a:r>
              <a:rPr lang="en-US" sz="2200">
                <a:latin typeface="+mn-lt"/>
              </a:rPr>
              <a:t> </a:t>
            </a:r>
            <a:r>
              <a:rPr lang="en-US" sz="2200" err="1">
                <a:latin typeface="+mn-lt"/>
              </a:rPr>
              <a:t>đó</a:t>
            </a:r>
            <a:r>
              <a:rPr lang="en-US" sz="2200">
                <a:latin typeface="+mn-lt"/>
              </a:rPr>
              <a:t> </a:t>
            </a:r>
            <a:r>
              <a:rPr lang="en-US" sz="2200" err="1">
                <a:latin typeface="+mn-lt"/>
              </a:rPr>
              <a:t>tính</a:t>
            </a:r>
            <a:r>
              <a:rPr lang="en-US" sz="2200">
                <a:latin typeface="+mn-lt"/>
              </a:rPr>
              <a:t> </a:t>
            </a:r>
            <a:r>
              <a:rPr lang="en-US" sz="2200" err="1">
                <a:latin typeface="+mn-lt"/>
              </a:rPr>
              <a:t>được</a:t>
            </a:r>
            <a:r>
              <a:rPr lang="en-US" sz="2200">
                <a:latin typeface="+mn-lt"/>
              </a:rPr>
              <a:t> </a:t>
            </a:r>
            <a:r>
              <a:rPr lang="en-US" sz="2200" err="1">
                <a:latin typeface="+mn-lt"/>
              </a:rPr>
              <a:t>xác</a:t>
            </a:r>
            <a:r>
              <a:rPr lang="en-US" sz="2200">
                <a:latin typeface="+mn-lt"/>
              </a:rPr>
              <a:t> </a:t>
            </a:r>
            <a:r>
              <a:rPr lang="en-US" sz="2200" err="1">
                <a:latin typeface="+mn-lt"/>
              </a:rPr>
              <a:t>suất</a:t>
            </a:r>
            <a:r>
              <a:rPr lang="en-US" sz="2200">
                <a:latin typeface="+mn-lt"/>
              </a:rPr>
              <a:t> </a:t>
            </a:r>
            <a:r>
              <a:rPr lang="en-US" sz="2200" err="1">
                <a:latin typeface="+mn-lt"/>
              </a:rPr>
              <a:t>để</a:t>
            </a:r>
            <a:r>
              <a:rPr lang="en-US" sz="2200">
                <a:latin typeface="+mn-lt"/>
              </a:rPr>
              <a:t> </a:t>
            </a:r>
            <a:r>
              <a:rPr lang="en-US" sz="2200" err="1">
                <a:latin typeface="+mn-lt"/>
              </a:rPr>
              <a:t>hệ</a:t>
            </a:r>
            <a:r>
              <a:rPr lang="en-US" sz="2200">
                <a:latin typeface="+mn-lt"/>
              </a:rPr>
              <a:t> </a:t>
            </a:r>
            <a:r>
              <a:rPr lang="en-US" sz="2200" err="1">
                <a:latin typeface="+mn-lt"/>
              </a:rPr>
              <a:t>thống</a:t>
            </a:r>
            <a:r>
              <a:rPr lang="en-US" sz="2200">
                <a:latin typeface="+mn-lt"/>
              </a:rPr>
              <a:t> </a:t>
            </a:r>
            <a:r>
              <a:rPr lang="en-US" sz="2200" err="1">
                <a:latin typeface="+mn-lt"/>
              </a:rPr>
              <a:t>có</a:t>
            </a:r>
            <a:r>
              <a:rPr lang="en-US" sz="2200">
                <a:latin typeface="+mn-lt"/>
              </a:rPr>
              <a:t> </a:t>
            </a:r>
            <a:r>
              <a:rPr lang="en-US" sz="2200" i="1">
                <a:latin typeface="+mn-lt"/>
              </a:rPr>
              <a:t>k</a:t>
            </a:r>
            <a:r>
              <a:rPr lang="en-US" sz="2200">
                <a:latin typeface="+mn-lt"/>
              </a:rPr>
              <a:t> </a:t>
            </a:r>
            <a:r>
              <a:rPr lang="en-US" sz="2200" err="1">
                <a:latin typeface="+mn-lt"/>
              </a:rPr>
              <a:t>yêu</a:t>
            </a:r>
            <a:r>
              <a:rPr lang="en-US" sz="2200">
                <a:latin typeface="+mn-lt"/>
              </a:rPr>
              <a:t> </a:t>
            </a:r>
            <a:r>
              <a:rPr lang="en-US" sz="2200" err="1">
                <a:latin typeface="+mn-lt"/>
              </a:rPr>
              <a:t>cầu</a:t>
            </a:r>
            <a:endParaRPr lang="en-US" sz="2200">
              <a:latin typeface="+mn-lt"/>
            </a:endParaRPr>
          </a:p>
          <a:p>
            <a:pPr marL="800100" lvl="1" indent="-342900" algn="l">
              <a:buFont typeface="Courier New" charset="0"/>
              <a:buChar char="o"/>
            </a:pPr>
            <a:r>
              <a:rPr lang="en-US" sz="2200" err="1">
                <a:latin typeface="+mn-lt"/>
              </a:rPr>
              <a:t>Áp</a:t>
            </a:r>
            <a:r>
              <a:rPr lang="en-US" sz="2200">
                <a:latin typeface="+mn-lt"/>
              </a:rPr>
              <a:t> </a:t>
            </a:r>
            <a:r>
              <a:rPr lang="en-US" sz="2200" err="1">
                <a:latin typeface="+mn-lt"/>
              </a:rPr>
              <a:t>dụng</a:t>
            </a:r>
            <a:r>
              <a:rPr lang="en-US" sz="2200">
                <a:latin typeface="+mn-lt"/>
              </a:rPr>
              <a:t> </a:t>
            </a:r>
            <a:r>
              <a:rPr lang="en-US" sz="2200" err="1">
                <a:latin typeface="+mn-lt"/>
              </a:rPr>
              <a:t>định</a:t>
            </a:r>
            <a:r>
              <a:rPr lang="en-US" sz="2200">
                <a:latin typeface="+mn-lt"/>
              </a:rPr>
              <a:t> </a:t>
            </a:r>
            <a:r>
              <a:rPr lang="en-US" sz="2200" err="1">
                <a:latin typeface="+mn-lt"/>
              </a:rPr>
              <a:t>lý</a:t>
            </a:r>
            <a:r>
              <a:rPr lang="en-US" sz="2200">
                <a:latin typeface="+mn-lt"/>
              </a:rPr>
              <a:t> Little, </a:t>
            </a:r>
            <a:r>
              <a:rPr lang="en-US" sz="2200" err="1">
                <a:latin typeface="+mn-lt"/>
              </a:rPr>
              <a:t>tính</a:t>
            </a:r>
            <a:r>
              <a:rPr lang="en-US" sz="2200">
                <a:latin typeface="+mn-lt"/>
              </a:rPr>
              <a:t> </a:t>
            </a:r>
            <a:r>
              <a:rPr lang="en-US" sz="2200" err="1">
                <a:latin typeface="+mn-lt"/>
              </a:rPr>
              <a:t>được</a:t>
            </a:r>
            <a:r>
              <a:rPr lang="en-US" sz="2200">
                <a:latin typeface="+mn-lt"/>
              </a:rPr>
              <a:t> </a:t>
            </a:r>
            <a:r>
              <a:rPr lang="en-US" sz="2200" err="1">
                <a:latin typeface="+mn-lt"/>
              </a:rPr>
              <a:t>số</a:t>
            </a:r>
            <a:r>
              <a:rPr lang="en-US" sz="2200">
                <a:latin typeface="+mn-lt"/>
              </a:rPr>
              <a:t> </a:t>
            </a:r>
            <a:r>
              <a:rPr lang="en-US" sz="2200" err="1">
                <a:latin typeface="+mn-lt"/>
              </a:rPr>
              <a:t>yêu</a:t>
            </a:r>
            <a:r>
              <a:rPr lang="en-US" sz="2200">
                <a:latin typeface="+mn-lt"/>
              </a:rPr>
              <a:t> </a:t>
            </a:r>
            <a:r>
              <a:rPr lang="en-US" sz="2200" err="1">
                <a:latin typeface="+mn-lt"/>
              </a:rPr>
              <a:t>cầu</a:t>
            </a:r>
            <a:r>
              <a:rPr lang="en-US" sz="2200">
                <a:latin typeface="+mn-lt"/>
              </a:rPr>
              <a:t> </a:t>
            </a:r>
            <a:r>
              <a:rPr lang="en-US" sz="2200" err="1">
                <a:latin typeface="+mn-lt"/>
              </a:rPr>
              <a:t>trung</a:t>
            </a:r>
            <a:r>
              <a:rPr lang="en-US" sz="2200">
                <a:latin typeface="+mn-lt"/>
              </a:rPr>
              <a:t> </a:t>
            </a:r>
            <a:r>
              <a:rPr lang="en-US" sz="2200" err="1">
                <a:latin typeface="+mn-lt"/>
              </a:rPr>
              <a:t>bình</a:t>
            </a:r>
            <a:r>
              <a:rPr lang="en-US" sz="2200">
                <a:latin typeface="+mn-lt"/>
              </a:rPr>
              <a:t> </a:t>
            </a:r>
            <a:r>
              <a:rPr lang="en-US" sz="2200" err="1">
                <a:latin typeface="+mn-lt"/>
              </a:rPr>
              <a:t>trong</a:t>
            </a:r>
            <a:r>
              <a:rPr lang="en-US" sz="2200">
                <a:latin typeface="+mn-lt"/>
              </a:rPr>
              <a:t> </a:t>
            </a:r>
            <a:r>
              <a:rPr lang="en-US" sz="2200" err="1">
                <a:latin typeface="+mn-lt"/>
              </a:rPr>
              <a:t>hệ</a:t>
            </a:r>
            <a:r>
              <a:rPr lang="en-US" sz="2200">
                <a:latin typeface="+mn-lt"/>
              </a:rPr>
              <a:t> </a:t>
            </a:r>
            <a:r>
              <a:rPr lang="en-US" sz="2200" err="1">
                <a:latin typeface="+mn-lt"/>
              </a:rPr>
              <a:t>thống</a:t>
            </a:r>
            <a:endParaRPr lang="en-US" sz="2200">
              <a:latin typeface="+mn-lt"/>
            </a:endParaRPr>
          </a:p>
          <a:p>
            <a:pPr marL="800100" lvl="1" indent="-342900" algn="l">
              <a:buFont typeface="Courier New" charset="0"/>
              <a:buChar char="o"/>
            </a:pPr>
            <a:endParaRPr lang="en-US">
              <a:latin typeface="+mn-lt"/>
            </a:endParaRPr>
          </a:p>
          <a:p>
            <a:pPr marL="800100" lvl="1" indent="-342900" algn="l">
              <a:buFont typeface="AppleSDGothicNeo-Regular" charset="-127"/>
              <a:buChar char="□"/>
            </a:pPr>
            <a:endParaRPr lang="en-US" i="1">
              <a:solidFill>
                <a:srgbClr val="FF0000"/>
              </a:solidFill>
              <a:latin typeface="+mn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6865" y="932563"/>
            <a:ext cx="4296300" cy="257652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6866" y="4071512"/>
            <a:ext cx="4296299" cy="87397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637335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265040" y="196896"/>
            <a:ext cx="11774559" cy="52563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sz="2800" b="1">
                <a:latin typeface="+mn-lt"/>
                <a:ea typeface="Verdana" charset="0"/>
                <a:cs typeface="Verdana" charset="0"/>
              </a:rPr>
              <a:t>Wireless LAN </a:t>
            </a:r>
            <a:r>
              <a:rPr lang="mr-IN" sz="2800" b="1">
                <a:latin typeface="+mn-lt"/>
                <a:ea typeface="Verdana" charset="0"/>
                <a:cs typeface="Verdana" charset="0"/>
              </a:rPr>
              <a:t>–</a:t>
            </a:r>
            <a:r>
              <a:rPr lang="en-US" sz="2800" b="1">
                <a:latin typeface="+mn-lt"/>
                <a:ea typeface="Verdana" charset="0"/>
                <a:cs typeface="Verdana" charset="0"/>
              </a:rPr>
              <a:t> </a:t>
            </a:r>
            <a:r>
              <a:rPr lang="en-US" sz="2800" b="1" err="1">
                <a:latin typeface="+mn-lt"/>
                <a:ea typeface="Verdana" charset="0"/>
                <a:cs typeface="Verdana" charset="0"/>
              </a:rPr>
              <a:t>Mạng</a:t>
            </a:r>
            <a:r>
              <a:rPr lang="en-US" sz="2800" b="1">
                <a:latin typeface="+mn-lt"/>
                <a:ea typeface="Verdana" charset="0"/>
                <a:cs typeface="Verdana" charset="0"/>
              </a:rPr>
              <a:t> LAN </a:t>
            </a:r>
            <a:r>
              <a:rPr lang="en-US" sz="2800" b="1" err="1">
                <a:latin typeface="+mn-lt"/>
                <a:ea typeface="Verdana" charset="0"/>
                <a:cs typeface="Verdana" charset="0"/>
              </a:rPr>
              <a:t>không</a:t>
            </a:r>
            <a:r>
              <a:rPr lang="en-US" sz="2800" b="1">
                <a:latin typeface="+mn-lt"/>
                <a:ea typeface="Verdana" charset="0"/>
                <a:cs typeface="Verdana" charset="0"/>
              </a:rPr>
              <a:t> </a:t>
            </a:r>
            <a:r>
              <a:rPr lang="en-US" sz="2800" b="1" err="1">
                <a:latin typeface="+mn-lt"/>
                <a:ea typeface="Verdana" charset="0"/>
                <a:cs typeface="Verdana" charset="0"/>
              </a:rPr>
              <a:t>dây</a:t>
            </a:r>
            <a:endParaRPr lang="en-US" sz="2800" b="1">
              <a:latin typeface="+mn-lt"/>
              <a:ea typeface="Verdana" charset="0"/>
              <a:cs typeface="Verdana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265041" y="848139"/>
            <a:ext cx="6410079" cy="503909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ppleSDGothicNeo-Regular" charset="-127"/>
              <a:buChar char="□"/>
            </a:pPr>
            <a:r>
              <a:rPr lang="en-US" dirty="0">
                <a:latin typeface="Calibri" charset="0"/>
                <a:ea typeface="Calibri" charset="0"/>
                <a:cs typeface="Calibri" charset="0"/>
              </a:rPr>
              <a:t>802.11: </a:t>
            </a:r>
          </a:p>
          <a:p>
            <a:pPr marL="800100" lvl="1" indent="-342900" algn="l">
              <a:buFont typeface="LucidaGrande" charset="0"/>
              <a:buChar char="✓"/>
            </a:pPr>
            <a:r>
              <a:rPr lang="en-US" dirty="0" err="1">
                <a:latin typeface="Calibri" charset="0"/>
                <a:ea typeface="Calibri" charset="0"/>
                <a:cs typeface="Calibri" charset="0"/>
              </a:rPr>
              <a:t>tương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dirty="0" err="1">
                <a:latin typeface="Calibri" charset="0"/>
                <a:ea typeface="Calibri" charset="0"/>
                <a:cs typeface="Calibri" charset="0"/>
              </a:rPr>
              <a:t>thích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dirty="0" err="1">
                <a:latin typeface="Calibri" charset="0"/>
                <a:ea typeface="Calibri" charset="0"/>
                <a:cs typeface="Calibri" charset="0"/>
              </a:rPr>
              <a:t>với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dirty="0" err="1">
                <a:latin typeface="Calibri" charset="0"/>
                <a:ea typeface="Calibri" charset="0"/>
                <a:cs typeface="Calibri" charset="0"/>
              </a:rPr>
              <a:t>lớp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dirty="0" err="1">
                <a:latin typeface="Calibri" charset="0"/>
                <a:ea typeface="Calibri" charset="0"/>
                <a:cs typeface="Calibri" charset="0"/>
              </a:rPr>
              <a:t>vật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dirty="0" err="1">
                <a:latin typeface="Calibri" charset="0"/>
                <a:ea typeface="Calibri" charset="0"/>
                <a:cs typeface="Calibri" charset="0"/>
              </a:rPr>
              <a:t>lý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dirty="0" err="1">
                <a:latin typeface="Calibri" charset="0"/>
                <a:ea typeface="Calibri" charset="0"/>
                <a:cs typeface="Calibri" charset="0"/>
              </a:rPr>
              <a:t>và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dirty="0" err="1">
                <a:latin typeface="Calibri" charset="0"/>
                <a:ea typeface="Calibri" charset="0"/>
                <a:cs typeface="Calibri" charset="0"/>
              </a:rPr>
              <a:t>liên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dirty="0" err="1">
                <a:latin typeface="Calibri" charset="0"/>
                <a:ea typeface="Calibri" charset="0"/>
                <a:cs typeface="Calibri" charset="0"/>
              </a:rPr>
              <a:t>kết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dirty="0" err="1">
                <a:latin typeface="Calibri" charset="0"/>
                <a:ea typeface="Calibri" charset="0"/>
                <a:cs typeface="Calibri" charset="0"/>
              </a:rPr>
              <a:t>dữ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dirty="0" err="1">
                <a:latin typeface="Calibri" charset="0"/>
                <a:ea typeface="Calibri" charset="0"/>
                <a:cs typeface="Calibri" charset="0"/>
              </a:rPr>
              <a:t>liệu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dirty="0" err="1">
                <a:latin typeface="Calibri" charset="0"/>
                <a:ea typeface="Calibri" charset="0"/>
                <a:cs typeface="Calibri" charset="0"/>
              </a:rPr>
              <a:t>của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dirty="0" err="1">
                <a:latin typeface="Calibri" charset="0"/>
                <a:ea typeface="Calibri" charset="0"/>
                <a:cs typeface="Calibri" charset="0"/>
              </a:rPr>
              <a:t>mô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dirty="0" err="1">
                <a:latin typeface="Calibri" charset="0"/>
                <a:ea typeface="Calibri" charset="0"/>
                <a:cs typeface="Calibri" charset="0"/>
              </a:rPr>
              <a:t>hình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 OSI</a:t>
            </a:r>
          </a:p>
          <a:p>
            <a:pPr marL="342900" indent="-342900" algn="l">
              <a:buFont typeface="AppleSDGothicNeo-Regular" charset="-127"/>
              <a:buChar char="□"/>
            </a:pPr>
            <a:r>
              <a:rPr lang="en-US" dirty="0" err="1">
                <a:latin typeface="Calibri" charset="0"/>
                <a:ea typeface="Calibri" charset="0"/>
                <a:cs typeface="Calibri" charset="0"/>
              </a:rPr>
              <a:t>Tất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dirty="0" err="1">
                <a:latin typeface="Calibri" charset="0"/>
                <a:ea typeface="Calibri" charset="0"/>
                <a:cs typeface="Calibri" charset="0"/>
              </a:rPr>
              <a:t>cả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dirty="0" err="1">
                <a:latin typeface="Calibri" charset="0"/>
                <a:ea typeface="Calibri" charset="0"/>
                <a:cs typeface="Calibri" charset="0"/>
              </a:rPr>
              <a:t>các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dirty="0" err="1">
                <a:latin typeface="Calibri" charset="0"/>
                <a:ea typeface="Calibri" charset="0"/>
                <a:cs typeface="Calibri" charset="0"/>
              </a:rPr>
              <a:t>phiên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dirty="0" err="1">
                <a:latin typeface="Calibri" charset="0"/>
                <a:ea typeface="Calibri" charset="0"/>
                <a:cs typeface="Calibri" charset="0"/>
              </a:rPr>
              <a:t>bản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dirty="0" err="1">
                <a:latin typeface="Calibri" charset="0"/>
                <a:ea typeface="Calibri" charset="0"/>
                <a:cs typeface="Calibri" charset="0"/>
              </a:rPr>
              <a:t>của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 IEEE 802.11 </a:t>
            </a:r>
            <a:r>
              <a:rPr lang="en-US" dirty="0" err="1">
                <a:highlight>
                  <a:srgbClr val="FFFF00"/>
                </a:highlight>
                <a:latin typeface="Calibri" charset="0"/>
                <a:ea typeface="Calibri" charset="0"/>
                <a:cs typeface="Calibri" charset="0"/>
              </a:rPr>
              <a:t>đều</a:t>
            </a:r>
            <a:r>
              <a:rPr lang="en-US" dirty="0">
                <a:highlight>
                  <a:srgbClr val="FFFF00"/>
                </a:highlight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dirty="0" err="1">
                <a:highlight>
                  <a:srgbClr val="FFFF00"/>
                </a:highlight>
                <a:latin typeface="Calibri" charset="0"/>
                <a:ea typeface="Calibri" charset="0"/>
                <a:cs typeface="Calibri" charset="0"/>
              </a:rPr>
              <a:t>sử</a:t>
            </a:r>
            <a:r>
              <a:rPr lang="en-US" dirty="0">
                <a:highlight>
                  <a:srgbClr val="FFFF00"/>
                </a:highlight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dirty="0" err="1">
                <a:highlight>
                  <a:srgbClr val="FFFF00"/>
                </a:highlight>
                <a:latin typeface="Calibri" charset="0"/>
                <a:ea typeface="Calibri" charset="0"/>
                <a:cs typeface="Calibri" charset="0"/>
              </a:rPr>
              <a:t>dụng</a:t>
            </a:r>
            <a:r>
              <a:rPr lang="en-US" dirty="0">
                <a:highlight>
                  <a:srgbClr val="FFFF00"/>
                </a:highlight>
                <a:latin typeface="Calibri" charset="0"/>
                <a:ea typeface="Calibri" charset="0"/>
                <a:cs typeface="Calibri" charset="0"/>
              </a:rPr>
              <a:t> CSMA/CA ở </a:t>
            </a:r>
            <a:r>
              <a:rPr lang="en-US" dirty="0" err="1">
                <a:highlight>
                  <a:srgbClr val="FFFF00"/>
                </a:highlight>
                <a:latin typeface="Calibri" charset="0"/>
                <a:ea typeface="Calibri" charset="0"/>
                <a:cs typeface="Calibri" charset="0"/>
              </a:rPr>
              <a:t>lớp</a:t>
            </a:r>
            <a:r>
              <a:rPr lang="en-US" dirty="0">
                <a:highlight>
                  <a:srgbClr val="FFFF00"/>
                </a:highlight>
                <a:latin typeface="Calibri" charset="0"/>
                <a:ea typeface="Calibri" charset="0"/>
                <a:cs typeface="Calibri" charset="0"/>
              </a:rPr>
              <a:t> MAC </a:t>
            </a:r>
            <a:r>
              <a:rPr lang="en-US" dirty="0" err="1">
                <a:latin typeface="Calibri" charset="0"/>
                <a:ea typeface="Calibri" charset="0"/>
                <a:cs typeface="Calibri" charset="0"/>
              </a:rPr>
              <a:t>và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dirty="0" err="1">
                <a:highlight>
                  <a:srgbClr val="FFFF00"/>
                </a:highlight>
                <a:latin typeface="Calibri" charset="0"/>
                <a:ea typeface="Calibri" charset="0"/>
                <a:cs typeface="Calibri" charset="0"/>
              </a:rPr>
              <a:t>chỉ</a:t>
            </a:r>
            <a:r>
              <a:rPr lang="en-US" dirty="0">
                <a:highlight>
                  <a:srgbClr val="FFFF00"/>
                </a:highlight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dirty="0" err="1">
                <a:highlight>
                  <a:srgbClr val="FFFF00"/>
                </a:highlight>
                <a:latin typeface="Calibri" charset="0"/>
                <a:ea typeface="Calibri" charset="0"/>
                <a:cs typeface="Calibri" charset="0"/>
              </a:rPr>
              <a:t>khác</a:t>
            </a:r>
            <a:r>
              <a:rPr lang="en-US" dirty="0">
                <a:highlight>
                  <a:srgbClr val="FFFF00"/>
                </a:highlight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dirty="0" err="1">
                <a:highlight>
                  <a:srgbClr val="FFFF00"/>
                </a:highlight>
                <a:latin typeface="Calibri" charset="0"/>
                <a:ea typeface="Calibri" charset="0"/>
                <a:cs typeface="Calibri" charset="0"/>
              </a:rPr>
              <a:t>nhau</a:t>
            </a:r>
            <a:r>
              <a:rPr lang="en-US" dirty="0">
                <a:highlight>
                  <a:srgbClr val="FFFF00"/>
                </a:highlight>
                <a:latin typeface="Calibri" charset="0"/>
                <a:ea typeface="Calibri" charset="0"/>
                <a:cs typeface="Calibri" charset="0"/>
              </a:rPr>
              <a:t> ở </a:t>
            </a:r>
            <a:r>
              <a:rPr lang="en-US" dirty="0" err="1">
                <a:highlight>
                  <a:srgbClr val="FFFF00"/>
                </a:highlight>
                <a:latin typeface="Calibri" charset="0"/>
                <a:ea typeface="Calibri" charset="0"/>
                <a:cs typeface="Calibri" charset="0"/>
              </a:rPr>
              <a:t>lớp</a:t>
            </a:r>
            <a:r>
              <a:rPr lang="en-US" dirty="0">
                <a:highlight>
                  <a:srgbClr val="FFFF00"/>
                </a:highlight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dirty="0" err="1">
                <a:highlight>
                  <a:srgbClr val="FFFF00"/>
                </a:highlight>
                <a:latin typeface="Calibri" charset="0"/>
                <a:ea typeface="Calibri" charset="0"/>
                <a:cs typeface="Calibri" charset="0"/>
              </a:rPr>
              <a:t>vật</a:t>
            </a:r>
            <a:r>
              <a:rPr lang="en-US" dirty="0">
                <a:highlight>
                  <a:srgbClr val="FFFF00"/>
                </a:highlight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dirty="0" err="1">
                <a:highlight>
                  <a:srgbClr val="FFFF00"/>
                </a:highlight>
                <a:latin typeface="Calibri" charset="0"/>
                <a:ea typeface="Calibri" charset="0"/>
                <a:cs typeface="Calibri" charset="0"/>
              </a:rPr>
              <a:t>lý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dirty="0" err="1">
                <a:latin typeface="Calibri" charset="0"/>
                <a:ea typeface="Calibri" charset="0"/>
                <a:cs typeface="Calibri" charset="0"/>
              </a:rPr>
              <a:t>với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dirty="0" err="1">
                <a:latin typeface="Calibri" charset="0"/>
                <a:ea typeface="Calibri" charset="0"/>
                <a:cs typeface="Calibri" charset="0"/>
              </a:rPr>
              <a:t>các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dirty="0" err="1">
                <a:latin typeface="Calibri" charset="0"/>
                <a:ea typeface="Calibri" charset="0"/>
                <a:cs typeface="Calibri" charset="0"/>
              </a:rPr>
              <a:t>tham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dirty="0" err="1">
                <a:latin typeface="Calibri" charset="0"/>
                <a:ea typeface="Calibri" charset="0"/>
                <a:cs typeface="Calibri" charset="0"/>
              </a:rPr>
              <a:t>số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dirty="0" err="1">
                <a:latin typeface="Calibri" charset="0"/>
                <a:ea typeface="Calibri" charset="0"/>
                <a:cs typeface="Calibri" charset="0"/>
              </a:rPr>
              <a:t>sau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:</a:t>
            </a:r>
          </a:p>
          <a:p>
            <a:pPr marL="800100" lvl="1" indent="-342900" algn="l">
              <a:buFont typeface="Wingdings" charset="2"/>
              <a:buChar char="ü"/>
            </a:pPr>
            <a:r>
              <a:rPr lang="en-US" dirty="0" err="1">
                <a:latin typeface="Calibri" charset="0"/>
                <a:ea typeface="Calibri" charset="0"/>
                <a:cs typeface="Calibri" charset="0"/>
              </a:rPr>
              <a:t>Dải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dirty="0" err="1">
                <a:latin typeface="Calibri" charset="0"/>
                <a:ea typeface="Calibri" charset="0"/>
                <a:cs typeface="Calibri" charset="0"/>
              </a:rPr>
              <a:t>tần</a:t>
            </a:r>
            <a:endParaRPr lang="en-US" dirty="0">
              <a:latin typeface="Calibri" charset="0"/>
              <a:ea typeface="Calibri" charset="0"/>
              <a:cs typeface="Calibri" charset="0"/>
            </a:endParaRPr>
          </a:p>
          <a:p>
            <a:pPr marL="800100" lvl="1" indent="-342900" algn="l">
              <a:buFont typeface="Wingdings" charset="2"/>
              <a:buChar char="ü"/>
            </a:pPr>
            <a:r>
              <a:rPr lang="en-US" dirty="0" err="1">
                <a:latin typeface="Calibri" charset="0"/>
                <a:ea typeface="Calibri" charset="0"/>
                <a:cs typeface="Calibri" charset="0"/>
              </a:rPr>
              <a:t>Độ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dirty="0" err="1">
                <a:latin typeface="Calibri" charset="0"/>
                <a:ea typeface="Calibri" charset="0"/>
                <a:cs typeface="Calibri" charset="0"/>
              </a:rPr>
              <a:t>rộng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dirty="0" err="1">
                <a:latin typeface="Calibri" charset="0"/>
                <a:ea typeface="Calibri" charset="0"/>
                <a:cs typeface="Calibri" charset="0"/>
              </a:rPr>
              <a:t>kênh</a:t>
            </a:r>
            <a:endParaRPr lang="en-US" dirty="0">
              <a:latin typeface="Calibri" charset="0"/>
              <a:ea typeface="Calibri" charset="0"/>
              <a:cs typeface="Calibri" charset="0"/>
            </a:endParaRPr>
          </a:p>
          <a:p>
            <a:pPr marL="800100" lvl="1" indent="-342900" algn="l">
              <a:buFont typeface="Wingdings" charset="2"/>
              <a:buChar char="ü"/>
            </a:pPr>
            <a:r>
              <a:rPr lang="en-US" dirty="0" err="1">
                <a:latin typeface="Calibri" charset="0"/>
                <a:ea typeface="Calibri" charset="0"/>
                <a:cs typeface="Calibri" charset="0"/>
              </a:rPr>
              <a:t>Tốc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dirty="0" err="1">
                <a:latin typeface="Calibri" charset="0"/>
                <a:ea typeface="Calibri" charset="0"/>
                <a:cs typeface="Calibri" charset="0"/>
              </a:rPr>
              <a:t>độ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dirty="0" err="1">
                <a:latin typeface="Calibri" charset="0"/>
                <a:ea typeface="Calibri" charset="0"/>
                <a:cs typeface="Calibri" charset="0"/>
              </a:rPr>
              <a:t>truyền</a:t>
            </a:r>
            <a:endParaRPr lang="en-US" dirty="0">
              <a:latin typeface="Calibri" charset="0"/>
              <a:ea typeface="Calibri" charset="0"/>
              <a:cs typeface="Calibri" charset="0"/>
            </a:endParaRPr>
          </a:p>
          <a:p>
            <a:pPr marL="800100" lvl="1" indent="-342900" algn="l">
              <a:buFont typeface="Wingdings" charset="2"/>
              <a:buChar char="ü"/>
            </a:pPr>
            <a:r>
              <a:rPr lang="en-US" dirty="0" err="1">
                <a:latin typeface="Calibri" charset="0"/>
                <a:ea typeface="Calibri" charset="0"/>
                <a:cs typeface="Calibri" charset="0"/>
              </a:rPr>
              <a:t>Phương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dirty="0" err="1">
                <a:latin typeface="Calibri" charset="0"/>
                <a:ea typeface="Calibri" charset="0"/>
                <a:cs typeface="Calibri" charset="0"/>
              </a:rPr>
              <a:t>pháp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dirty="0" err="1">
                <a:latin typeface="Calibri" charset="0"/>
                <a:ea typeface="Calibri" charset="0"/>
                <a:cs typeface="Calibri" charset="0"/>
              </a:rPr>
              <a:t>điều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dirty="0" err="1">
                <a:latin typeface="Calibri" charset="0"/>
                <a:ea typeface="Calibri" charset="0"/>
                <a:cs typeface="Calibri" charset="0"/>
              </a:rPr>
              <a:t>chế</a:t>
            </a:r>
            <a:endParaRPr lang="en-US" dirty="0">
              <a:latin typeface="Calibri" charset="0"/>
              <a:ea typeface="Calibri" charset="0"/>
              <a:cs typeface="Calibri" charset="0"/>
            </a:endParaRPr>
          </a:p>
          <a:p>
            <a:pPr marL="342900" indent="-342900" algn="l">
              <a:buFont typeface="AppleSDGothicNeo-Regular" charset="-127"/>
              <a:buChar char="□"/>
            </a:pPr>
            <a:r>
              <a:rPr lang="en-US" dirty="0" err="1">
                <a:latin typeface="Calibri" charset="0"/>
                <a:ea typeface="Calibri" charset="0"/>
                <a:cs typeface="Calibri" charset="0"/>
              </a:rPr>
              <a:t>Chức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dirty="0" err="1">
                <a:latin typeface="Calibri" charset="0"/>
                <a:ea typeface="Calibri" charset="0"/>
                <a:cs typeface="Calibri" charset="0"/>
              </a:rPr>
              <a:t>năng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dirty="0" err="1">
                <a:latin typeface="Calibri" charset="0"/>
                <a:ea typeface="Calibri" charset="0"/>
                <a:cs typeface="Calibri" charset="0"/>
              </a:rPr>
              <a:t>của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dirty="0" err="1">
                <a:latin typeface="Calibri" charset="0"/>
                <a:ea typeface="Calibri" charset="0"/>
                <a:cs typeface="Calibri" charset="0"/>
              </a:rPr>
              <a:t>lớp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 MAC</a:t>
            </a:r>
            <a:r>
              <a:rPr lang="en-US" dirty="0">
                <a:highlight>
                  <a:srgbClr val="FFFF00"/>
                </a:highlight>
                <a:latin typeface="Calibri" charset="0"/>
                <a:ea typeface="Calibri" charset="0"/>
                <a:cs typeface="Calibri" charset="0"/>
              </a:rPr>
              <a:t>: </a:t>
            </a:r>
            <a:r>
              <a:rPr lang="en-US" dirty="0" err="1">
                <a:highlight>
                  <a:srgbClr val="FFFF00"/>
                </a:highlight>
                <a:latin typeface="Calibri" charset="0"/>
                <a:ea typeface="Calibri" charset="0"/>
                <a:cs typeface="Calibri" charset="0"/>
              </a:rPr>
              <a:t>truy</a:t>
            </a:r>
            <a:r>
              <a:rPr lang="en-US" dirty="0">
                <a:highlight>
                  <a:srgbClr val="FFFF00"/>
                </a:highlight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dirty="0" err="1">
                <a:highlight>
                  <a:srgbClr val="FFFF00"/>
                </a:highlight>
                <a:latin typeface="Calibri" charset="0"/>
                <a:ea typeface="Calibri" charset="0"/>
                <a:cs typeface="Calibri" charset="0"/>
              </a:rPr>
              <a:t>cập</a:t>
            </a:r>
            <a:r>
              <a:rPr lang="en-US" dirty="0">
                <a:highlight>
                  <a:srgbClr val="FFFF00"/>
                </a:highlight>
                <a:latin typeface="Calibri" charset="0"/>
                <a:ea typeface="Calibri" charset="0"/>
                <a:cs typeface="Calibri" charset="0"/>
              </a:rPr>
              <a:t>, </a:t>
            </a:r>
            <a:r>
              <a:rPr lang="en-US" dirty="0" err="1">
                <a:highlight>
                  <a:srgbClr val="FFFF00"/>
                </a:highlight>
                <a:latin typeface="Calibri" charset="0"/>
                <a:ea typeface="Calibri" charset="0"/>
                <a:cs typeface="Calibri" charset="0"/>
              </a:rPr>
              <a:t>phát</a:t>
            </a:r>
            <a:r>
              <a:rPr lang="en-US" dirty="0">
                <a:highlight>
                  <a:srgbClr val="FFFF00"/>
                </a:highlight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dirty="0" err="1">
                <a:highlight>
                  <a:srgbClr val="FFFF00"/>
                </a:highlight>
                <a:latin typeface="Calibri" charset="0"/>
                <a:ea typeface="Calibri" charset="0"/>
                <a:cs typeface="Calibri" charset="0"/>
              </a:rPr>
              <a:t>hiện</a:t>
            </a:r>
            <a:r>
              <a:rPr lang="en-US" dirty="0">
                <a:highlight>
                  <a:srgbClr val="FFFF00"/>
                </a:highlight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dirty="0" err="1">
                <a:highlight>
                  <a:srgbClr val="FFFF00"/>
                </a:highlight>
                <a:latin typeface="Calibri" charset="0"/>
                <a:ea typeface="Calibri" charset="0"/>
                <a:cs typeface="Calibri" charset="0"/>
              </a:rPr>
              <a:t>và</a:t>
            </a:r>
            <a:r>
              <a:rPr lang="en-US" dirty="0">
                <a:highlight>
                  <a:srgbClr val="FFFF00"/>
                </a:highlight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dirty="0" err="1">
                <a:highlight>
                  <a:srgbClr val="FFFF00"/>
                </a:highlight>
                <a:latin typeface="Calibri" charset="0"/>
                <a:ea typeface="Calibri" charset="0"/>
                <a:cs typeface="Calibri" charset="0"/>
              </a:rPr>
              <a:t>kiểm</a:t>
            </a:r>
            <a:r>
              <a:rPr lang="en-US" dirty="0">
                <a:highlight>
                  <a:srgbClr val="FFFF00"/>
                </a:highlight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dirty="0" err="1">
                <a:highlight>
                  <a:srgbClr val="FFFF00"/>
                </a:highlight>
                <a:latin typeface="Calibri" charset="0"/>
                <a:ea typeface="Calibri" charset="0"/>
                <a:cs typeface="Calibri" charset="0"/>
              </a:rPr>
              <a:t>soát</a:t>
            </a:r>
            <a:r>
              <a:rPr lang="en-US" dirty="0">
                <a:highlight>
                  <a:srgbClr val="FFFF00"/>
                </a:highlight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dirty="0" err="1">
                <a:highlight>
                  <a:srgbClr val="FFFF00"/>
                </a:highlight>
                <a:latin typeface="Calibri" charset="0"/>
                <a:ea typeface="Calibri" charset="0"/>
                <a:cs typeface="Calibri" charset="0"/>
              </a:rPr>
              <a:t>lỗi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. </a:t>
            </a:r>
            <a:r>
              <a:rPr lang="en-US" dirty="0" err="1">
                <a:latin typeface="Calibri" charset="0"/>
                <a:ea typeface="Calibri" charset="0"/>
                <a:cs typeface="Calibri" charset="0"/>
              </a:rPr>
              <a:t>Lớp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 MAC </a:t>
            </a:r>
            <a:r>
              <a:rPr lang="en-US" dirty="0" err="1">
                <a:latin typeface="Calibri" charset="0"/>
                <a:ea typeface="Calibri" charset="0"/>
                <a:cs typeface="Calibri" charset="0"/>
              </a:rPr>
              <a:t>được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 chia </a:t>
            </a:r>
            <a:r>
              <a:rPr lang="en-US" dirty="0" err="1">
                <a:latin typeface="Calibri" charset="0"/>
                <a:ea typeface="Calibri" charset="0"/>
                <a:cs typeface="Calibri" charset="0"/>
              </a:rPr>
              <a:t>thành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dirty="0" err="1">
                <a:latin typeface="Calibri" charset="0"/>
                <a:ea typeface="Calibri" charset="0"/>
                <a:cs typeface="Calibri" charset="0"/>
              </a:rPr>
              <a:t>các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dirty="0" err="1">
                <a:latin typeface="Calibri" charset="0"/>
                <a:ea typeface="Calibri" charset="0"/>
                <a:cs typeface="Calibri" charset="0"/>
              </a:rPr>
              <a:t>lớp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 con </a:t>
            </a:r>
            <a:r>
              <a:rPr lang="en-US" dirty="0" err="1">
                <a:latin typeface="Calibri" charset="0"/>
                <a:ea typeface="Calibri" charset="0"/>
                <a:cs typeface="Calibri" charset="0"/>
              </a:rPr>
              <a:t>sau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: </a:t>
            </a:r>
          </a:p>
          <a:p>
            <a:pPr marL="800100" lvl="1" indent="-342900" algn="l">
              <a:buFont typeface="LucidaGrande" charset="0"/>
              <a:buChar char="✓"/>
            </a:pPr>
            <a:r>
              <a:rPr lang="en-US" dirty="0">
                <a:latin typeface="Calibri" charset="0"/>
                <a:ea typeface="Calibri" charset="0"/>
                <a:cs typeface="Calibri" charset="0"/>
              </a:rPr>
              <a:t>MAC sub-layer: </a:t>
            </a:r>
            <a:r>
              <a:rPr lang="en-US" dirty="0" err="1">
                <a:latin typeface="Calibri" charset="0"/>
                <a:ea typeface="Calibri" charset="0"/>
                <a:cs typeface="Calibri" charset="0"/>
              </a:rPr>
              <a:t>truy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dirty="0" err="1">
                <a:latin typeface="Calibri" charset="0"/>
                <a:ea typeface="Calibri" charset="0"/>
                <a:cs typeface="Calibri" charset="0"/>
              </a:rPr>
              <a:t>cập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, </a:t>
            </a:r>
            <a:r>
              <a:rPr lang="en-US" dirty="0" err="1">
                <a:latin typeface="Calibri" charset="0"/>
                <a:ea typeface="Calibri" charset="0"/>
                <a:cs typeface="Calibri" charset="0"/>
              </a:rPr>
              <a:t>định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dirty="0" err="1">
                <a:latin typeface="Calibri" charset="0"/>
                <a:ea typeface="Calibri" charset="0"/>
                <a:cs typeface="Calibri" charset="0"/>
              </a:rPr>
              <a:t>dạng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dirty="0" err="1">
                <a:latin typeface="Calibri" charset="0"/>
                <a:ea typeface="Calibri" charset="0"/>
                <a:cs typeface="Calibri" charset="0"/>
              </a:rPr>
              <a:t>khung</a:t>
            </a:r>
            <a:endParaRPr lang="en-US" dirty="0">
              <a:latin typeface="Calibri" charset="0"/>
              <a:ea typeface="Calibri" charset="0"/>
              <a:cs typeface="Calibri" charset="0"/>
            </a:endParaRPr>
          </a:p>
          <a:p>
            <a:pPr marL="800100" lvl="1" indent="-342900" algn="l">
              <a:buFont typeface="LucidaGrande" charset="0"/>
              <a:buChar char="✓"/>
            </a:pPr>
            <a:r>
              <a:rPr lang="en-US" dirty="0">
                <a:latin typeface="Calibri" charset="0"/>
                <a:ea typeface="Calibri" charset="0"/>
                <a:cs typeface="Calibri" charset="0"/>
              </a:rPr>
              <a:t>MAC management sub-layer: </a:t>
            </a:r>
            <a:r>
              <a:rPr lang="en-US" dirty="0" err="1">
                <a:latin typeface="Calibri" charset="0"/>
                <a:ea typeface="Calibri" charset="0"/>
                <a:cs typeface="Calibri" charset="0"/>
              </a:rPr>
              <a:t>quản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dirty="0" err="1">
                <a:latin typeface="Calibri" charset="0"/>
                <a:ea typeface="Calibri" charset="0"/>
                <a:cs typeface="Calibri" charset="0"/>
              </a:rPr>
              <a:t>lý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dirty="0" err="1">
                <a:latin typeface="Calibri" charset="0"/>
                <a:ea typeface="Calibri" charset="0"/>
                <a:cs typeface="Calibri" charset="0"/>
              </a:rPr>
              <a:t>nguồn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, 	an </a:t>
            </a:r>
            <a:r>
              <a:rPr lang="en-US" dirty="0" err="1">
                <a:latin typeface="Calibri" charset="0"/>
                <a:ea typeface="Calibri" charset="0"/>
                <a:cs typeface="Calibri" charset="0"/>
              </a:rPr>
              <a:t>toàn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dirty="0" err="1">
                <a:latin typeface="Calibri" charset="0"/>
                <a:ea typeface="Calibri" charset="0"/>
                <a:cs typeface="Calibri" charset="0"/>
              </a:rPr>
              <a:t>thông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 tin </a:t>
            </a:r>
            <a:r>
              <a:rPr lang="en-US" dirty="0" err="1">
                <a:latin typeface="Calibri" charset="0"/>
                <a:ea typeface="Calibri" charset="0"/>
                <a:cs typeface="Calibri" charset="0"/>
              </a:rPr>
              <a:t>và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dirty="0" err="1">
                <a:latin typeface="Calibri" charset="0"/>
                <a:ea typeface="Calibri" charset="0"/>
                <a:cs typeface="Calibri" charset="0"/>
              </a:rPr>
              <a:t>dịch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dirty="0" err="1">
                <a:latin typeface="Calibri" charset="0"/>
                <a:ea typeface="Calibri" charset="0"/>
                <a:cs typeface="Calibri" charset="0"/>
              </a:rPr>
              <a:t>vụ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dirty="0" err="1">
                <a:latin typeface="Calibri" charset="0"/>
                <a:ea typeface="Calibri" charset="0"/>
                <a:cs typeface="Calibri" charset="0"/>
              </a:rPr>
              <a:t>chuyển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dirty="0" err="1">
                <a:latin typeface="Calibri" charset="0"/>
                <a:ea typeface="Calibri" charset="0"/>
                <a:cs typeface="Calibri" charset="0"/>
              </a:rPr>
              <a:t>vùng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 (roaming)</a:t>
            </a:r>
          </a:p>
          <a:p>
            <a:pPr marL="800100" lvl="1" indent="-342900" algn="l">
              <a:buFont typeface="AppleSDGothicNeo-Regular" charset="-127"/>
              <a:buChar char="□"/>
            </a:pPr>
            <a:endParaRPr lang="en-US" dirty="0">
              <a:latin typeface="Calibri" charset="0"/>
              <a:ea typeface="Calibri" charset="0"/>
              <a:cs typeface="Calibri" charset="0"/>
            </a:endParaRPr>
          </a:p>
          <a:p>
            <a:pPr marL="800100" lvl="1" indent="-342900" algn="l">
              <a:buFont typeface="AppleSDGothicNeo-Regular" charset="-127"/>
              <a:buChar char="□"/>
            </a:pPr>
            <a:endParaRPr lang="en-US" dirty="0">
              <a:latin typeface="Calibri" charset="0"/>
              <a:ea typeface="Calibri" charset="0"/>
              <a:cs typeface="Calibri" charset="0"/>
            </a:endParaRPr>
          </a:p>
          <a:p>
            <a:pPr marL="342900" indent="-342900" algn="l">
              <a:buFont typeface="AppleSDGothicNeo-Regular" charset="-127"/>
              <a:buChar char="□"/>
            </a:pPr>
            <a:endParaRPr lang="en-US" dirty="0">
              <a:latin typeface="Calibri" charset="0"/>
              <a:ea typeface="Calibri" charset="0"/>
              <a:cs typeface="Calibri" charset="0"/>
            </a:endParaRPr>
          </a:p>
          <a:p>
            <a:pPr marL="342900" indent="-342900" algn="l">
              <a:buFont typeface="AppleSDGothicNeo-Regular" charset="-127"/>
              <a:buChar char="□"/>
            </a:pPr>
            <a:endParaRPr lang="en-US" i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910258" y="849086"/>
            <a:ext cx="600892" cy="205086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err="1">
                <a:solidFill>
                  <a:schemeClr val="tx1"/>
                </a:solidFill>
              </a:rPr>
              <a:t>Lớp</a:t>
            </a:r>
            <a:endParaRPr lang="en-US">
              <a:solidFill>
                <a:schemeClr val="tx1"/>
              </a:solidFill>
            </a:endParaRPr>
          </a:p>
          <a:p>
            <a:pPr algn="ctr"/>
            <a:r>
              <a:rPr lang="en-US" err="1">
                <a:solidFill>
                  <a:schemeClr val="tx1"/>
                </a:solidFill>
              </a:rPr>
              <a:t>Liên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kết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dữ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liệu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918965" y="2934792"/>
            <a:ext cx="592185" cy="211618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err="1">
                <a:solidFill>
                  <a:schemeClr val="tx1"/>
                </a:solidFill>
              </a:rPr>
              <a:t>Lớp</a:t>
            </a:r>
            <a:endParaRPr lang="en-US">
              <a:solidFill>
                <a:schemeClr val="tx1"/>
              </a:solidFill>
            </a:endParaRPr>
          </a:p>
          <a:p>
            <a:pPr algn="ctr"/>
            <a:r>
              <a:rPr lang="en-US" err="1">
                <a:solidFill>
                  <a:schemeClr val="tx1"/>
                </a:solidFill>
              </a:rPr>
              <a:t>Vật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Lý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576463" y="848140"/>
            <a:ext cx="1763486" cy="10459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err="1">
                <a:solidFill>
                  <a:schemeClr val="tx1"/>
                </a:solidFill>
              </a:rPr>
              <a:t>Lớp</a:t>
            </a:r>
            <a:r>
              <a:rPr lang="en-US">
                <a:solidFill>
                  <a:schemeClr val="tx1"/>
                </a:solidFill>
              </a:rPr>
              <a:t> LLC</a:t>
            </a:r>
          </a:p>
        </p:txBody>
      </p:sp>
      <p:sp>
        <p:nvSpPr>
          <p:cNvPr id="10" name="Rectangle 9"/>
          <p:cNvSpPr/>
          <p:nvPr/>
        </p:nvSpPr>
        <p:spPr>
          <a:xfrm>
            <a:off x="7585170" y="1972492"/>
            <a:ext cx="1763486" cy="9231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err="1">
                <a:solidFill>
                  <a:schemeClr val="tx1"/>
                </a:solidFill>
              </a:rPr>
              <a:t>Lớp</a:t>
            </a:r>
            <a:r>
              <a:rPr lang="en-US">
                <a:solidFill>
                  <a:schemeClr val="tx1"/>
                </a:solidFill>
              </a:rPr>
              <a:t> MAC</a:t>
            </a:r>
          </a:p>
        </p:txBody>
      </p:sp>
      <p:sp>
        <p:nvSpPr>
          <p:cNvPr id="11" name="Rectangle 10"/>
          <p:cNvSpPr/>
          <p:nvPr/>
        </p:nvSpPr>
        <p:spPr>
          <a:xfrm>
            <a:off x="9435744" y="1981199"/>
            <a:ext cx="1763486" cy="91440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err="1">
                <a:solidFill>
                  <a:schemeClr val="tx1"/>
                </a:solidFill>
              </a:rPr>
              <a:t>Lớp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Quản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lý</a:t>
            </a:r>
            <a:r>
              <a:rPr lang="en-US">
                <a:solidFill>
                  <a:schemeClr val="tx1"/>
                </a:solidFill>
              </a:rPr>
              <a:t> MAC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585170" y="2946909"/>
            <a:ext cx="1763486" cy="101984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err="1">
                <a:solidFill>
                  <a:schemeClr val="tx1"/>
                </a:solidFill>
              </a:rPr>
              <a:t>Lớp</a:t>
            </a:r>
            <a:r>
              <a:rPr lang="en-US">
                <a:solidFill>
                  <a:schemeClr val="tx1"/>
                </a:solidFill>
              </a:rPr>
              <a:t> PLCP</a:t>
            </a:r>
          </a:p>
        </p:txBody>
      </p:sp>
      <p:sp>
        <p:nvSpPr>
          <p:cNvPr id="13" name="Rectangle 12"/>
          <p:cNvSpPr/>
          <p:nvPr/>
        </p:nvSpPr>
        <p:spPr>
          <a:xfrm>
            <a:off x="7598233" y="4031127"/>
            <a:ext cx="1763486" cy="101984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err="1">
                <a:solidFill>
                  <a:schemeClr val="tx1"/>
                </a:solidFill>
              </a:rPr>
              <a:t>Lớp</a:t>
            </a:r>
            <a:r>
              <a:rPr lang="en-US">
                <a:solidFill>
                  <a:schemeClr val="tx1"/>
                </a:solidFill>
              </a:rPr>
              <a:t> PMD</a:t>
            </a:r>
          </a:p>
        </p:txBody>
      </p:sp>
      <p:sp>
        <p:nvSpPr>
          <p:cNvPr id="14" name="Rectangle 13"/>
          <p:cNvSpPr/>
          <p:nvPr/>
        </p:nvSpPr>
        <p:spPr>
          <a:xfrm>
            <a:off x="9435739" y="2946909"/>
            <a:ext cx="1750428" cy="210406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err="1">
                <a:solidFill>
                  <a:schemeClr val="tx1"/>
                </a:solidFill>
              </a:rPr>
              <a:t>Lớp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Quản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lý</a:t>
            </a:r>
            <a:r>
              <a:rPr lang="en-US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en-US" err="1">
                <a:solidFill>
                  <a:schemeClr val="tx1"/>
                </a:solidFill>
              </a:rPr>
              <a:t>Vật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lý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1255831" y="848140"/>
            <a:ext cx="696688" cy="42028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err="1">
                <a:solidFill>
                  <a:schemeClr val="tx1"/>
                </a:solidFill>
              </a:rPr>
              <a:t>Lớp</a:t>
            </a:r>
            <a:endParaRPr lang="en-US">
              <a:solidFill>
                <a:schemeClr val="tx1"/>
              </a:solidFill>
            </a:endParaRPr>
          </a:p>
          <a:p>
            <a:pPr algn="ctr"/>
            <a:r>
              <a:rPr lang="en-US" err="1">
                <a:solidFill>
                  <a:schemeClr val="tx1"/>
                </a:solidFill>
              </a:rPr>
              <a:t>Quản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lý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Thiết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bị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6910258" y="5213271"/>
            <a:ext cx="5082958" cy="67396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r>
              <a:rPr lang="en-US" sz="2000" err="1">
                <a:solidFill>
                  <a:srgbClr val="FF0000"/>
                </a:solidFill>
                <a:latin typeface="+mn-lt"/>
                <a:ea typeface="Helvetica" charset="0"/>
                <a:cs typeface="Helvetica" charset="0"/>
              </a:rPr>
              <a:t>Cấu</a:t>
            </a:r>
            <a:r>
              <a:rPr lang="en-US" sz="2000">
                <a:solidFill>
                  <a:srgbClr val="FF0000"/>
                </a:solidFill>
                <a:latin typeface="+mn-lt"/>
                <a:ea typeface="Helvetica" charset="0"/>
                <a:cs typeface="Helvetica" charset="0"/>
              </a:rPr>
              <a:t> </a:t>
            </a:r>
            <a:r>
              <a:rPr lang="en-US" sz="2000" err="1">
                <a:solidFill>
                  <a:srgbClr val="FF0000"/>
                </a:solidFill>
                <a:latin typeface="+mn-lt"/>
                <a:ea typeface="Helvetica" charset="0"/>
                <a:cs typeface="Helvetica" charset="0"/>
              </a:rPr>
              <a:t>trúc</a:t>
            </a:r>
            <a:r>
              <a:rPr lang="en-US" sz="2000">
                <a:solidFill>
                  <a:srgbClr val="FF0000"/>
                </a:solidFill>
                <a:latin typeface="+mn-lt"/>
                <a:ea typeface="Helvetica" charset="0"/>
                <a:cs typeface="Helvetica" charset="0"/>
              </a:rPr>
              <a:t> </a:t>
            </a:r>
            <a:r>
              <a:rPr lang="en-US" sz="2000" err="1">
                <a:solidFill>
                  <a:srgbClr val="FF0000"/>
                </a:solidFill>
                <a:latin typeface="+mn-lt"/>
                <a:ea typeface="Helvetica" charset="0"/>
                <a:cs typeface="Helvetica" charset="0"/>
              </a:rPr>
              <a:t>phân</a:t>
            </a:r>
            <a:r>
              <a:rPr lang="en-US" sz="2000">
                <a:solidFill>
                  <a:srgbClr val="FF0000"/>
                </a:solidFill>
                <a:latin typeface="+mn-lt"/>
                <a:ea typeface="Helvetica" charset="0"/>
                <a:cs typeface="Helvetica" charset="0"/>
              </a:rPr>
              <a:t> </a:t>
            </a:r>
            <a:r>
              <a:rPr lang="en-US" sz="2000" err="1">
                <a:solidFill>
                  <a:srgbClr val="FF0000"/>
                </a:solidFill>
                <a:latin typeface="+mn-lt"/>
                <a:ea typeface="Helvetica" charset="0"/>
                <a:cs typeface="Helvetica" charset="0"/>
              </a:rPr>
              <a:t>lớp</a:t>
            </a:r>
            <a:r>
              <a:rPr lang="en-US" sz="2000">
                <a:solidFill>
                  <a:srgbClr val="FF0000"/>
                </a:solidFill>
                <a:latin typeface="+mn-lt"/>
                <a:ea typeface="Helvetica" charset="0"/>
                <a:cs typeface="Helvetica" charset="0"/>
              </a:rPr>
              <a:t> </a:t>
            </a:r>
            <a:r>
              <a:rPr lang="en-US" sz="2000" err="1">
                <a:solidFill>
                  <a:srgbClr val="FF0000"/>
                </a:solidFill>
                <a:latin typeface="+mn-lt"/>
                <a:ea typeface="Helvetica" charset="0"/>
                <a:cs typeface="Helvetica" charset="0"/>
              </a:rPr>
              <a:t>của</a:t>
            </a:r>
            <a:r>
              <a:rPr lang="en-US" sz="2000">
                <a:solidFill>
                  <a:srgbClr val="FF0000"/>
                </a:solidFill>
                <a:latin typeface="+mn-lt"/>
                <a:ea typeface="Helvetica" charset="0"/>
                <a:cs typeface="Helvetica" charset="0"/>
              </a:rPr>
              <a:t> Wireless LAN </a:t>
            </a:r>
            <a:endParaRPr lang="en-US" sz="2000">
              <a:solidFill>
                <a:srgbClr val="FF0000"/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105208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25040" y="292868"/>
            <a:ext cx="11834191" cy="43788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sz="2800">
                <a:latin typeface="+mn-lt"/>
                <a:ea typeface="Helvetica" charset="0"/>
                <a:cs typeface="Helvetica" charset="0"/>
              </a:rPr>
              <a:t>CHƯƠNG 3: LÝ THUYẾT HÀNG ĐỢI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159028" y="887895"/>
            <a:ext cx="11800203" cy="295001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ppleSDGothicNeo-Regular" charset="-127"/>
              <a:buChar char="□"/>
            </a:pPr>
            <a:r>
              <a:rPr lang="en-US" i="1" dirty="0">
                <a:solidFill>
                  <a:srgbClr val="FF0000"/>
                </a:solidFill>
                <a:latin typeface="+mn-lt"/>
              </a:rPr>
              <a:t>HỆ THỐNG HÀNG ĐỢI M/M/m (</a:t>
            </a:r>
            <a:r>
              <a:rPr lang="en-US" i="1" dirty="0" err="1">
                <a:solidFill>
                  <a:srgbClr val="FF0000"/>
                </a:solidFill>
                <a:latin typeface="+mn-lt"/>
              </a:rPr>
              <a:t>hoặc</a:t>
            </a:r>
            <a:r>
              <a:rPr lang="en-US" i="1" dirty="0">
                <a:solidFill>
                  <a:srgbClr val="FF0000"/>
                </a:solidFill>
                <a:latin typeface="+mn-lt"/>
              </a:rPr>
              <a:t> c):</a:t>
            </a:r>
          </a:p>
          <a:p>
            <a:pPr marL="800100" lvl="1" indent="-342900" algn="l">
              <a:buFont typeface="Courier New" charset="0"/>
              <a:buChar char="o"/>
            </a:pPr>
            <a:r>
              <a:rPr lang="en-US" sz="2200" dirty="0" err="1">
                <a:latin typeface="+mn-lt"/>
              </a:rPr>
              <a:t>Xác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định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xác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suất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khi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yêu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cầu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đến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hệ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thống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phải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chờ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trong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bộ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phận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hàng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đợi</a:t>
            </a:r>
            <a:endParaRPr lang="en-US" sz="2200" dirty="0">
              <a:latin typeface="+mn-lt"/>
            </a:endParaRPr>
          </a:p>
          <a:p>
            <a:pPr marL="800100" lvl="1" indent="-342900" algn="l">
              <a:buFont typeface="Courier New" charset="0"/>
              <a:buChar char="o"/>
            </a:pPr>
            <a:r>
              <a:rPr lang="en-US" sz="2200" dirty="0" err="1">
                <a:latin typeface="+mn-lt"/>
              </a:rPr>
              <a:t>Chính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là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xác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suất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tất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cả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các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trạm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phục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vụ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đều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bận</a:t>
            </a:r>
            <a:endParaRPr lang="en-US" sz="2200" dirty="0">
              <a:latin typeface="+mn-lt"/>
            </a:endParaRPr>
          </a:p>
          <a:p>
            <a:pPr marL="800100" lvl="1" indent="-342900" algn="l">
              <a:buFont typeface="Courier New" charset="0"/>
              <a:buChar char="o"/>
            </a:pPr>
            <a:r>
              <a:rPr lang="en-US" sz="2200" dirty="0" err="1">
                <a:latin typeface="+mn-lt"/>
              </a:rPr>
              <a:t>Xác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suất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này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được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sử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dụng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trong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mạng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điện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thoại</a:t>
            </a:r>
            <a:endParaRPr lang="en-US" sz="2200" dirty="0">
              <a:latin typeface="+mn-lt"/>
            </a:endParaRPr>
          </a:p>
          <a:p>
            <a:pPr marL="800100" lvl="1" indent="-342900" algn="l">
              <a:buFont typeface="Courier New" charset="0"/>
              <a:buChar char="o"/>
            </a:pPr>
            <a:r>
              <a:rPr lang="en-US" sz="2200" dirty="0" err="1">
                <a:latin typeface="+mn-lt"/>
              </a:rPr>
              <a:t>Chính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là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xác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suất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khi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gọi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đến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tổng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đài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nhưng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không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còn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đường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trung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kế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nào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rỗi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cả</a:t>
            </a:r>
            <a:endParaRPr lang="en-US" sz="2200" dirty="0">
              <a:latin typeface="+mn-lt"/>
            </a:endParaRPr>
          </a:p>
          <a:p>
            <a:pPr marL="800100" lvl="1" indent="-342900" algn="l">
              <a:buFont typeface="Courier New" charset="0"/>
              <a:buChar char="o"/>
            </a:pPr>
            <a:r>
              <a:rPr lang="en-US" sz="2200" dirty="0" err="1">
                <a:latin typeface="+mn-lt"/>
              </a:rPr>
              <a:t>Còn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gọi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là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công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thức</a:t>
            </a:r>
            <a:r>
              <a:rPr lang="en-US" sz="2200" dirty="0">
                <a:latin typeface="+mn-lt"/>
              </a:rPr>
              <a:t> Erlang-C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8494" y="4082602"/>
            <a:ext cx="9375820" cy="181592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6554869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25040" y="292868"/>
            <a:ext cx="11834191" cy="43788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sz="2800">
                <a:latin typeface="+mn-lt"/>
                <a:ea typeface="Helvetica" charset="0"/>
                <a:cs typeface="Helvetica" charset="0"/>
              </a:rPr>
              <a:t>CHƯƠNG 3: LÝ THUYẾT HÀNG ĐỢI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/>
              <p:cNvSpPr txBox="1">
                <a:spLocks/>
              </p:cNvSpPr>
              <p:nvPr/>
            </p:nvSpPr>
            <p:spPr>
              <a:xfrm>
                <a:off x="159029" y="887895"/>
                <a:ext cx="6679653" cy="4907598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vert="horz" lIns="91440" tIns="45720" rIns="91440" bIns="45720" rtlCol="0">
                <a:normAutofit fontScale="92500" lnSpcReduction="20000"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 algn="l">
                  <a:buFont typeface="AppleSDGothicNeo-Regular" charset="-127"/>
                  <a:buChar char="□"/>
                </a:pPr>
                <a:r>
                  <a:rPr lang="en-US" i="1">
                    <a:solidFill>
                      <a:srgbClr val="FF0000"/>
                    </a:solidFill>
                    <a:latin typeface="+mn-lt"/>
                  </a:rPr>
                  <a:t>SO SÁNH HỆ THỐNG HÀNG ĐỢI:</a:t>
                </a:r>
              </a:p>
              <a:p>
                <a:pPr marL="800100" lvl="1" indent="-342900" algn="l">
                  <a:buFont typeface="Courier New" charset="0"/>
                  <a:buChar char="o"/>
                </a:pPr>
                <a:r>
                  <a:rPr lang="en-US">
                    <a:solidFill>
                      <a:schemeClr val="tx1"/>
                    </a:solidFill>
                    <a:latin typeface="+mn-lt"/>
                  </a:rPr>
                  <a:t>Giả </a:t>
                </a:r>
                <a:r>
                  <a:rPr lang="en-US" err="1">
                    <a:solidFill>
                      <a:schemeClr val="tx1"/>
                    </a:solidFill>
                    <a:latin typeface="+mn-lt"/>
                  </a:rPr>
                  <a:t>thiết</a:t>
                </a:r>
                <a:r>
                  <a:rPr lang="en-US">
                    <a:solidFill>
                      <a:schemeClr val="tx1"/>
                    </a:solidFill>
                    <a:latin typeface="+mn-lt"/>
                  </a:rPr>
                  <a:t> </a:t>
                </a:r>
                <a:r>
                  <a:rPr lang="en-US" err="1">
                    <a:solidFill>
                      <a:schemeClr val="tx1"/>
                    </a:solidFill>
                    <a:latin typeface="+mn-lt"/>
                  </a:rPr>
                  <a:t>có</a:t>
                </a:r>
                <a:r>
                  <a:rPr lang="en-US">
                    <a:solidFill>
                      <a:schemeClr val="tx1"/>
                    </a:solidFill>
                    <a:latin typeface="+mn-lt"/>
                  </a:rPr>
                  <a:t> </a:t>
                </a:r>
                <a:r>
                  <a:rPr lang="en-US" err="1">
                    <a:solidFill>
                      <a:schemeClr val="tx1"/>
                    </a:solidFill>
                    <a:latin typeface="+mn-lt"/>
                  </a:rPr>
                  <a:t>hệ</a:t>
                </a:r>
                <a:r>
                  <a:rPr lang="en-US">
                    <a:solidFill>
                      <a:schemeClr val="tx1"/>
                    </a:solidFill>
                    <a:latin typeface="+mn-lt"/>
                  </a:rPr>
                  <a:t> </a:t>
                </a:r>
                <a:r>
                  <a:rPr lang="en-US" err="1">
                    <a:solidFill>
                      <a:schemeClr val="tx1"/>
                    </a:solidFill>
                    <a:latin typeface="+mn-lt"/>
                  </a:rPr>
                  <a:t>thống</a:t>
                </a:r>
                <a:r>
                  <a:rPr lang="en-US">
                    <a:solidFill>
                      <a:schemeClr val="tx1"/>
                    </a:solidFill>
                    <a:latin typeface="+mn-lt"/>
                  </a:rPr>
                  <a:t> </a:t>
                </a:r>
                <a:r>
                  <a:rPr lang="en-US" err="1">
                    <a:solidFill>
                      <a:schemeClr val="tx1"/>
                    </a:solidFill>
                    <a:latin typeface="+mn-lt"/>
                  </a:rPr>
                  <a:t>hàng</a:t>
                </a:r>
                <a:r>
                  <a:rPr lang="en-US">
                    <a:solidFill>
                      <a:schemeClr val="tx1"/>
                    </a:solidFill>
                    <a:latin typeface="+mn-lt"/>
                  </a:rPr>
                  <a:t> </a:t>
                </a:r>
                <a:r>
                  <a:rPr lang="en-US" err="1">
                    <a:solidFill>
                      <a:schemeClr val="tx1"/>
                    </a:solidFill>
                    <a:latin typeface="+mn-lt"/>
                  </a:rPr>
                  <a:t>đợi</a:t>
                </a:r>
                <a:r>
                  <a:rPr lang="en-US">
                    <a:solidFill>
                      <a:schemeClr val="tx1"/>
                    </a:solidFill>
                    <a:latin typeface="+mn-lt"/>
                  </a:rPr>
                  <a:t> M/M/1, </a:t>
                </a:r>
                <a:r>
                  <a:rPr lang="en-US" err="1">
                    <a:solidFill>
                      <a:schemeClr val="tx1"/>
                    </a:solidFill>
                    <a:latin typeface="+mn-lt"/>
                  </a:rPr>
                  <a:t>trạm</a:t>
                </a:r>
                <a:r>
                  <a:rPr lang="en-US">
                    <a:solidFill>
                      <a:schemeClr val="tx1"/>
                    </a:solidFill>
                    <a:latin typeface="+mn-lt"/>
                  </a:rPr>
                  <a:t> </a:t>
                </a:r>
                <a:r>
                  <a:rPr lang="en-US" err="1">
                    <a:solidFill>
                      <a:schemeClr val="tx1"/>
                    </a:solidFill>
                    <a:latin typeface="+mn-lt"/>
                  </a:rPr>
                  <a:t>phục</a:t>
                </a:r>
                <a:r>
                  <a:rPr lang="en-US">
                    <a:solidFill>
                      <a:schemeClr val="tx1"/>
                    </a:solidFill>
                    <a:latin typeface="+mn-lt"/>
                  </a:rPr>
                  <a:t> </a:t>
                </a:r>
                <a:r>
                  <a:rPr lang="en-US" err="1">
                    <a:solidFill>
                      <a:schemeClr val="tx1"/>
                    </a:solidFill>
                    <a:latin typeface="+mn-lt"/>
                  </a:rPr>
                  <a:t>vụ</a:t>
                </a:r>
                <a:r>
                  <a:rPr lang="en-US">
                    <a:solidFill>
                      <a:schemeClr val="tx1"/>
                    </a:solidFill>
                    <a:latin typeface="+mn-lt"/>
                  </a:rPr>
                  <a:t> </a:t>
                </a:r>
                <a:r>
                  <a:rPr lang="en-US" err="1">
                    <a:solidFill>
                      <a:schemeClr val="tx1"/>
                    </a:solidFill>
                    <a:latin typeface="+mn-lt"/>
                  </a:rPr>
                  <a:t>có</a:t>
                </a:r>
                <a:r>
                  <a:rPr lang="en-US">
                    <a:solidFill>
                      <a:schemeClr val="tx1"/>
                    </a:solidFill>
                    <a:latin typeface="+mn-lt"/>
                  </a:rPr>
                  <a:t> </a:t>
                </a:r>
                <a:r>
                  <a:rPr lang="en-US" err="1">
                    <a:solidFill>
                      <a:schemeClr val="tx1"/>
                    </a:solidFill>
                    <a:latin typeface="+mn-lt"/>
                  </a:rPr>
                  <a:t>tốc</a:t>
                </a:r>
                <a:r>
                  <a:rPr lang="en-US">
                    <a:solidFill>
                      <a:schemeClr val="tx1"/>
                    </a:solidFill>
                    <a:latin typeface="+mn-lt"/>
                  </a:rPr>
                  <a:t> </a:t>
                </a:r>
                <a:r>
                  <a:rPr lang="en-US" err="1">
                    <a:solidFill>
                      <a:schemeClr val="tx1"/>
                    </a:solidFill>
                    <a:latin typeface="+mn-lt"/>
                  </a:rPr>
                  <a:t>độ</a:t>
                </a:r>
                <a:r>
                  <a:rPr lang="en-US">
                    <a:solidFill>
                      <a:schemeClr val="tx1"/>
                    </a:solidFill>
                    <a:latin typeface="+mn-lt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charset="0"/>
                      </a:rPr>
                      <m:t>𝑚</m:t>
                    </m:r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𝜇</m:t>
                    </m:r>
                  </m:oMath>
                </a14:m>
                <a:endParaRPr lang="en-US" i="1">
                  <a:solidFill>
                    <a:schemeClr val="tx1"/>
                  </a:solidFill>
                  <a:latin typeface="+mn-lt"/>
                </a:endParaRPr>
              </a:p>
              <a:p>
                <a:pPr marL="800100" lvl="1" indent="-342900" algn="l">
                  <a:buFont typeface="Courier New" charset="0"/>
                  <a:buChar char="o"/>
                </a:pPr>
                <a:r>
                  <a:rPr lang="en-US" err="1">
                    <a:solidFill>
                      <a:schemeClr val="tx1"/>
                    </a:solidFill>
                    <a:latin typeface="+mn-lt"/>
                  </a:rPr>
                  <a:t>Hệ</a:t>
                </a:r>
                <a:r>
                  <a:rPr lang="en-US">
                    <a:solidFill>
                      <a:schemeClr val="tx1"/>
                    </a:solidFill>
                    <a:latin typeface="+mn-lt"/>
                  </a:rPr>
                  <a:t> </a:t>
                </a:r>
                <a:r>
                  <a:rPr lang="en-US" err="1">
                    <a:solidFill>
                      <a:schemeClr val="tx1"/>
                    </a:solidFill>
                    <a:latin typeface="+mn-lt"/>
                  </a:rPr>
                  <a:t>thống</a:t>
                </a:r>
                <a:r>
                  <a:rPr lang="en-US">
                    <a:solidFill>
                      <a:schemeClr val="tx1"/>
                    </a:solidFill>
                    <a:latin typeface="+mn-lt"/>
                  </a:rPr>
                  <a:t> </a:t>
                </a:r>
                <a:r>
                  <a:rPr lang="en-US" err="1">
                    <a:solidFill>
                      <a:schemeClr val="tx1"/>
                    </a:solidFill>
                    <a:latin typeface="+mn-lt"/>
                  </a:rPr>
                  <a:t>hàng</a:t>
                </a:r>
                <a:r>
                  <a:rPr lang="en-US">
                    <a:solidFill>
                      <a:schemeClr val="tx1"/>
                    </a:solidFill>
                    <a:latin typeface="+mn-lt"/>
                  </a:rPr>
                  <a:t> </a:t>
                </a:r>
                <a:r>
                  <a:rPr lang="en-US" err="1">
                    <a:solidFill>
                      <a:schemeClr val="tx1"/>
                    </a:solidFill>
                    <a:latin typeface="+mn-lt"/>
                  </a:rPr>
                  <a:t>đợi</a:t>
                </a:r>
                <a:r>
                  <a:rPr lang="en-US">
                    <a:solidFill>
                      <a:schemeClr val="tx1"/>
                    </a:solidFill>
                    <a:latin typeface="+mn-lt"/>
                  </a:rPr>
                  <a:t> M/M/m, m </a:t>
                </a:r>
                <a:r>
                  <a:rPr lang="en-US" err="1">
                    <a:solidFill>
                      <a:schemeClr val="tx1"/>
                    </a:solidFill>
                    <a:latin typeface="+mn-lt"/>
                  </a:rPr>
                  <a:t>trạm</a:t>
                </a:r>
                <a:r>
                  <a:rPr lang="en-US">
                    <a:solidFill>
                      <a:schemeClr val="tx1"/>
                    </a:solidFill>
                    <a:latin typeface="+mn-lt"/>
                  </a:rPr>
                  <a:t> </a:t>
                </a:r>
                <a:r>
                  <a:rPr lang="en-US" err="1">
                    <a:solidFill>
                      <a:schemeClr val="tx1"/>
                    </a:solidFill>
                    <a:latin typeface="+mn-lt"/>
                  </a:rPr>
                  <a:t>phục</a:t>
                </a:r>
                <a:r>
                  <a:rPr lang="en-US">
                    <a:solidFill>
                      <a:schemeClr val="tx1"/>
                    </a:solidFill>
                    <a:latin typeface="+mn-lt"/>
                  </a:rPr>
                  <a:t> </a:t>
                </a:r>
                <a:r>
                  <a:rPr lang="en-US" err="1">
                    <a:solidFill>
                      <a:schemeClr val="tx1"/>
                    </a:solidFill>
                    <a:latin typeface="+mn-lt"/>
                  </a:rPr>
                  <a:t>vụ</a:t>
                </a:r>
                <a:r>
                  <a:rPr lang="en-US">
                    <a:solidFill>
                      <a:schemeClr val="tx1"/>
                    </a:solidFill>
                    <a:latin typeface="+mn-lt"/>
                  </a:rPr>
                  <a:t>, </a:t>
                </a:r>
                <a:r>
                  <a:rPr lang="en-US" err="1">
                    <a:solidFill>
                      <a:schemeClr val="tx1"/>
                    </a:solidFill>
                    <a:latin typeface="+mn-lt"/>
                  </a:rPr>
                  <a:t>mỗi</a:t>
                </a:r>
                <a:r>
                  <a:rPr lang="en-US">
                    <a:solidFill>
                      <a:schemeClr val="tx1"/>
                    </a:solidFill>
                    <a:latin typeface="+mn-lt"/>
                  </a:rPr>
                  <a:t> </a:t>
                </a:r>
                <a:r>
                  <a:rPr lang="en-US" err="1">
                    <a:solidFill>
                      <a:schemeClr val="tx1"/>
                    </a:solidFill>
                    <a:latin typeface="+mn-lt"/>
                  </a:rPr>
                  <a:t>trạm</a:t>
                </a:r>
                <a:r>
                  <a:rPr lang="en-US">
                    <a:solidFill>
                      <a:schemeClr val="tx1"/>
                    </a:solidFill>
                    <a:latin typeface="+mn-lt"/>
                  </a:rPr>
                  <a:t> </a:t>
                </a:r>
                <a:r>
                  <a:rPr lang="en-US" err="1">
                    <a:solidFill>
                      <a:schemeClr val="tx1"/>
                    </a:solidFill>
                    <a:latin typeface="+mn-lt"/>
                  </a:rPr>
                  <a:t>có</a:t>
                </a:r>
                <a:r>
                  <a:rPr lang="en-US">
                    <a:solidFill>
                      <a:schemeClr val="tx1"/>
                    </a:solidFill>
                    <a:latin typeface="+mn-lt"/>
                  </a:rPr>
                  <a:t> </a:t>
                </a:r>
                <a:r>
                  <a:rPr lang="en-US" err="1">
                    <a:solidFill>
                      <a:schemeClr val="tx1"/>
                    </a:solidFill>
                    <a:latin typeface="+mn-lt"/>
                  </a:rPr>
                  <a:t>tốc</a:t>
                </a:r>
                <a:r>
                  <a:rPr lang="en-US">
                    <a:solidFill>
                      <a:schemeClr val="tx1"/>
                    </a:solidFill>
                    <a:latin typeface="+mn-lt"/>
                  </a:rPr>
                  <a:t> </a:t>
                </a:r>
                <a:r>
                  <a:rPr lang="en-US" err="1">
                    <a:solidFill>
                      <a:schemeClr val="tx1"/>
                    </a:solidFill>
                    <a:latin typeface="+mn-lt"/>
                  </a:rPr>
                  <a:t>độ</a:t>
                </a:r>
                <a:r>
                  <a:rPr lang="en-US">
                    <a:solidFill>
                      <a:schemeClr val="tx1"/>
                    </a:solidFill>
                    <a:latin typeface="+mn-lt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𝜇</m:t>
                    </m:r>
                  </m:oMath>
                </a14:m>
                <a:endParaRPr lang="vi-VN" i="1">
                  <a:solidFill>
                    <a:schemeClr val="tx1"/>
                  </a:solidFill>
                  <a:latin typeface="+mn-lt"/>
                  <a:ea typeface="Cambria Math" charset="0"/>
                  <a:cs typeface="Cambria Math" charset="0"/>
                </a:endParaRPr>
              </a:p>
              <a:p>
                <a:pPr marL="800100" lvl="1" indent="-342900" algn="l">
                  <a:buFont typeface="Courier New" charset="0"/>
                  <a:buChar char="o"/>
                </a:pPr>
                <a:r>
                  <a:rPr lang="en-US" err="1">
                    <a:solidFill>
                      <a:schemeClr val="tx1"/>
                    </a:solidFill>
                    <a:latin typeface="+mn-lt"/>
                  </a:rPr>
                  <a:t>Và</a:t>
                </a:r>
                <a:r>
                  <a:rPr lang="en-US">
                    <a:solidFill>
                      <a:schemeClr val="tx1"/>
                    </a:solidFill>
                    <a:latin typeface="+mn-lt"/>
                  </a:rPr>
                  <a:t> m </a:t>
                </a:r>
                <a:r>
                  <a:rPr lang="en-US" err="1">
                    <a:solidFill>
                      <a:schemeClr val="tx1"/>
                    </a:solidFill>
                    <a:latin typeface="+mn-lt"/>
                  </a:rPr>
                  <a:t>hệ</a:t>
                </a:r>
                <a:r>
                  <a:rPr lang="en-US">
                    <a:solidFill>
                      <a:schemeClr val="tx1"/>
                    </a:solidFill>
                    <a:latin typeface="+mn-lt"/>
                  </a:rPr>
                  <a:t> </a:t>
                </a:r>
                <a:r>
                  <a:rPr lang="en-US" err="1">
                    <a:solidFill>
                      <a:schemeClr val="tx1"/>
                    </a:solidFill>
                    <a:latin typeface="+mn-lt"/>
                  </a:rPr>
                  <a:t>thống</a:t>
                </a:r>
                <a:r>
                  <a:rPr lang="en-US">
                    <a:solidFill>
                      <a:schemeClr val="tx1"/>
                    </a:solidFill>
                    <a:latin typeface="+mn-lt"/>
                  </a:rPr>
                  <a:t> </a:t>
                </a:r>
                <a:r>
                  <a:rPr lang="en-US" err="1">
                    <a:solidFill>
                      <a:schemeClr val="tx1"/>
                    </a:solidFill>
                    <a:latin typeface="+mn-lt"/>
                  </a:rPr>
                  <a:t>hàng</a:t>
                </a:r>
                <a:r>
                  <a:rPr lang="en-US">
                    <a:solidFill>
                      <a:schemeClr val="tx1"/>
                    </a:solidFill>
                    <a:latin typeface="+mn-lt"/>
                  </a:rPr>
                  <a:t> </a:t>
                </a:r>
                <a:r>
                  <a:rPr lang="en-US" err="1">
                    <a:solidFill>
                      <a:schemeClr val="tx1"/>
                    </a:solidFill>
                    <a:latin typeface="+mn-lt"/>
                  </a:rPr>
                  <a:t>đợi</a:t>
                </a:r>
                <a:r>
                  <a:rPr lang="en-US">
                    <a:solidFill>
                      <a:schemeClr val="tx1"/>
                    </a:solidFill>
                    <a:latin typeface="+mn-lt"/>
                  </a:rPr>
                  <a:t> </a:t>
                </a:r>
                <a:r>
                  <a:rPr lang="en-US" err="1">
                    <a:solidFill>
                      <a:schemeClr val="tx1"/>
                    </a:solidFill>
                    <a:latin typeface="+mn-lt"/>
                  </a:rPr>
                  <a:t>đơn</a:t>
                </a:r>
                <a:r>
                  <a:rPr lang="en-US">
                    <a:solidFill>
                      <a:schemeClr val="tx1"/>
                    </a:solidFill>
                    <a:latin typeface="+mn-lt"/>
                  </a:rPr>
                  <a:t> </a:t>
                </a:r>
                <a:r>
                  <a:rPr lang="en-US" err="1">
                    <a:solidFill>
                      <a:schemeClr val="tx1"/>
                    </a:solidFill>
                    <a:latin typeface="+mn-lt"/>
                  </a:rPr>
                  <a:t>riêng</a:t>
                </a:r>
                <a:r>
                  <a:rPr lang="en-US">
                    <a:solidFill>
                      <a:schemeClr val="tx1"/>
                    </a:solidFill>
                    <a:latin typeface="+mn-lt"/>
                  </a:rPr>
                  <a:t> </a:t>
                </a:r>
                <a:r>
                  <a:rPr lang="en-US" err="1">
                    <a:solidFill>
                      <a:schemeClr val="tx1"/>
                    </a:solidFill>
                    <a:latin typeface="+mn-lt"/>
                  </a:rPr>
                  <a:t>biệt</a:t>
                </a:r>
                <a:r>
                  <a:rPr lang="en-US">
                    <a:solidFill>
                      <a:schemeClr val="tx1"/>
                    </a:solidFill>
                    <a:latin typeface="+mn-lt"/>
                  </a:rPr>
                  <a:t> M/M/1, </a:t>
                </a:r>
                <a:r>
                  <a:rPr lang="en-US" err="1">
                    <a:solidFill>
                      <a:schemeClr val="tx1"/>
                    </a:solidFill>
                    <a:latin typeface="+mn-lt"/>
                  </a:rPr>
                  <a:t>trạm</a:t>
                </a:r>
                <a:r>
                  <a:rPr lang="en-US">
                    <a:solidFill>
                      <a:schemeClr val="tx1"/>
                    </a:solidFill>
                    <a:latin typeface="+mn-lt"/>
                  </a:rPr>
                  <a:t> </a:t>
                </a:r>
                <a:r>
                  <a:rPr lang="en-US" err="1">
                    <a:solidFill>
                      <a:schemeClr val="tx1"/>
                    </a:solidFill>
                    <a:latin typeface="+mn-lt"/>
                  </a:rPr>
                  <a:t>phục</a:t>
                </a:r>
                <a:r>
                  <a:rPr lang="en-US">
                    <a:solidFill>
                      <a:schemeClr val="tx1"/>
                    </a:solidFill>
                    <a:latin typeface="+mn-lt"/>
                  </a:rPr>
                  <a:t> </a:t>
                </a:r>
                <a:r>
                  <a:rPr lang="en-US" err="1">
                    <a:solidFill>
                      <a:schemeClr val="tx1"/>
                    </a:solidFill>
                    <a:latin typeface="+mn-lt"/>
                  </a:rPr>
                  <a:t>vụ</a:t>
                </a:r>
                <a:r>
                  <a:rPr lang="en-US">
                    <a:solidFill>
                      <a:schemeClr val="tx1"/>
                    </a:solidFill>
                    <a:latin typeface="+mn-lt"/>
                  </a:rPr>
                  <a:t> </a:t>
                </a:r>
                <a:r>
                  <a:rPr lang="en-US" err="1">
                    <a:solidFill>
                      <a:schemeClr val="tx1"/>
                    </a:solidFill>
                    <a:latin typeface="+mn-lt"/>
                  </a:rPr>
                  <a:t>có</a:t>
                </a:r>
                <a:r>
                  <a:rPr lang="en-US">
                    <a:solidFill>
                      <a:schemeClr val="tx1"/>
                    </a:solidFill>
                    <a:latin typeface="+mn-lt"/>
                  </a:rPr>
                  <a:t> </a:t>
                </a:r>
                <a:r>
                  <a:rPr lang="en-US" err="1">
                    <a:solidFill>
                      <a:schemeClr val="tx1"/>
                    </a:solidFill>
                    <a:latin typeface="+mn-lt"/>
                  </a:rPr>
                  <a:t>tốc</a:t>
                </a:r>
                <a:r>
                  <a:rPr lang="en-US">
                    <a:solidFill>
                      <a:schemeClr val="tx1"/>
                    </a:solidFill>
                    <a:latin typeface="+mn-lt"/>
                  </a:rPr>
                  <a:t> </a:t>
                </a:r>
                <a:r>
                  <a:rPr lang="en-US" err="1">
                    <a:solidFill>
                      <a:schemeClr val="tx1"/>
                    </a:solidFill>
                    <a:latin typeface="+mn-lt"/>
                  </a:rPr>
                  <a:t>độ</a:t>
                </a:r>
                <a:r>
                  <a:rPr lang="en-US">
                    <a:solidFill>
                      <a:schemeClr val="tx1"/>
                    </a:solidFill>
                    <a:latin typeface="+mn-lt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𝜇</m:t>
                    </m:r>
                  </m:oMath>
                </a14:m>
                <a:endParaRPr lang="vi-VN" sz="2800" i="1">
                  <a:solidFill>
                    <a:schemeClr val="tx1"/>
                  </a:solidFill>
                  <a:ea typeface="Cambria Math" charset="0"/>
                  <a:cs typeface="Cambria Math" charset="0"/>
                </a:endParaRPr>
              </a:p>
              <a:p>
                <a:pPr marL="342900" indent="-342900" algn="l">
                  <a:buFont typeface="AppleSDGothicNeo-Regular" charset="-127"/>
                  <a:buChar char="□"/>
                </a:pPr>
                <a:r>
                  <a:rPr lang="en-US" i="1" err="1">
                    <a:solidFill>
                      <a:srgbClr val="FF0000"/>
                    </a:solidFill>
                    <a:latin typeface="+mn-lt"/>
                  </a:rPr>
                  <a:t>Ví</a:t>
                </a:r>
                <a:r>
                  <a:rPr lang="en-US" i="1">
                    <a:solidFill>
                      <a:srgbClr val="FF0000"/>
                    </a:solidFill>
                    <a:latin typeface="+mn-lt"/>
                  </a:rPr>
                  <a:t> </a:t>
                </a:r>
                <a:r>
                  <a:rPr lang="en-US" i="1" err="1">
                    <a:solidFill>
                      <a:srgbClr val="FF0000"/>
                    </a:solidFill>
                    <a:latin typeface="+mn-lt"/>
                  </a:rPr>
                  <a:t>dụ</a:t>
                </a:r>
                <a:r>
                  <a:rPr lang="en-US" i="1">
                    <a:solidFill>
                      <a:srgbClr val="FF0000"/>
                    </a:solidFill>
                    <a:latin typeface="+mn-lt"/>
                  </a:rPr>
                  <a:t> </a:t>
                </a:r>
                <a:r>
                  <a:rPr lang="en-US" i="1" err="1">
                    <a:solidFill>
                      <a:srgbClr val="FF0000"/>
                    </a:solidFill>
                    <a:latin typeface="+mn-lt"/>
                  </a:rPr>
                  <a:t>thực</a:t>
                </a:r>
                <a:r>
                  <a:rPr lang="en-US" i="1">
                    <a:solidFill>
                      <a:srgbClr val="FF0000"/>
                    </a:solidFill>
                    <a:latin typeface="+mn-lt"/>
                  </a:rPr>
                  <a:t> </a:t>
                </a:r>
                <a:r>
                  <a:rPr lang="en-US" i="1" err="1">
                    <a:solidFill>
                      <a:srgbClr val="FF0000"/>
                    </a:solidFill>
                    <a:latin typeface="+mn-lt"/>
                  </a:rPr>
                  <a:t>tế</a:t>
                </a:r>
                <a:r>
                  <a:rPr lang="en-US" i="1">
                    <a:solidFill>
                      <a:srgbClr val="FF0000"/>
                    </a:solidFill>
                    <a:latin typeface="+mn-lt"/>
                  </a:rPr>
                  <a:t>:</a:t>
                </a:r>
              </a:p>
              <a:p>
                <a:pPr marL="800100" lvl="1" indent="-342900" algn="l">
                  <a:buFont typeface="Courier New" charset="0"/>
                  <a:buChar char="o"/>
                </a:pPr>
                <a:r>
                  <a:rPr lang="en-US" err="1">
                    <a:latin typeface="+mn-lt"/>
                  </a:rPr>
                  <a:t>Một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máy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tính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với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bộ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xử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lý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theo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kiểu</a:t>
                </a:r>
                <a:r>
                  <a:rPr lang="en-US">
                    <a:latin typeface="+mn-lt"/>
                  </a:rPr>
                  <a:t> X </a:t>
                </a:r>
                <a:r>
                  <a:rPr lang="en-US" err="1">
                    <a:latin typeface="+mn-lt"/>
                  </a:rPr>
                  <a:t>và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tập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hợp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người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sử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dụng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đang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phải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chờ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đợi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bên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ngoài</a:t>
                </a:r>
                <a:endParaRPr lang="en-US">
                  <a:latin typeface="+mn-lt"/>
                </a:endParaRPr>
              </a:p>
              <a:p>
                <a:pPr marL="800100" lvl="1" indent="-342900" algn="l">
                  <a:buFont typeface="Courier New" charset="0"/>
                  <a:buChar char="o"/>
                </a:pPr>
                <a:r>
                  <a:rPr lang="en-US" err="1">
                    <a:latin typeface="+mn-lt"/>
                  </a:rPr>
                  <a:t>Để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mở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rộng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có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ba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khả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năng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sau</a:t>
                </a:r>
                <a:r>
                  <a:rPr lang="en-US">
                    <a:latin typeface="+mn-lt"/>
                  </a:rPr>
                  <a:t>:</a:t>
                </a:r>
              </a:p>
              <a:p>
                <a:pPr marL="1257300" lvl="2" indent="-342900" algn="l">
                  <a:buFont typeface="Courier New" charset="0"/>
                  <a:buChar char="o"/>
                </a:pPr>
                <a:r>
                  <a:rPr lang="en-US" err="1">
                    <a:latin typeface="+mn-lt"/>
                  </a:rPr>
                  <a:t>Mua</a:t>
                </a:r>
                <a:r>
                  <a:rPr lang="en-US">
                    <a:latin typeface="+mn-lt"/>
                  </a:rPr>
                  <a:t> (m) </a:t>
                </a:r>
                <a:r>
                  <a:rPr lang="en-US" err="1">
                    <a:latin typeface="+mn-lt"/>
                  </a:rPr>
                  <a:t>bộ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xử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lý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dạng</a:t>
                </a:r>
                <a:r>
                  <a:rPr lang="en-US">
                    <a:latin typeface="+mn-lt"/>
                  </a:rPr>
                  <a:t> X </a:t>
                </a:r>
                <a:r>
                  <a:rPr lang="en-US" err="1">
                    <a:latin typeface="+mn-lt"/>
                  </a:rPr>
                  <a:t>và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lắp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ráp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vào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một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máy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tính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duy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nhất</a:t>
                </a:r>
                <a:endParaRPr lang="en-US">
                  <a:latin typeface="+mn-lt"/>
                </a:endParaRPr>
              </a:p>
              <a:p>
                <a:pPr marL="1257300" lvl="2" indent="-342900" algn="l">
                  <a:buFont typeface="Courier New" charset="0"/>
                  <a:buChar char="o"/>
                </a:pPr>
                <a:r>
                  <a:rPr lang="en-US" err="1">
                    <a:latin typeface="+mn-lt"/>
                  </a:rPr>
                  <a:t>Mua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một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bộ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xử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lý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mới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kiểu</a:t>
                </a:r>
                <a:r>
                  <a:rPr lang="en-US">
                    <a:latin typeface="+mn-lt"/>
                  </a:rPr>
                  <a:t> Y </a:t>
                </a:r>
                <a:r>
                  <a:rPr lang="en-US" err="1">
                    <a:latin typeface="+mn-lt"/>
                  </a:rPr>
                  <a:t>có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tốc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độ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nhanh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hơn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bộ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xử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lý</a:t>
                </a:r>
                <a:r>
                  <a:rPr lang="en-US">
                    <a:latin typeface="+mn-lt"/>
                  </a:rPr>
                  <a:t> X </a:t>
                </a:r>
                <a:r>
                  <a:rPr lang="en-US" err="1">
                    <a:latin typeface="+mn-lt"/>
                  </a:rPr>
                  <a:t>là</a:t>
                </a:r>
                <a:r>
                  <a:rPr lang="en-US">
                    <a:latin typeface="+mn-lt"/>
                  </a:rPr>
                  <a:t> m </a:t>
                </a:r>
                <a:r>
                  <a:rPr lang="en-US" err="1">
                    <a:latin typeface="+mn-lt"/>
                  </a:rPr>
                  <a:t>lần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và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thay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vào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bộ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xử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lý</a:t>
                </a:r>
                <a:r>
                  <a:rPr lang="en-US">
                    <a:latin typeface="+mn-lt"/>
                  </a:rPr>
                  <a:t> X </a:t>
                </a:r>
                <a:r>
                  <a:rPr lang="en-US" err="1">
                    <a:latin typeface="+mn-lt"/>
                  </a:rPr>
                  <a:t>cũ</a:t>
                </a:r>
                <a:endParaRPr lang="en-US">
                  <a:latin typeface="+mn-lt"/>
                </a:endParaRPr>
              </a:p>
              <a:p>
                <a:pPr marL="1257300" lvl="2" indent="-342900" algn="l">
                  <a:buFont typeface="Courier New" charset="0"/>
                  <a:buChar char="o"/>
                </a:pPr>
                <a:r>
                  <a:rPr lang="en-US" err="1">
                    <a:latin typeface="+mn-lt"/>
                  </a:rPr>
                  <a:t>Cung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cấp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cho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mỗi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người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sử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dụng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một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thiết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bị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riêng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biệt</a:t>
                </a:r>
                <a:r>
                  <a:rPr lang="en-US">
                    <a:latin typeface="+mn-lt"/>
                  </a:rPr>
                  <a:t>, </a:t>
                </a:r>
                <a:r>
                  <a:rPr lang="en-US" err="1">
                    <a:latin typeface="+mn-lt"/>
                  </a:rPr>
                  <a:t>mỗi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thiết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bị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này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được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trang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bị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một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bộ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xử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lý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kiểu</a:t>
                </a:r>
                <a:r>
                  <a:rPr lang="en-US">
                    <a:latin typeface="+mn-lt"/>
                  </a:rPr>
                  <a:t> X</a:t>
                </a:r>
                <a:endParaRPr lang="en-US"/>
              </a:p>
              <a:p>
                <a:pPr marL="800100" lvl="1" indent="-342900" algn="l">
                  <a:buFont typeface="Courier New" charset="0"/>
                  <a:buChar char="o"/>
                </a:pPr>
                <a:r>
                  <a:rPr lang="en-US" err="1">
                    <a:latin typeface="+mn-lt"/>
                  </a:rPr>
                  <a:t>Đô</a:t>
                </a:r>
                <a:r>
                  <a:rPr lang="en-US">
                    <a:latin typeface="+mn-lt"/>
                  </a:rPr>
                  <a:t>̀ </a:t>
                </a:r>
                <a:r>
                  <a:rPr lang="en-US" err="1">
                    <a:latin typeface="+mn-lt"/>
                  </a:rPr>
                  <a:t>thi</a:t>
                </a:r>
                <a:r>
                  <a:rPr lang="en-US">
                    <a:latin typeface="+mn-lt"/>
                  </a:rPr>
                  <a:t>̣ </a:t>
                </a:r>
                <a:r>
                  <a:rPr lang="en-US" err="1">
                    <a:latin typeface="+mn-lt"/>
                  </a:rPr>
                  <a:t>sau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biểu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diễn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thời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gian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đáp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ứng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trung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bình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của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ba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hẹ</a:t>
                </a:r>
                <a:r>
                  <a:rPr lang="en-US">
                    <a:latin typeface="+mn-lt"/>
                  </a:rPr>
                  <a:t>̂ </a:t>
                </a:r>
                <a:r>
                  <a:rPr lang="en-US" err="1">
                    <a:latin typeface="+mn-lt"/>
                  </a:rPr>
                  <a:t>thống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này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trong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trường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err="1">
                    <a:latin typeface="+mn-lt"/>
                  </a:rPr>
                  <a:t>hợp</a:t>
                </a:r>
                <a:r>
                  <a:rPr lang="en-US">
                    <a:latin typeface="+mn-lt"/>
                  </a:rPr>
                  <a:t> </a:t>
                </a:r>
                <a:r>
                  <a:rPr lang="en-US" i="1">
                    <a:latin typeface="+mn-lt"/>
                  </a:rPr>
                  <a:t>m = </a:t>
                </a:r>
                <a:r>
                  <a:rPr lang="en-US">
                    <a:latin typeface="+mn-lt"/>
                  </a:rPr>
                  <a:t>10 </a:t>
                </a:r>
              </a:p>
              <a:p>
                <a:pPr marL="800100" lvl="1" indent="-342900" algn="l">
                  <a:buFont typeface="Courier New" charset="0"/>
                  <a:buChar char="o"/>
                </a:pPr>
                <a:endParaRPr lang="en-US" i="1">
                  <a:solidFill>
                    <a:srgbClr val="FF0000"/>
                  </a:solidFill>
                  <a:latin typeface="+mn-lt"/>
                </a:endParaRPr>
              </a:p>
              <a:p>
                <a:pPr marL="800100" lvl="1" indent="-342900" algn="l">
                  <a:buFont typeface="AppleSDGothicNeo-Regular" charset="-127"/>
                  <a:buChar char="□"/>
                </a:pPr>
                <a:endParaRPr lang="en-US" i="1">
                  <a:solidFill>
                    <a:srgbClr val="FF0000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7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029" y="887895"/>
                <a:ext cx="6679653" cy="4907598"/>
              </a:xfrm>
              <a:prstGeom prst="rect">
                <a:avLst/>
              </a:prstGeom>
              <a:blipFill>
                <a:blip r:embed="rId2"/>
                <a:stretch>
                  <a:fillRect l="-1366" t="-3594" r="-54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7470" y="887895"/>
            <a:ext cx="4991760" cy="427653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5629809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25040" y="292868"/>
            <a:ext cx="11834191" cy="43788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sz="2800">
                <a:latin typeface="+mn-lt"/>
                <a:ea typeface="Helvetica" charset="0"/>
                <a:cs typeface="Helvetica" charset="0"/>
              </a:rPr>
              <a:t>CHƯƠNG 3: LÝ THUYẾT HÀNG ĐỢI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/>
              <p:cNvSpPr txBox="1">
                <a:spLocks/>
              </p:cNvSpPr>
              <p:nvPr/>
            </p:nvSpPr>
            <p:spPr>
              <a:xfrm>
                <a:off x="159029" y="887895"/>
                <a:ext cx="6679653" cy="4907598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 algn="l">
                  <a:buFont typeface="AppleSDGothicNeo-Regular" charset="-127"/>
                  <a:buChar char="□"/>
                </a:pPr>
                <a:r>
                  <a:rPr lang="en-US" i="1">
                    <a:solidFill>
                      <a:srgbClr val="FF0000"/>
                    </a:solidFill>
                    <a:latin typeface="+mn-lt"/>
                  </a:rPr>
                  <a:t>PHÂN TÍCH:</a:t>
                </a:r>
                <a:endParaRPr lang="en-US">
                  <a:latin typeface="+mn-lt"/>
                </a:endParaRPr>
              </a:p>
              <a:p>
                <a:pPr marL="800100" lvl="1" indent="-342900" algn="l">
                  <a:buFont typeface="Courier New" charset="0"/>
                  <a:buChar char="o"/>
                </a:pPr>
                <a:r>
                  <a:rPr lang="en-US" sz="2200" err="1">
                    <a:latin typeface="+mn-lt"/>
                  </a:rPr>
                  <a:t>Giải</a:t>
                </a:r>
                <a:r>
                  <a:rPr lang="en-US" sz="2200">
                    <a:latin typeface="+mn-lt"/>
                  </a:rPr>
                  <a:t> </a:t>
                </a:r>
                <a:r>
                  <a:rPr lang="en-US" sz="2200" err="1">
                    <a:latin typeface="+mn-lt"/>
                  </a:rPr>
                  <a:t>pháp</a:t>
                </a:r>
                <a:r>
                  <a:rPr lang="en-US" sz="2200">
                    <a:latin typeface="+mn-lt"/>
                  </a:rPr>
                  <a:t> </a:t>
                </a:r>
                <a:r>
                  <a:rPr lang="en-US" sz="2200" err="1">
                    <a:latin typeface="+mn-lt"/>
                  </a:rPr>
                  <a:t>thứ</a:t>
                </a:r>
                <a:r>
                  <a:rPr lang="en-US" sz="2200">
                    <a:latin typeface="+mn-lt"/>
                  </a:rPr>
                  <a:t> </a:t>
                </a:r>
                <a:r>
                  <a:rPr lang="en-US" sz="2200" err="1">
                    <a:latin typeface="+mn-lt"/>
                  </a:rPr>
                  <a:t>hai</a:t>
                </a:r>
                <a:r>
                  <a:rPr lang="en-US" sz="2200">
                    <a:latin typeface="+mn-lt"/>
                  </a:rPr>
                  <a:t> </a:t>
                </a:r>
                <a:r>
                  <a:rPr lang="en-US" sz="2200" err="1">
                    <a:latin typeface="+mn-lt"/>
                  </a:rPr>
                  <a:t>tạo</a:t>
                </a:r>
                <a:r>
                  <a:rPr lang="en-US" sz="2200">
                    <a:latin typeface="+mn-lt"/>
                  </a:rPr>
                  <a:t> </a:t>
                </a:r>
                <a:r>
                  <a:rPr lang="en-US" sz="2200" err="1">
                    <a:latin typeface="+mn-lt"/>
                  </a:rPr>
                  <a:t>ra</a:t>
                </a:r>
                <a:r>
                  <a:rPr lang="en-US" sz="2200">
                    <a:latin typeface="+mn-lt"/>
                  </a:rPr>
                  <a:t> </a:t>
                </a:r>
                <a:r>
                  <a:rPr lang="en-US" sz="2200" err="1">
                    <a:latin typeface="+mn-lt"/>
                  </a:rPr>
                  <a:t>thời</a:t>
                </a:r>
                <a:r>
                  <a:rPr lang="en-US" sz="2200">
                    <a:latin typeface="+mn-lt"/>
                  </a:rPr>
                  <a:t> </a:t>
                </a:r>
                <a:r>
                  <a:rPr lang="en-US" sz="2200" err="1">
                    <a:latin typeface="+mn-lt"/>
                  </a:rPr>
                  <a:t>gian</a:t>
                </a:r>
                <a:r>
                  <a:rPr lang="en-US" sz="2200">
                    <a:latin typeface="+mn-lt"/>
                  </a:rPr>
                  <a:t> </a:t>
                </a:r>
                <a:r>
                  <a:rPr lang="en-US" sz="2200" err="1">
                    <a:latin typeface="+mn-lt"/>
                  </a:rPr>
                  <a:t>đáp</a:t>
                </a:r>
                <a:r>
                  <a:rPr lang="en-US" sz="2200">
                    <a:latin typeface="+mn-lt"/>
                  </a:rPr>
                  <a:t> </a:t>
                </a:r>
                <a:r>
                  <a:rPr lang="en-US" sz="2200" err="1">
                    <a:latin typeface="+mn-lt"/>
                  </a:rPr>
                  <a:t>ứng</a:t>
                </a:r>
                <a:r>
                  <a:rPr lang="en-US" sz="2200">
                    <a:latin typeface="+mn-lt"/>
                  </a:rPr>
                  <a:t> </a:t>
                </a:r>
                <a:r>
                  <a:rPr lang="en-US" sz="2200" err="1">
                    <a:latin typeface="+mn-lt"/>
                  </a:rPr>
                  <a:t>nhỏ</a:t>
                </a:r>
                <a:r>
                  <a:rPr lang="en-US" sz="2200">
                    <a:latin typeface="+mn-lt"/>
                  </a:rPr>
                  <a:t> </a:t>
                </a:r>
                <a:r>
                  <a:rPr lang="en-US" sz="2200" err="1">
                    <a:latin typeface="+mn-lt"/>
                  </a:rPr>
                  <a:t>nhất</a:t>
                </a:r>
                <a:endParaRPr lang="en-US" sz="2200">
                  <a:latin typeface="+mn-lt"/>
                </a:endParaRPr>
              </a:p>
              <a:p>
                <a:pPr marL="800100" lvl="1" indent="-342900" algn="l">
                  <a:buFont typeface="Courier New" charset="0"/>
                  <a:buChar char="o"/>
                </a:pPr>
                <a:r>
                  <a:rPr lang="en-US" sz="2200" err="1">
                    <a:latin typeface="+mn-lt"/>
                  </a:rPr>
                  <a:t>Tiếp</a:t>
                </a:r>
                <a:r>
                  <a:rPr lang="en-US" sz="2200">
                    <a:latin typeface="+mn-lt"/>
                  </a:rPr>
                  <a:t> </a:t>
                </a:r>
                <a:r>
                  <a:rPr lang="en-US" sz="2200" err="1">
                    <a:latin typeface="+mn-lt"/>
                  </a:rPr>
                  <a:t>theo</a:t>
                </a:r>
                <a:r>
                  <a:rPr lang="en-US" sz="2200">
                    <a:latin typeface="+mn-lt"/>
                  </a:rPr>
                  <a:t> </a:t>
                </a:r>
                <a:r>
                  <a:rPr lang="en-US" sz="2200" err="1">
                    <a:latin typeface="+mn-lt"/>
                  </a:rPr>
                  <a:t>là</a:t>
                </a:r>
                <a:r>
                  <a:rPr lang="en-US" sz="2200">
                    <a:latin typeface="+mn-lt"/>
                  </a:rPr>
                  <a:t> </a:t>
                </a:r>
                <a:r>
                  <a:rPr lang="en-US" sz="2200" err="1">
                    <a:latin typeface="+mn-lt"/>
                  </a:rPr>
                  <a:t>giải</a:t>
                </a:r>
                <a:r>
                  <a:rPr lang="en-US" sz="2200">
                    <a:latin typeface="+mn-lt"/>
                  </a:rPr>
                  <a:t> </a:t>
                </a:r>
                <a:r>
                  <a:rPr lang="en-US" sz="2200" err="1">
                    <a:latin typeface="+mn-lt"/>
                  </a:rPr>
                  <a:t>pháp</a:t>
                </a:r>
                <a:r>
                  <a:rPr lang="en-US" sz="2200">
                    <a:latin typeface="+mn-lt"/>
                  </a:rPr>
                  <a:t> </a:t>
                </a:r>
                <a:r>
                  <a:rPr lang="en-US" sz="2200" err="1">
                    <a:latin typeface="+mn-lt"/>
                  </a:rPr>
                  <a:t>thứ</a:t>
                </a:r>
                <a:r>
                  <a:rPr lang="en-US" sz="2200">
                    <a:latin typeface="+mn-lt"/>
                  </a:rPr>
                  <a:t> </a:t>
                </a:r>
                <a:r>
                  <a:rPr lang="en-US" sz="2200" err="1">
                    <a:latin typeface="+mn-lt"/>
                  </a:rPr>
                  <a:t>nhất</a:t>
                </a:r>
                <a:r>
                  <a:rPr lang="en-US" sz="2200">
                    <a:latin typeface="+mn-lt"/>
                  </a:rPr>
                  <a:t> </a:t>
                </a:r>
                <a:r>
                  <a:rPr lang="en-US" sz="2200" err="1">
                    <a:latin typeface="+mn-lt"/>
                  </a:rPr>
                  <a:t>và</a:t>
                </a:r>
                <a:r>
                  <a:rPr lang="en-US" sz="2200">
                    <a:latin typeface="+mn-lt"/>
                  </a:rPr>
                  <a:t> </a:t>
                </a:r>
                <a:r>
                  <a:rPr lang="en-US" sz="2200" err="1">
                    <a:latin typeface="+mn-lt"/>
                  </a:rPr>
                  <a:t>giải</a:t>
                </a:r>
                <a:r>
                  <a:rPr lang="en-US" sz="2200">
                    <a:latin typeface="+mn-lt"/>
                  </a:rPr>
                  <a:t> </a:t>
                </a:r>
                <a:r>
                  <a:rPr lang="en-US" sz="2200" err="1">
                    <a:latin typeface="+mn-lt"/>
                  </a:rPr>
                  <a:t>pháp</a:t>
                </a:r>
                <a:r>
                  <a:rPr lang="en-US" sz="2200">
                    <a:latin typeface="+mn-lt"/>
                  </a:rPr>
                  <a:t> </a:t>
                </a:r>
                <a:r>
                  <a:rPr lang="en-US" sz="2200" err="1">
                    <a:latin typeface="+mn-lt"/>
                  </a:rPr>
                  <a:t>thứ</a:t>
                </a:r>
                <a:r>
                  <a:rPr lang="en-US" sz="2200">
                    <a:latin typeface="+mn-lt"/>
                  </a:rPr>
                  <a:t> </a:t>
                </a:r>
                <a:r>
                  <a:rPr lang="en-US" sz="2200" err="1">
                    <a:latin typeface="+mn-lt"/>
                  </a:rPr>
                  <a:t>ba</a:t>
                </a:r>
                <a:endParaRPr lang="en-US" sz="2200">
                  <a:latin typeface="+mn-lt"/>
                </a:endParaRPr>
              </a:p>
              <a:p>
                <a:pPr marL="800100" lvl="1" indent="-342900" algn="l">
                  <a:buFont typeface="Courier New" charset="0"/>
                  <a:buChar char="o"/>
                </a:pPr>
                <a:r>
                  <a:rPr lang="en-US" sz="2200" err="1">
                    <a:latin typeface="+mn-lt"/>
                  </a:rPr>
                  <a:t>Giải</a:t>
                </a:r>
                <a:r>
                  <a:rPr lang="en-US" sz="2200">
                    <a:latin typeface="+mn-lt"/>
                  </a:rPr>
                  <a:t> </a:t>
                </a:r>
                <a:r>
                  <a:rPr lang="en-US" sz="2200" err="1">
                    <a:latin typeface="+mn-lt"/>
                  </a:rPr>
                  <a:t>pháp</a:t>
                </a:r>
                <a:r>
                  <a:rPr lang="en-US" sz="2200">
                    <a:latin typeface="+mn-lt"/>
                  </a:rPr>
                  <a:t> </a:t>
                </a:r>
                <a:r>
                  <a:rPr lang="en-US" sz="2200" err="1">
                    <a:latin typeface="+mn-lt"/>
                  </a:rPr>
                  <a:t>thứ</a:t>
                </a:r>
                <a:r>
                  <a:rPr lang="en-US" sz="2200">
                    <a:latin typeface="+mn-lt"/>
                  </a:rPr>
                  <a:t> </a:t>
                </a:r>
                <a:r>
                  <a:rPr lang="en-US" sz="2200" err="1">
                    <a:latin typeface="+mn-lt"/>
                  </a:rPr>
                  <a:t>nhất</a:t>
                </a:r>
                <a:r>
                  <a:rPr lang="en-US" sz="2200">
                    <a:latin typeface="+mn-lt"/>
                  </a:rPr>
                  <a:t> </a:t>
                </a:r>
                <a:r>
                  <a:rPr lang="en-US" sz="2200" err="1">
                    <a:latin typeface="+mn-lt"/>
                  </a:rPr>
                  <a:t>tương</a:t>
                </a:r>
                <a:r>
                  <a:rPr lang="en-US" sz="2200">
                    <a:latin typeface="+mn-lt"/>
                  </a:rPr>
                  <a:t> </a:t>
                </a:r>
                <a:r>
                  <a:rPr lang="en-US" sz="2200" err="1">
                    <a:latin typeface="+mn-lt"/>
                  </a:rPr>
                  <a:t>đương</a:t>
                </a:r>
                <a:r>
                  <a:rPr lang="en-US" sz="2200">
                    <a:latin typeface="+mn-lt"/>
                  </a:rPr>
                  <a:t> </a:t>
                </a:r>
                <a:r>
                  <a:rPr lang="en-US" sz="2200" err="1">
                    <a:latin typeface="+mn-lt"/>
                  </a:rPr>
                  <a:t>hệ</a:t>
                </a:r>
                <a:r>
                  <a:rPr lang="en-US" sz="2200">
                    <a:latin typeface="+mn-lt"/>
                  </a:rPr>
                  <a:t> </a:t>
                </a:r>
                <a:r>
                  <a:rPr lang="en-US" sz="2200" err="1">
                    <a:latin typeface="+mn-lt"/>
                  </a:rPr>
                  <a:t>thống</a:t>
                </a:r>
                <a:r>
                  <a:rPr lang="en-US" sz="2200">
                    <a:latin typeface="+mn-lt"/>
                  </a:rPr>
                  <a:t> </a:t>
                </a:r>
                <a:r>
                  <a:rPr lang="en-US" sz="2200" err="1">
                    <a:latin typeface="+mn-lt"/>
                  </a:rPr>
                  <a:t>hàng</a:t>
                </a:r>
                <a:r>
                  <a:rPr lang="en-US" sz="2200">
                    <a:latin typeface="+mn-lt"/>
                  </a:rPr>
                  <a:t> </a:t>
                </a:r>
                <a:r>
                  <a:rPr lang="en-US" sz="2200" err="1">
                    <a:latin typeface="+mn-lt"/>
                  </a:rPr>
                  <a:t>đợi</a:t>
                </a:r>
                <a:r>
                  <a:rPr lang="en-US" sz="2200">
                    <a:latin typeface="+mn-lt"/>
                  </a:rPr>
                  <a:t> M/M/m </a:t>
                </a:r>
                <a:r>
                  <a:rPr lang="en-US" sz="2200" err="1">
                    <a:latin typeface="+mn-lt"/>
                  </a:rPr>
                  <a:t>với</a:t>
                </a:r>
                <a:r>
                  <a:rPr lang="en-US" sz="2200">
                    <a:latin typeface="+mn-lt"/>
                  </a:rPr>
                  <a:t> </a:t>
                </a:r>
                <a:r>
                  <a:rPr lang="en-US" sz="2200" err="1">
                    <a:latin typeface="+mn-lt"/>
                  </a:rPr>
                  <a:t>mỗi</a:t>
                </a:r>
                <a:r>
                  <a:rPr lang="en-US" sz="2200">
                    <a:latin typeface="+mn-lt"/>
                  </a:rPr>
                  <a:t> </a:t>
                </a:r>
                <a:r>
                  <a:rPr lang="en-US" sz="2200" err="1">
                    <a:latin typeface="+mn-lt"/>
                  </a:rPr>
                  <a:t>trạm</a:t>
                </a:r>
                <a:r>
                  <a:rPr lang="en-US" sz="2200">
                    <a:latin typeface="+mn-lt"/>
                  </a:rPr>
                  <a:t> </a:t>
                </a:r>
                <a:r>
                  <a:rPr lang="en-US" sz="2200" err="1">
                    <a:latin typeface="+mn-lt"/>
                  </a:rPr>
                  <a:t>phục</a:t>
                </a:r>
                <a:r>
                  <a:rPr lang="en-US" sz="2200">
                    <a:latin typeface="+mn-lt"/>
                  </a:rPr>
                  <a:t> </a:t>
                </a:r>
                <a:r>
                  <a:rPr lang="en-US" sz="2200" err="1">
                    <a:latin typeface="+mn-lt"/>
                  </a:rPr>
                  <a:t>vụ</a:t>
                </a:r>
                <a:r>
                  <a:rPr lang="en-US" sz="2200">
                    <a:latin typeface="+mn-lt"/>
                  </a:rPr>
                  <a:t> </a:t>
                </a:r>
                <a:r>
                  <a:rPr lang="en-US" sz="2200" err="1">
                    <a:latin typeface="+mn-lt"/>
                  </a:rPr>
                  <a:t>có</a:t>
                </a:r>
                <a:r>
                  <a:rPr lang="en-US" sz="2200">
                    <a:latin typeface="+mn-lt"/>
                  </a:rPr>
                  <a:t> </a:t>
                </a:r>
                <a:r>
                  <a:rPr lang="en-US" sz="2200" err="1">
                    <a:latin typeface="+mn-lt"/>
                  </a:rPr>
                  <a:t>tốc</a:t>
                </a:r>
                <a:r>
                  <a:rPr lang="en-US" sz="2200">
                    <a:latin typeface="+mn-lt"/>
                  </a:rPr>
                  <a:t> </a:t>
                </a:r>
                <a:r>
                  <a:rPr lang="en-US" sz="2200" err="1">
                    <a:latin typeface="+mn-lt"/>
                  </a:rPr>
                  <a:t>độ</a:t>
                </a:r>
                <a:r>
                  <a:rPr lang="en-US" sz="2200">
                    <a:latin typeface="+mn-lt"/>
                  </a:rPr>
                  <a:t> </a:t>
                </a:r>
                <a14:m>
                  <m:oMath xmlns:m="http://schemas.openxmlformats.org/officeDocument/2006/math">
                    <m:r>
                      <a:rPr lang="en-US" sz="22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𝜇</m:t>
                    </m:r>
                  </m:oMath>
                </a14:m>
                <a:r>
                  <a:rPr lang="en-US" sz="2200">
                    <a:latin typeface="+mn-lt"/>
                  </a:rPr>
                  <a:t> </a:t>
                </a:r>
                <a:r>
                  <a:rPr lang="en-US" sz="2200" err="1">
                    <a:latin typeface="+mn-lt"/>
                  </a:rPr>
                  <a:t>và</a:t>
                </a:r>
                <a:r>
                  <a:rPr lang="en-US" sz="2200">
                    <a:latin typeface="+mn-lt"/>
                  </a:rPr>
                  <a:t> </a:t>
                </a:r>
                <a:r>
                  <a:rPr lang="en-US" sz="2200" err="1">
                    <a:latin typeface="+mn-lt"/>
                  </a:rPr>
                  <a:t>tốc</a:t>
                </a:r>
                <a:r>
                  <a:rPr lang="en-US" sz="2200">
                    <a:latin typeface="+mn-lt"/>
                  </a:rPr>
                  <a:t> </a:t>
                </a:r>
                <a:r>
                  <a:rPr lang="en-US" sz="2200" err="1">
                    <a:latin typeface="+mn-lt"/>
                  </a:rPr>
                  <a:t>độ</a:t>
                </a:r>
                <a:r>
                  <a:rPr lang="en-US" sz="2200">
                    <a:latin typeface="+mn-lt"/>
                  </a:rPr>
                  <a:t> </a:t>
                </a:r>
                <a:r>
                  <a:rPr lang="en-US" sz="2200" err="1">
                    <a:latin typeface="+mn-lt"/>
                  </a:rPr>
                  <a:t>đến</a:t>
                </a:r>
                <a:r>
                  <a:rPr lang="en-US" sz="2200">
                    <a:latin typeface="+mn-lt"/>
                  </a:rPr>
                  <a:t> </a:t>
                </a:r>
                <a:r>
                  <a:rPr lang="en-US" sz="2200" err="1">
                    <a:latin typeface="+mn-lt"/>
                  </a:rPr>
                  <a:t>của</a:t>
                </a:r>
                <a:r>
                  <a:rPr lang="en-US" sz="2200">
                    <a:latin typeface="+mn-lt"/>
                  </a:rPr>
                  <a:t> </a:t>
                </a:r>
                <a:r>
                  <a:rPr lang="en-US" sz="2200" err="1">
                    <a:latin typeface="+mn-lt"/>
                  </a:rPr>
                  <a:t>toàn</a:t>
                </a:r>
                <a:r>
                  <a:rPr lang="en-US" sz="2200">
                    <a:latin typeface="+mn-lt"/>
                  </a:rPr>
                  <a:t> </a:t>
                </a:r>
                <a:r>
                  <a:rPr lang="en-US" sz="2200" err="1">
                    <a:latin typeface="+mn-lt"/>
                  </a:rPr>
                  <a:t>hệ</a:t>
                </a:r>
                <a:r>
                  <a:rPr lang="en-US" sz="2200">
                    <a:latin typeface="+mn-lt"/>
                  </a:rPr>
                  <a:t> </a:t>
                </a:r>
                <a:r>
                  <a:rPr lang="en-US" sz="2200" err="1">
                    <a:latin typeface="+mn-lt"/>
                  </a:rPr>
                  <a:t>thống</a:t>
                </a:r>
                <a:r>
                  <a:rPr lang="en-US" sz="2200">
                    <a:latin typeface="+mn-lt"/>
                  </a:rPr>
                  <a:t> </a:t>
                </a:r>
                <a:r>
                  <a:rPr lang="en-US" sz="2200" err="1">
                    <a:latin typeface="+mn-lt"/>
                  </a:rPr>
                  <a:t>là</a:t>
                </a:r>
                <a:r>
                  <a:rPr lang="en-US" sz="2200">
                    <a:latin typeface="+mn-lt"/>
                  </a:rPr>
                  <a:t> </a:t>
                </a:r>
                <a14:m>
                  <m:oMath xmlns:m="http://schemas.openxmlformats.org/officeDocument/2006/math">
                    <m:r>
                      <a:rPr lang="en-US" sz="22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𝜆</m:t>
                    </m:r>
                  </m:oMath>
                </a14:m>
                <a:r>
                  <a:rPr lang="en-US" sz="2200"/>
                  <a:t>. </a:t>
                </a:r>
              </a:p>
              <a:p>
                <a:pPr marL="800100" lvl="1" indent="-342900" algn="l">
                  <a:buFont typeface="Courier New" charset="0"/>
                  <a:buChar char="o"/>
                </a:pPr>
                <a:r>
                  <a:rPr lang="en-US" sz="2200" err="1">
                    <a:latin typeface="+mn-lt"/>
                  </a:rPr>
                  <a:t>Giải</a:t>
                </a:r>
                <a:r>
                  <a:rPr lang="en-US" sz="2200">
                    <a:latin typeface="+mn-lt"/>
                  </a:rPr>
                  <a:t> </a:t>
                </a:r>
                <a:r>
                  <a:rPr lang="en-US" sz="2200" err="1">
                    <a:latin typeface="+mn-lt"/>
                  </a:rPr>
                  <a:t>pháp</a:t>
                </a:r>
                <a:r>
                  <a:rPr lang="en-US" sz="2200">
                    <a:latin typeface="+mn-lt"/>
                  </a:rPr>
                  <a:t> </a:t>
                </a:r>
                <a:r>
                  <a:rPr lang="en-US" sz="2200" err="1">
                    <a:latin typeface="+mn-lt"/>
                  </a:rPr>
                  <a:t>thứ</a:t>
                </a:r>
                <a:r>
                  <a:rPr lang="en-US" sz="2200">
                    <a:latin typeface="+mn-lt"/>
                  </a:rPr>
                  <a:t> </a:t>
                </a:r>
                <a:r>
                  <a:rPr lang="en-US" sz="2200" err="1">
                    <a:latin typeface="+mn-lt"/>
                  </a:rPr>
                  <a:t>hai</a:t>
                </a:r>
                <a:r>
                  <a:rPr lang="en-US" sz="2200">
                    <a:latin typeface="+mn-lt"/>
                  </a:rPr>
                  <a:t> </a:t>
                </a:r>
                <a:r>
                  <a:rPr lang="en-US" sz="2200" err="1">
                    <a:latin typeface="+mn-lt"/>
                  </a:rPr>
                  <a:t>tương</a:t>
                </a:r>
                <a:r>
                  <a:rPr lang="en-US" sz="2200">
                    <a:latin typeface="+mn-lt"/>
                  </a:rPr>
                  <a:t> </a:t>
                </a:r>
                <a:r>
                  <a:rPr lang="en-US" sz="2200" err="1">
                    <a:latin typeface="+mn-lt"/>
                  </a:rPr>
                  <a:t>đương</a:t>
                </a:r>
                <a:r>
                  <a:rPr lang="en-US" sz="2200">
                    <a:latin typeface="+mn-lt"/>
                  </a:rPr>
                  <a:t> </a:t>
                </a:r>
                <a:r>
                  <a:rPr lang="en-US" sz="2200" err="1">
                    <a:latin typeface="+mn-lt"/>
                  </a:rPr>
                  <a:t>với</a:t>
                </a:r>
                <a:r>
                  <a:rPr lang="en-US" sz="2200">
                    <a:latin typeface="+mn-lt"/>
                  </a:rPr>
                  <a:t> </a:t>
                </a:r>
                <a:r>
                  <a:rPr lang="en-US" sz="2200" err="1">
                    <a:latin typeface="+mn-lt"/>
                  </a:rPr>
                  <a:t>hệ</a:t>
                </a:r>
                <a:r>
                  <a:rPr lang="en-US" sz="2200">
                    <a:latin typeface="+mn-lt"/>
                  </a:rPr>
                  <a:t> </a:t>
                </a:r>
                <a:r>
                  <a:rPr lang="en-US" sz="2200" err="1">
                    <a:latin typeface="+mn-lt"/>
                  </a:rPr>
                  <a:t>thống</a:t>
                </a:r>
                <a:r>
                  <a:rPr lang="en-US" sz="2200">
                    <a:latin typeface="+mn-lt"/>
                  </a:rPr>
                  <a:t> M/M/1 </a:t>
                </a:r>
                <a:r>
                  <a:rPr lang="en-US" sz="2200" err="1">
                    <a:latin typeface="+mn-lt"/>
                  </a:rPr>
                  <a:t>với</a:t>
                </a:r>
                <a:r>
                  <a:rPr lang="en-US" sz="2200">
                    <a:latin typeface="+mn-lt"/>
                  </a:rPr>
                  <a:t> </a:t>
                </a:r>
                <a:r>
                  <a:rPr lang="en-US" sz="2200" err="1">
                    <a:latin typeface="+mn-lt"/>
                  </a:rPr>
                  <a:t>tốc</a:t>
                </a:r>
                <a:r>
                  <a:rPr lang="en-US" sz="2200">
                    <a:latin typeface="+mn-lt"/>
                  </a:rPr>
                  <a:t> </a:t>
                </a:r>
                <a:r>
                  <a:rPr lang="en-US" sz="2200" err="1">
                    <a:latin typeface="+mn-lt"/>
                  </a:rPr>
                  <a:t>độ</a:t>
                </a:r>
                <a:r>
                  <a:rPr lang="en-US" sz="2200">
                    <a:latin typeface="+mn-lt"/>
                  </a:rPr>
                  <a:t> </a:t>
                </a:r>
                <a:r>
                  <a:rPr lang="en-US" sz="2200" err="1">
                    <a:latin typeface="+mn-lt"/>
                  </a:rPr>
                  <a:t>đến</a:t>
                </a:r>
                <a:r>
                  <a:rPr lang="en-US" sz="2200">
                    <a:latin typeface="+mn-lt"/>
                  </a:rPr>
                  <a:t> </a:t>
                </a:r>
                <a:r>
                  <a:rPr lang="en-US" sz="2200" err="1">
                    <a:latin typeface="+mn-lt"/>
                  </a:rPr>
                  <a:t>là</a:t>
                </a:r>
                <a:r>
                  <a:rPr lang="en-US" sz="2200">
                    <a:latin typeface="+mn-lt"/>
                  </a:rPr>
                  <a:t> </a:t>
                </a:r>
                <a14:m>
                  <m:oMath xmlns:m="http://schemas.openxmlformats.org/officeDocument/2006/math">
                    <m:r>
                      <a:rPr lang="en-US" sz="22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𝜆</m:t>
                    </m:r>
                  </m:oMath>
                </a14:m>
                <a:r>
                  <a:rPr lang="en-US" sz="2200">
                    <a:latin typeface="+mn-lt"/>
                  </a:rPr>
                  <a:t> </a:t>
                </a:r>
                <a:r>
                  <a:rPr lang="en-US" sz="2200" err="1">
                    <a:latin typeface="+mn-lt"/>
                  </a:rPr>
                  <a:t>và</a:t>
                </a:r>
                <a:r>
                  <a:rPr lang="en-US" sz="2200">
                    <a:latin typeface="+mn-lt"/>
                  </a:rPr>
                  <a:t> </a:t>
                </a:r>
                <a:r>
                  <a:rPr lang="en-US" sz="2200" err="1">
                    <a:latin typeface="+mn-lt"/>
                  </a:rPr>
                  <a:t>trạm</a:t>
                </a:r>
                <a:r>
                  <a:rPr lang="en-US" sz="2200">
                    <a:latin typeface="+mn-lt"/>
                  </a:rPr>
                  <a:t> </a:t>
                </a:r>
                <a:r>
                  <a:rPr lang="en-US" sz="2200" err="1">
                    <a:latin typeface="+mn-lt"/>
                  </a:rPr>
                  <a:t>phục</a:t>
                </a:r>
                <a:r>
                  <a:rPr lang="en-US" sz="2200">
                    <a:latin typeface="+mn-lt"/>
                  </a:rPr>
                  <a:t> </a:t>
                </a:r>
                <a:r>
                  <a:rPr lang="en-US" sz="2200" err="1">
                    <a:latin typeface="+mn-lt"/>
                  </a:rPr>
                  <a:t>vụ</a:t>
                </a:r>
                <a:r>
                  <a:rPr lang="en-US" sz="2200">
                    <a:latin typeface="+mn-lt"/>
                  </a:rPr>
                  <a:t> </a:t>
                </a:r>
                <a:r>
                  <a:rPr lang="en-US" sz="2200" err="1">
                    <a:latin typeface="+mn-lt"/>
                  </a:rPr>
                  <a:t>có</a:t>
                </a:r>
                <a:r>
                  <a:rPr lang="en-US" sz="2200">
                    <a:latin typeface="+mn-lt"/>
                  </a:rPr>
                  <a:t> </a:t>
                </a:r>
                <a:r>
                  <a:rPr lang="en-US" sz="2200" err="1">
                    <a:latin typeface="+mn-lt"/>
                  </a:rPr>
                  <a:t>tốc</a:t>
                </a:r>
                <a:r>
                  <a:rPr lang="en-US" sz="2200">
                    <a:latin typeface="+mn-lt"/>
                  </a:rPr>
                  <a:t> </a:t>
                </a:r>
                <a:r>
                  <a:rPr lang="en-US" sz="2200" err="1">
                    <a:latin typeface="+mn-lt"/>
                  </a:rPr>
                  <a:t>độ</a:t>
                </a:r>
                <a:r>
                  <a:rPr lang="en-US" sz="2200">
                    <a:latin typeface="+mn-lt"/>
                  </a:rPr>
                  <a:t> </a:t>
                </a:r>
                <a:r>
                  <a:rPr lang="en-US" sz="2200" err="1">
                    <a:latin typeface="+mn-lt"/>
                  </a:rPr>
                  <a:t>là</a:t>
                </a:r>
                <a:r>
                  <a:rPr lang="en-US" sz="2200">
                    <a:latin typeface="+mn-lt"/>
                  </a:rPr>
                  <a:t> </a:t>
                </a:r>
                <a:r>
                  <a:rPr lang="en-US" sz="2200" i="1">
                    <a:latin typeface="+mn-lt"/>
                  </a:rPr>
                  <a:t>m</a:t>
                </a:r>
                <a14:m>
                  <m:oMath xmlns:m="http://schemas.openxmlformats.org/officeDocument/2006/math">
                    <m:r>
                      <a:rPr lang="en-US" sz="22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𝜇</m:t>
                    </m:r>
                  </m:oMath>
                </a14:m>
                <a:endParaRPr lang="en-US" sz="2200">
                  <a:latin typeface="+mn-lt"/>
                </a:endParaRPr>
              </a:p>
              <a:p>
                <a:pPr marL="800100" lvl="1" indent="-342900" algn="l">
                  <a:buFont typeface="Courier New" charset="0"/>
                  <a:buChar char="o"/>
                </a:pPr>
                <a:r>
                  <a:rPr lang="en-US" sz="2200" err="1">
                    <a:latin typeface="+mn-lt"/>
                  </a:rPr>
                  <a:t>Giải</a:t>
                </a:r>
                <a:r>
                  <a:rPr lang="en-US" sz="2200">
                    <a:latin typeface="+mn-lt"/>
                  </a:rPr>
                  <a:t> </a:t>
                </a:r>
                <a:r>
                  <a:rPr lang="en-US" sz="2200" err="1">
                    <a:latin typeface="+mn-lt"/>
                  </a:rPr>
                  <a:t>pháp</a:t>
                </a:r>
                <a:r>
                  <a:rPr lang="en-US" sz="2200">
                    <a:latin typeface="+mn-lt"/>
                  </a:rPr>
                  <a:t> </a:t>
                </a:r>
                <a:r>
                  <a:rPr lang="en-US" sz="2200" err="1">
                    <a:latin typeface="+mn-lt"/>
                  </a:rPr>
                  <a:t>thứ</a:t>
                </a:r>
                <a:r>
                  <a:rPr lang="en-US" sz="2200">
                    <a:latin typeface="+mn-lt"/>
                  </a:rPr>
                  <a:t> </a:t>
                </a:r>
                <a:r>
                  <a:rPr lang="en-US" sz="2200" err="1">
                    <a:latin typeface="+mn-lt"/>
                  </a:rPr>
                  <a:t>ba</a:t>
                </a:r>
                <a:r>
                  <a:rPr lang="en-US" sz="2200">
                    <a:latin typeface="+mn-lt"/>
                  </a:rPr>
                  <a:t> </a:t>
                </a:r>
                <a:r>
                  <a:rPr lang="en-US" sz="2200" err="1">
                    <a:latin typeface="+mn-lt"/>
                  </a:rPr>
                  <a:t>tương</a:t>
                </a:r>
                <a:r>
                  <a:rPr lang="en-US" sz="2200">
                    <a:latin typeface="+mn-lt"/>
                  </a:rPr>
                  <a:t> </a:t>
                </a:r>
                <a:r>
                  <a:rPr lang="en-US" sz="2200" err="1">
                    <a:latin typeface="+mn-lt"/>
                  </a:rPr>
                  <a:t>đương</a:t>
                </a:r>
                <a:r>
                  <a:rPr lang="en-US" sz="2200">
                    <a:latin typeface="+mn-lt"/>
                  </a:rPr>
                  <a:t> </a:t>
                </a:r>
                <a:r>
                  <a:rPr lang="en-US" sz="2200" err="1">
                    <a:latin typeface="+mn-lt"/>
                  </a:rPr>
                  <a:t>với</a:t>
                </a:r>
                <a:r>
                  <a:rPr lang="en-US" sz="2200">
                    <a:latin typeface="+mn-lt"/>
                  </a:rPr>
                  <a:t> m </a:t>
                </a:r>
                <a:r>
                  <a:rPr lang="en-US" sz="2200" err="1">
                    <a:latin typeface="+mn-lt"/>
                  </a:rPr>
                  <a:t>hệ</a:t>
                </a:r>
                <a:r>
                  <a:rPr lang="en-US" sz="2200">
                    <a:latin typeface="+mn-lt"/>
                  </a:rPr>
                  <a:t> </a:t>
                </a:r>
                <a:r>
                  <a:rPr lang="en-US" sz="2200" err="1">
                    <a:latin typeface="+mn-lt"/>
                  </a:rPr>
                  <a:t>thống</a:t>
                </a:r>
                <a:r>
                  <a:rPr lang="en-US" sz="2200">
                    <a:latin typeface="+mn-lt"/>
                  </a:rPr>
                  <a:t> M/M/1 </a:t>
                </a:r>
                <a:r>
                  <a:rPr lang="en-US" sz="2200" err="1">
                    <a:latin typeface="+mn-lt"/>
                  </a:rPr>
                  <a:t>với</a:t>
                </a:r>
                <a:r>
                  <a:rPr lang="en-US" sz="2200">
                    <a:latin typeface="+mn-lt"/>
                  </a:rPr>
                  <a:t> </a:t>
                </a:r>
                <a:r>
                  <a:rPr lang="en-US" sz="2200" err="1">
                    <a:latin typeface="+mn-lt"/>
                  </a:rPr>
                  <a:t>tốc</a:t>
                </a:r>
                <a:r>
                  <a:rPr lang="en-US" sz="2200">
                    <a:latin typeface="+mn-lt"/>
                  </a:rPr>
                  <a:t> </a:t>
                </a:r>
                <a:r>
                  <a:rPr lang="en-US" sz="2200" err="1">
                    <a:latin typeface="+mn-lt"/>
                  </a:rPr>
                  <a:t>độ</a:t>
                </a:r>
                <a:r>
                  <a:rPr lang="en-US" sz="2200">
                    <a:latin typeface="+mn-lt"/>
                  </a:rPr>
                  <a:t> </a:t>
                </a:r>
                <a:r>
                  <a:rPr lang="en-US" sz="2200" err="1">
                    <a:latin typeface="+mn-lt"/>
                  </a:rPr>
                  <a:t>đến</a:t>
                </a:r>
                <a:r>
                  <a:rPr lang="en-US" sz="2200">
                    <a:latin typeface="+mn-lt"/>
                  </a:rPr>
                  <a:t> </a:t>
                </a:r>
                <a:r>
                  <a:rPr lang="en-US" sz="2200" err="1">
                    <a:latin typeface="+mn-lt"/>
                  </a:rPr>
                  <a:t>là</a:t>
                </a:r>
                <a:r>
                  <a:rPr lang="en-US" sz="2200">
                    <a:latin typeface="+mn-lt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US" sz="2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𝜆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2200" i="0" smtClean="0">
                            <a:latin typeface="Cambria Math" charset="0"/>
                          </a:rPr>
                          <m:t>m</m:t>
                        </m:r>
                        <m:r>
                          <a:rPr lang="vi-VN" sz="2200" b="0" i="1" smtClean="0">
                            <a:latin typeface="Cambria Math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vi-VN" sz="2200" b="0" i="0" smtClean="0">
                            <a:latin typeface="Cambria Math" charset="0"/>
                            <a:ea typeface="Calibri Light" charset="0"/>
                            <a:cs typeface="Calibri Light" charset="0"/>
                          </a:rPr>
                          <m:t>v</m:t>
                        </m:r>
                        <m:r>
                          <a:rPr lang="vi-VN" sz="2200" b="0" i="0" smtClean="0">
                            <a:latin typeface="Cambria Math" charset="0"/>
                            <a:ea typeface="Calibri Light" charset="0"/>
                            <a:cs typeface="Calibri Light" charset="0"/>
                          </a:rPr>
                          <m:t>à </m:t>
                        </m:r>
                        <m:r>
                          <m:rPr>
                            <m:sty m:val="p"/>
                          </m:rPr>
                          <a:rPr lang="en-US" sz="2200" b="0" i="0" smtClean="0">
                            <a:latin typeface="Cambria Math" charset="0"/>
                            <a:ea typeface="Calibri Light" charset="0"/>
                            <a:cs typeface="Calibri Light" charset="0"/>
                          </a:rPr>
                          <m:t>tr</m:t>
                        </m:r>
                        <m:r>
                          <a:rPr lang="en-US" sz="2200" b="0" i="0" smtClean="0">
                            <a:latin typeface="Cambria Math" charset="0"/>
                            <a:ea typeface="Calibri Light" charset="0"/>
                            <a:cs typeface="Calibri Light" charset="0"/>
                          </a:rPr>
                          <m:t>ạ</m:t>
                        </m:r>
                        <m:r>
                          <m:rPr>
                            <m:sty m:val="p"/>
                          </m:rPr>
                          <a:rPr lang="en-US" sz="2200" b="0" i="0" smtClean="0">
                            <a:latin typeface="Cambria Math" charset="0"/>
                            <a:ea typeface="Calibri Light" charset="0"/>
                            <a:cs typeface="Calibri Light" charset="0"/>
                          </a:rPr>
                          <m:t>m</m:t>
                        </m:r>
                        <m:r>
                          <a:rPr lang="en-US" sz="2200" b="0" i="0" smtClean="0">
                            <a:latin typeface="Cambria Math" charset="0"/>
                            <a:ea typeface="Calibri Light" charset="0"/>
                            <a:cs typeface="Calibri Light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200" b="0" i="0" smtClean="0">
                            <a:latin typeface="Cambria Math" charset="0"/>
                            <a:ea typeface="Calibri Light" charset="0"/>
                            <a:cs typeface="Calibri Light" charset="0"/>
                          </a:rPr>
                          <m:t>ph</m:t>
                        </m:r>
                        <m:r>
                          <a:rPr lang="en-US" sz="2200" b="0" i="0" smtClean="0">
                            <a:latin typeface="Cambria Math" charset="0"/>
                            <a:ea typeface="Calibri Light" charset="0"/>
                            <a:cs typeface="Calibri Light" charset="0"/>
                          </a:rPr>
                          <m:t>ụ</m:t>
                        </m:r>
                        <m:r>
                          <m:rPr>
                            <m:sty m:val="p"/>
                          </m:rPr>
                          <a:rPr lang="en-US" sz="2200" b="0" i="0" smtClean="0">
                            <a:latin typeface="Cambria Math" charset="0"/>
                            <a:ea typeface="Calibri Light" charset="0"/>
                            <a:cs typeface="Calibri Light" charset="0"/>
                          </a:rPr>
                          <m:t>c</m:t>
                        </m:r>
                        <m:r>
                          <a:rPr lang="en-US" sz="2200" b="0" i="0" smtClean="0">
                            <a:latin typeface="Cambria Math" charset="0"/>
                            <a:ea typeface="Calibri Light" charset="0"/>
                            <a:cs typeface="Calibri Light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200" b="0" i="0" smtClean="0">
                            <a:latin typeface="Cambria Math" charset="0"/>
                            <a:ea typeface="Calibri Light" charset="0"/>
                            <a:cs typeface="Calibri Light" charset="0"/>
                          </a:rPr>
                          <m:t>v</m:t>
                        </m:r>
                        <m:r>
                          <a:rPr lang="en-US" sz="2200" b="0" i="0" smtClean="0">
                            <a:latin typeface="Cambria Math" charset="0"/>
                            <a:ea typeface="Calibri Light" charset="0"/>
                            <a:cs typeface="Calibri Light" charset="0"/>
                          </a:rPr>
                          <m:t>ụ </m:t>
                        </m:r>
                        <m:r>
                          <m:rPr>
                            <m:sty m:val="p"/>
                          </m:rPr>
                          <a:rPr lang="en-US" sz="2200" b="0" i="0" smtClean="0">
                            <a:latin typeface="Cambria Math" charset="0"/>
                            <a:ea typeface="Calibri Light" charset="0"/>
                            <a:cs typeface="Calibri Light" charset="0"/>
                          </a:rPr>
                          <m:t>c</m:t>
                        </m:r>
                        <m:r>
                          <a:rPr lang="en-US" sz="2200" b="0" i="0" smtClean="0">
                            <a:latin typeface="Cambria Math" charset="0"/>
                            <a:ea typeface="Calibri Light" charset="0"/>
                            <a:cs typeface="Calibri Light" charset="0"/>
                          </a:rPr>
                          <m:t>ó </m:t>
                        </m:r>
                        <m:r>
                          <m:rPr>
                            <m:sty m:val="p"/>
                          </m:rPr>
                          <a:rPr lang="en-US" sz="2200" b="0" i="0" smtClean="0">
                            <a:latin typeface="Cambria Math" charset="0"/>
                            <a:ea typeface="Calibri Light" charset="0"/>
                            <a:cs typeface="Calibri Light" charset="0"/>
                          </a:rPr>
                          <m:t>t</m:t>
                        </m:r>
                        <m:r>
                          <a:rPr lang="en-US" sz="2200" b="0" i="0" smtClean="0">
                            <a:latin typeface="Cambria Math" charset="0"/>
                            <a:ea typeface="Calibri Light" charset="0"/>
                            <a:cs typeface="Calibri Light" charset="0"/>
                          </a:rPr>
                          <m:t>ố</m:t>
                        </m:r>
                        <m:r>
                          <m:rPr>
                            <m:sty m:val="p"/>
                          </m:rPr>
                          <a:rPr lang="en-US" sz="2200" b="0" i="0" smtClean="0">
                            <a:latin typeface="Cambria Math" charset="0"/>
                            <a:ea typeface="Calibri Light" charset="0"/>
                            <a:cs typeface="Calibri Light" charset="0"/>
                          </a:rPr>
                          <m:t>c</m:t>
                        </m:r>
                        <m:r>
                          <a:rPr lang="en-US" sz="2200" b="0" i="0" smtClean="0">
                            <a:latin typeface="Cambria Math" charset="0"/>
                            <a:ea typeface="Calibri Light" charset="0"/>
                            <a:cs typeface="Calibri Light" charset="0"/>
                          </a:rPr>
                          <m:t> độ </m:t>
                        </m:r>
                      </m:den>
                    </m:f>
                    <m:r>
                      <a:rPr lang="en-US" sz="2200" i="1">
                        <a:latin typeface="Cambria Math" charset="0"/>
                        <a:ea typeface="Cambria Math" charset="0"/>
                        <a:cs typeface="Cambria Math" charset="0"/>
                      </a:rPr>
                      <m:t>𝜇</m:t>
                    </m:r>
                  </m:oMath>
                </a14:m>
                <a:r>
                  <a:rPr lang="en-US" sz="2200">
                    <a:latin typeface="+mn-lt"/>
                  </a:rPr>
                  <a:t> </a:t>
                </a:r>
              </a:p>
              <a:p>
                <a:pPr marL="800100" lvl="1" indent="-342900" algn="l">
                  <a:buFont typeface="Courier New" charset="0"/>
                  <a:buChar char="o"/>
                </a:pPr>
                <a:endParaRPr lang="en-US" i="1">
                  <a:solidFill>
                    <a:srgbClr val="FF0000"/>
                  </a:solidFill>
                  <a:latin typeface="+mn-lt"/>
                </a:endParaRPr>
              </a:p>
              <a:p>
                <a:pPr marL="800100" lvl="1" indent="-342900" algn="l">
                  <a:buFont typeface="AppleSDGothicNeo-Regular" charset="-127"/>
                  <a:buChar char="□"/>
                </a:pPr>
                <a:endParaRPr lang="en-US" i="1">
                  <a:solidFill>
                    <a:srgbClr val="FF0000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7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029" y="887895"/>
                <a:ext cx="6679653" cy="4907598"/>
              </a:xfrm>
              <a:prstGeom prst="rect">
                <a:avLst/>
              </a:prstGeom>
              <a:blipFill>
                <a:blip r:embed="rId2"/>
                <a:stretch>
                  <a:fillRect l="-1548" t="-2726" b="-1127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7470" y="887895"/>
            <a:ext cx="4991759" cy="396744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6242725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DC4CDE1-34A2-4DED-93CA-CB9A68FA93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3487" y="2266681"/>
            <a:ext cx="11719775" cy="1191768"/>
          </a:xfrm>
        </p:spPr>
        <p:txBody>
          <a:bodyPr>
            <a:normAutofit/>
          </a:bodyPr>
          <a:lstStyle/>
          <a:p>
            <a:r>
              <a:rPr lang="en-US" b="1" err="1"/>
              <a:t>Đánh</a:t>
            </a:r>
            <a:r>
              <a:rPr lang="en-US" b="1"/>
              <a:t> </a:t>
            </a:r>
            <a:r>
              <a:rPr lang="en-US" b="1" err="1"/>
              <a:t>giá</a:t>
            </a:r>
            <a:r>
              <a:rPr lang="en-US" b="1"/>
              <a:t> </a:t>
            </a:r>
            <a:r>
              <a:rPr lang="en-US" b="1" err="1"/>
              <a:t>Hiệu</a:t>
            </a:r>
            <a:r>
              <a:rPr lang="en-US" b="1"/>
              <a:t> </a:t>
            </a:r>
            <a:r>
              <a:rPr lang="en-US" b="1" err="1"/>
              <a:t>năng</a:t>
            </a:r>
            <a:r>
              <a:rPr lang="en-US" b="1"/>
              <a:t> </a:t>
            </a:r>
            <a:r>
              <a:rPr lang="en-US" b="1" err="1"/>
              <a:t>Mạng</a:t>
            </a:r>
            <a:endParaRPr lang="en-US" b="1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55890839-6CEC-4B04-9DB1-B34CDC2E59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8870" y="3776870"/>
            <a:ext cx="10986052" cy="1126434"/>
          </a:xfrm>
          <a:ln>
            <a:solidFill>
              <a:schemeClr val="bg1"/>
            </a:solidFill>
          </a:ln>
        </p:spPr>
        <p:txBody>
          <a:bodyPr>
            <a:normAutofit/>
          </a:bodyPr>
          <a:lstStyle/>
          <a:p>
            <a:r>
              <a:rPr lang="en-US" sz="2800" b="1"/>
              <a:t>CHƯƠNG IV. ĐIỀU KHIỂN LUỒNG, ĐIỀU KHIỂN TẮC NGHẼN </a:t>
            </a:r>
          </a:p>
          <a:p>
            <a:r>
              <a:rPr lang="en-US" sz="2800" b="1" err="1"/>
              <a:t>và</a:t>
            </a:r>
            <a:r>
              <a:rPr lang="en-US" sz="2800" b="1"/>
              <a:t> CHỐNG TẮC NGHẼN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8593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265040" y="196896"/>
            <a:ext cx="11774559" cy="52563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sz="2800" b="1">
                <a:latin typeface="+mn-lt"/>
                <a:ea typeface="Verdana" charset="0"/>
                <a:cs typeface="Verdana" charset="0"/>
              </a:rPr>
              <a:t>Wireless LAN </a:t>
            </a:r>
            <a:r>
              <a:rPr lang="mr-IN" sz="2800" b="1">
                <a:latin typeface="+mn-lt"/>
                <a:ea typeface="Verdana" charset="0"/>
                <a:cs typeface="Verdana" charset="0"/>
              </a:rPr>
              <a:t>–</a:t>
            </a:r>
            <a:r>
              <a:rPr lang="en-US" sz="2800" b="1">
                <a:latin typeface="+mn-lt"/>
                <a:ea typeface="Verdana" charset="0"/>
                <a:cs typeface="Verdana" charset="0"/>
              </a:rPr>
              <a:t> </a:t>
            </a:r>
            <a:r>
              <a:rPr lang="en-US" sz="2800" b="1" err="1">
                <a:latin typeface="+mn-lt"/>
                <a:ea typeface="Verdana" charset="0"/>
                <a:cs typeface="Verdana" charset="0"/>
              </a:rPr>
              <a:t>Mạng</a:t>
            </a:r>
            <a:r>
              <a:rPr lang="en-US" sz="2800" b="1">
                <a:latin typeface="+mn-lt"/>
                <a:ea typeface="Verdana" charset="0"/>
                <a:cs typeface="Verdana" charset="0"/>
              </a:rPr>
              <a:t> LAN </a:t>
            </a:r>
            <a:r>
              <a:rPr lang="en-US" sz="2800" b="1" err="1">
                <a:latin typeface="+mn-lt"/>
                <a:ea typeface="Verdana" charset="0"/>
                <a:cs typeface="Verdana" charset="0"/>
              </a:rPr>
              <a:t>không</a:t>
            </a:r>
            <a:r>
              <a:rPr lang="en-US" sz="2800" b="1">
                <a:latin typeface="+mn-lt"/>
                <a:ea typeface="Verdana" charset="0"/>
                <a:cs typeface="Verdana" charset="0"/>
              </a:rPr>
              <a:t> </a:t>
            </a:r>
            <a:r>
              <a:rPr lang="en-US" sz="2800" b="1" err="1">
                <a:latin typeface="+mn-lt"/>
                <a:ea typeface="Verdana" charset="0"/>
                <a:cs typeface="Verdana" charset="0"/>
              </a:rPr>
              <a:t>dây</a:t>
            </a:r>
            <a:endParaRPr lang="en-US" sz="2800" b="1">
              <a:latin typeface="+mn-lt"/>
              <a:ea typeface="Verdana" charset="0"/>
              <a:cs typeface="Verdana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265041" y="848139"/>
            <a:ext cx="6328263" cy="503909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buFont typeface="ArialUnicodeMS" charset="0"/>
              <a:buChar char="⎕"/>
            </a:pPr>
            <a:r>
              <a:rPr lang="en-US" dirty="0" err="1">
                <a:latin typeface="Calibri" charset="0"/>
                <a:ea typeface="Calibri" charset="0"/>
                <a:cs typeface="Calibri" charset="0"/>
              </a:rPr>
              <a:t>Chức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dirty="0" err="1">
                <a:latin typeface="Calibri" charset="0"/>
                <a:ea typeface="Calibri" charset="0"/>
                <a:cs typeface="Calibri" charset="0"/>
              </a:rPr>
              <a:t>năng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dirty="0" err="1">
                <a:latin typeface="Calibri" charset="0"/>
                <a:ea typeface="Calibri" charset="0"/>
                <a:cs typeface="Calibri" charset="0"/>
              </a:rPr>
              <a:t>của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dirty="0" err="1">
                <a:latin typeface="Calibri" charset="0"/>
                <a:ea typeface="Calibri" charset="0"/>
                <a:cs typeface="Calibri" charset="0"/>
              </a:rPr>
              <a:t>lớp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dirty="0" err="1">
                <a:latin typeface="Calibri" charset="0"/>
                <a:ea typeface="Calibri" charset="0"/>
                <a:cs typeface="Calibri" charset="0"/>
              </a:rPr>
              <a:t>Vật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dirty="0" err="1">
                <a:latin typeface="Calibri" charset="0"/>
                <a:ea typeface="Calibri" charset="0"/>
                <a:cs typeface="Calibri" charset="0"/>
              </a:rPr>
              <a:t>lý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: </a:t>
            </a:r>
          </a:p>
          <a:p>
            <a:pPr marL="800100" lvl="1" indent="-342900" algn="just">
              <a:buFont typeface="Wingdings" charset="2"/>
              <a:buChar char="ü"/>
            </a:pPr>
            <a:r>
              <a:rPr lang="en-US" dirty="0" err="1">
                <a:latin typeface="Calibri" charset="0"/>
                <a:ea typeface="Calibri" charset="0"/>
                <a:cs typeface="Calibri" charset="0"/>
              </a:rPr>
              <a:t>Thiết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dirty="0" err="1">
                <a:latin typeface="Calibri" charset="0"/>
                <a:ea typeface="Calibri" charset="0"/>
                <a:cs typeface="Calibri" charset="0"/>
              </a:rPr>
              <a:t>lập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dirty="0" err="1">
                <a:latin typeface="Calibri" charset="0"/>
                <a:ea typeface="Calibri" charset="0"/>
                <a:cs typeface="Calibri" charset="0"/>
              </a:rPr>
              <a:t>và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dirty="0" err="1">
                <a:latin typeface="Calibri" charset="0"/>
                <a:ea typeface="Calibri" charset="0"/>
                <a:cs typeface="Calibri" charset="0"/>
              </a:rPr>
              <a:t>kết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dirty="0" err="1">
                <a:latin typeface="Calibri" charset="0"/>
                <a:ea typeface="Calibri" charset="0"/>
                <a:cs typeface="Calibri" charset="0"/>
              </a:rPr>
              <a:t>thúc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dirty="0" err="1">
                <a:latin typeface="Calibri" charset="0"/>
                <a:ea typeface="Calibri" charset="0"/>
                <a:cs typeface="Calibri" charset="0"/>
              </a:rPr>
              <a:t>kết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dirty="0" err="1">
                <a:latin typeface="Calibri" charset="0"/>
                <a:ea typeface="Calibri" charset="0"/>
                <a:cs typeface="Calibri" charset="0"/>
              </a:rPr>
              <a:t>nối</a:t>
            </a:r>
            <a:endParaRPr lang="en-US" dirty="0">
              <a:latin typeface="Calibri" charset="0"/>
              <a:ea typeface="Calibri" charset="0"/>
              <a:cs typeface="Calibri" charset="0"/>
            </a:endParaRPr>
          </a:p>
          <a:p>
            <a:pPr marL="800100" lvl="1" indent="-342900" algn="just">
              <a:buFont typeface="Wingdings" charset="2"/>
              <a:buChar char="ü"/>
            </a:pPr>
            <a:r>
              <a:rPr lang="en-US" dirty="0">
                <a:latin typeface="Calibri" charset="0"/>
                <a:ea typeface="Calibri" charset="0"/>
                <a:cs typeface="Calibri" charset="0"/>
              </a:rPr>
              <a:t>Chia </a:t>
            </a:r>
            <a:r>
              <a:rPr lang="en-US" dirty="0" err="1">
                <a:latin typeface="Calibri" charset="0"/>
                <a:ea typeface="Calibri" charset="0"/>
                <a:cs typeface="Calibri" charset="0"/>
              </a:rPr>
              <a:t>sẻ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dirty="0" err="1">
                <a:latin typeface="Calibri" charset="0"/>
                <a:ea typeface="Calibri" charset="0"/>
                <a:cs typeface="Calibri" charset="0"/>
              </a:rPr>
              <a:t>tài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dirty="0" err="1">
                <a:latin typeface="Calibri" charset="0"/>
                <a:ea typeface="Calibri" charset="0"/>
                <a:cs typeface="Calibri" charset="0"/>
              </a:rPr>
              <a:t>nguyên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dirty="0" err="1">
                <a:latin typeface="Calibri" charset="0"/>
                <a:ea typeface="Calibri" charset="0"/>
                <a:cs typeface="Calibri" charset="0"/>
              </a:rPr>
              <a:t>của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dirty="0" err="1">
                <a:latin typeface="Calibri" charset="0"/>
                <a:ea typeface="Calibri" charset="0"/>
                <a:cs typeface="Calibri" charset="0"/>
              </a:rPr>
              <a:t>đường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dirty="0" err="1">
                <a:latin typeface="Calibri" charset="0"/>
                <a:ea typeface="Calibri" charset="0"/>
                <a:cs typeface="Calibri" charset="0"/>
              </a:rPr>
              <a:t>truyền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dirty="0" err="1">
                <a:latin typeface="Calibri" charset="0"/>
                <a:ea typeface="Calibri" charset="0"/>
                <a:cs typeface="Calibri" charset="0"/>
              </a:rPr>
              <a:t>vật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dirty="0" err="1">
                <a:latin typeface="Calibri" charset="0"/>
                <a:ea typeface="Calibri" charset="0"/>
                <a:cs typeface="Calibri" charset="0"/>
              </a:rPr>
              <a:t>lý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dirty="0" err="1">
                <a:latin typeface="Calibri" charset="0"/>
                <a:ea typeface="Calibri" charset="0"/>
                <a:cs typeface="Calibri" charset="0"/>
              </a:rPr>
              <a:t>giữa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dirty="0" err="1">
                <a:latin typeface="Calibri" charset="0"/>
                <a:ea typeface="Calibri" charset="0"/>
                <a:cs typeface="Calibri" charset="0"/>
              </a:rPr>
              <a:t>những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dirty="0" err="1">
                <a:latin typeface="Calibri" charset="0"/>
                <a:ea typeface="Calibri" charset="0"/>
                <a:cs typeface="Calibri" charset="0"/>
              </a:rPr>
              <a:t>người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dirty="0" err="1">
                <a:latin typeface="Calibri" charset="0"/>
                <a:ea typeface="Calibri" charset="0"/>
                <a:cs typeface="Calibri" charset="0"/>
              </a:rPr>
              <a:t>sử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dirty="0" err="1">
                <a:latin typeface="Calibri" charset="0"/>
                <a:ea typeface="Calibri" charset="0"/>
                <a:cs typeface="Calibri" charset="0"/>
              </a:rPr>
              <a:t>dụng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dirty="0" err="1">
                <a:latin typeface="Calibri" charset="0"/>
                <a:ea typeface="Calibri" charset="0"/>
                <a:cs typeface="Calibri" charset="0"/>
              </a:rPr>
              <a:t>với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dirty="0" err="1">
                <a:latin typeface="Calibri" charset="0"/>
                <a:ea typeface="Calibri" charset="0"/>
                <a:cs typeface="Calibri" charset="0"/>
              </a:rPr>
              <a:t>nhau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 (</a:t>
            </a:r>
            <a:r>
              <a:rPr lang="en-US" dirty="0" err="1">
                <a:latin typeface="Calibri" charset="0"/>
                <a:ea typeface="Calibri" charset="0"/>
                <a:cs typeface="Calibri" charset="0"/>
              </a:rPr>
              <a:t>tránh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dirty="0" err="1">
                <a:latin typeface="Calibri" charset="0"/>
                <a:ea typeface="Calibri" charset="0"/>
                <a:cs typeface="Calibri" charset="0"/>
              </a:rPr>
              <a:t>xung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dirty="0" err="1">
                <a:latin typeface="Calibri" charset="0"/>
                <a:ea typeface="Calibri" charset="0"/>
                <a:cs typeface="Calibri" charset="0"/>
              </a:rPr>
              <a:t>đột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, </a:t>
            </a:r>
            <a:r>
              <a:rPr lang="en-US" dirty="0" err="1">
                <a:latin typeface="Calibri" charset="0"/>
                <a:ea typeface="Calibri" charset="0"/>
                <a:cs typeface="Calibri" charset="0"/>
              </a:rPr>
              <a:t>điều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dirty="0" err="1">
                <a:latin typeface="Calibri" charset="0"/>
                <a:ea typeface="Calibri" charset="0"/>
                <a:cs typeface="Calibri" charset="0"/>
              </a:rPr>
              <a:t>khiển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dirty="0" err="1">
                <a:latin typeface="Calibri" charset="0"/>
                <a:ea typeface="Calibri" charset="0"/>
                <a:cs typeface="Calibri" charset="0"/>
              </a:rPr>
              <a:t>luồng</a:t>
            </a:r>
            <a:r>
              <a:rPr lang="en-US" dirty="0">
                <a:latin typeface="HelveticaNeue" charset="0"/>
              </a:rPr>
              <a:t>)</a:t>
            </a:r>
          </a:p>
          <a:p>
            <a:pPr marL="800100" lvl="1" indent="-342900" algn="just">
              <a:buFont typeface="Wingdings" charset="2"/>
              <a:buChar char="ü"/>
            </a:pPr>
            <a:r>
              <a:rPr lang="en-US" dirty="0" err="1">
                <a:latin typeface="Calibri" charset="0"/>
                <a:ea typeface="Calibri" charset="0"/>
                <a:cs typeface="Calibri" charset="0"/>
              </a:rPr>
              <a:t>Điều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dirty="0" err="1">
                <a:latin typeface="Calibri" charset="0"/>
                <a:ea typeface="Calibri" charset="0"/>
                <a:cs typeface="Calibri" charset="0"/>
              </a:rPr>
              <a:t>chế</a:t>
            </a:r>
            <a:endParaRPr lang="en-US" dirty="0">
              <a:latin typeface="HelveticaNeue" charset="0"/>
            </a:endParaRPr>
          </a:p>
          <a:p>
            <a:pPr marL="342900" indent="-342900" algn="just">
              <a:buFont typeface="ArialUnicodeMS" charset="0"/>
              <a:buChar char="⎕"/>
            </a:pPr>
            <a:r>
              <a:rPr lang="en-US" dirty="0" err="1">
                <a:latin typeface="Calibri" charset="0"/>
                <a:ea typeface="Calibri" charset="0"/>
                <a:cs typeface="Calibri" charset="0"/>
              </a:rPr>
              <a:t>Lớp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dirty="0" err="1">
                <a:latin typeface="Calibri" charset="0"/>
                <a:ea typeface="Calibri" charset="0"/>
                <a:cs typeface="Calibri" charset="0"/>
              </a:rPr>
              <a:t>Vật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dirty="0" err="1">
                <a:latin typeface="Calibri" charset="0"/>
                <a:ea typeface="Calibri" charset="0"/>
                <a:cs typeface="Calibri" charset="0"/>
              </a:rPr>
              <a:t>lý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dirty="0" err="1">
                <a:latin typeface="Calibri" charset="0"/>
                <a:ea typeface="Calibri" charset="0"/>
                <a:cs typeface="Calibri" charset="0"/>
              </a:rPr>
              <a:t>được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 chia </a:t>
            </a:r>
            <a:r>
              <a:rPr lang="en-US" dirty="0" err="1">
                <a:latin typeface="Calibri" charset="0"/>
                <a:ea typeface="Calibri" charset="0"/>
                <a:cs typeface="Calibri" charset="0"/>
              </a:rPr>
              <a:t>thành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dirty="0" err="1">
                <a:latin typeface="Calibri" charset="0"/>
                <a:ea typeface="Calibri" charset="0"/>
                <a:cs typeface="Calibri" charset="0"/>
              </a:rPr>
              <a:t>các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dirty="0" err="1">
                <a:latin typeface="Calibri" charset="0"/>
                <a:ea typeface="Calibri" charset="0"/>
                <a:cs typeface="Calibri" charset="0"/>
              </a:rPr>
              <a:t>lớp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 con </a:t>
            </a:r>
            <a:r>
              <a:rPr lang="en-US" dirty="0" err="1">
                <a:latin typeface="Calibri" charset="0"/>
                <a:ea typeface="Calibri" charset="0"/>
                <a:cs typeface="Calibri" charset="0"/>
              </a:rPr>
              <a:t>sau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:</a:t>
            </a:r>
          </a:p>
          <a:p>
            <a:pPr marL="800100" lvl="1" indent="-342900" algn="just">
              <a:buFont typeface="LucidaGrande" charset="0"/>
              <a:buChar char="✓"/>
            </a:pPr>
            <a:r>
              <a:rPr lang="en-US" dirty="0" err="1">
                <a:latin typeface="Calibri" charset="0"/>
                <a:ea typeface="Calibri" charset="0"/>
                <a:cs typeface="Calibri" charset="0"/>
              </a:rPr>
              <a:t>Lớp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 Physical Layer Convergence Procedure (PLCP)  - </a:t>
            </a:r>
            <a:r>
              <a:rPr lang="en-US" dirty="0" err="1">
                <a:latin typeface="Calibri" charset="0"/>
                <a:ea typeface="Calibri" charset="0"/>
                <a:cs typeface="Calibri" charset="0"/>
              </a:rPr>
              <a:t>lớp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dirty="0" err="1">
                <a:latin typeface="Calibri" charset="0"/>
                <a:ea typeface="Calibri" charset="0"/>
                <a:cs typeface="Calibri" charset="0"/>
              </a:rPr>
              <a:t>tương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dirty="0" err="1">
                <a:latin typeface="Calibri" charset="0"/>
                <a:ea typeface="Calibri" charset="0"/>
                <a:cs typeface="Calibri" charset="0"/>
              </a:rPr>
              <a:t>thích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 </a:t>
            </a:r>
          </a:p>
          <a:p>
            <a:pPr marL="800100" lvl="1" indent="-342900" algn="just">
              <a:buFont typeface="LucidaGrande" charset="0"/>
              <a:buChar char="✓"/>
            </a:pPr>
            <a:r>
              <a:rPr lang="en-US" dirty="0" err="1">
                <a:latin typeface="Calibri" charset="0"/>
                <a:ea typeface="Calibri" charset="0"/>
                <a:cs typeface="Calibri" charset="0"/>
              </a:rPr>
              <a:t>Lớp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 PLCP </a:t>
            </a:r>
            <a:r>
              <a:rPr lang="en-US" dirty="0" err="1">
                <a:latin typeface="Calibri" charset="0"/>
                <a:ea typeface="Calibri" charset="0"/>
                <a:cs typeface="Calibri" charset="0"/>
              </a:rPr>
              <a:t>thực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dirty="0" err="1">
                <a:latin typeface="Calibri" charset="0"/>
                <a:ea typeface="Calibri" charset="0"/>
                <a:cs typeface="Calibri" charset="0"/>
              </a:rPr>
              <a:t>hiện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dirty="0" err="1">
                <a:latin typeface="Calibri" charset="0"/>
                <a:ea typeface="Calibri" charset="0"/>
                <a:cs typeface="Calibri" charset="0"/>
              </a:rPr>
              <a:t>tạo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dirty="0" err="1">
                <a:latin typeface="Calibri" charset="0"/>
                <a:ea typeface="Calibri" charset="0"/>
                <a:cs typeface="Calibri" charset="0"/>
              </a:rPr>
              <a:t>khung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dirty="0" err="1">
                <a:latin typeface="Calibri" charset="0"/>
                <a:ea typeface="Calibri" charset="0"/>
                <a:cs typeface="Calibri" charset="0"/>
              </a:rPr>
              <a:t>để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dirty="0" err="1">
                <a:latin typeface="Calibri" charset="0"/>
                <a:ea typeface="Calibri" charset="0"/>
                <a:cs typeface="Calibri" charset="0"/>
              </a:rPr>
              <a:t>truyền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dirty="0" err="1">
                <a:latin typeface="Calibri" charset="0"/>
                <a:ea typeface="Calibri" charset="0"/>
                <a:cs typeface="Calibri" charset="0"/>
              </a:rPr>
              <a:t>trên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dirty="0" err="1">
                <a:latin typeface="Calibri" charset="0"/>
                <a:ea typeface="Calibri" charset="0"/>
                <a:cs typeface="Calibri" charset="0"/>
              </a:rPr>
              <a:t>các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dirty="0" err="1">
                <a:latin typeface="Calibri" charset="0"/>
                <a:ea typeface="Calibri" charset="0"/>
                <a:cs typeface="Calibri" charset="0"/>
              </a:rPr>
              <a:t>đường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dirty="0" err="1">
                <a:latin typeface="Calibri" charset="0"/>
                <a:ea typeface="Calibri" charset="0"/>
                <a:cs typeface="Calibri" charset="0"/>
              </a:rPr>
              <a:t>truyền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dirty="0" err="1">
                <a:latin typeface="Calibri" charset="0"/>
                <a:ea typeface="Calibri" charset="0"/>
                <a:cs typeface="Calibri" charset="0"/>
              </a:rPr>
              <a:t>vật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dirty="0" err="1">
                <a:latin typeface="Calibri" charset="0"/>
                <a:ea typeface="Calibri" charset="0"/>
                <a:cs typeface="Calibri" charset="0"/>
              </a:rPr>
              <a:t>lý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dirty="0" err="1">
                <a:latin typeface="Calibri" charset="0"/>
                <a:ea typeface="Calibri" charset="0"/>
                <a:cs typeface="Calibri" charset="0"/>
              </a:rPr>
              <a:t>khác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dirty="0" err="1">
                <a:latin typeface="Calibri" charset="0"/>
                <a:ea typeface="Calibri" charset="0"/>
                <a:cs typeface="Calibri" charset="0"/>
              </a:rPr>
              <a:t>nhau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.</a:t>
            </a:r>
          </a:p>
          <a:p>
            <a:pPr marL="800100" lvl="1" indent="-342900" algn="just">
              <a:buFont typeface="LucidaGrande" charset="0"/>
              <a:buChar char="✓"/>
            </a:pPr>
            <a:r>
              <a:rPr lang="en-US" dirty="0" err="1">
                <a:latin typeface="Calibri" charset="0"/>
                <a:ea typeface="Calibri" charset="0"/>
                <a:cs typeface="Calibri" charset="0"/>
              </a:rPr>
              <a:t>Lớp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 Physical Medium Dependent (PMD) </a:t>
            </a:r>
            <a:r>
              <a:rPr lang="en-US" dirty="0" err="1">
                <a:latin typeface="Calibri" charset="0"/>
                <a:ea typeface="Calibri" charset="0"/>
                <a:cs typeface="Calibri" charset="0"/>
              </a:rPr>
              <a:t>thực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dirty="0" err="1">
                <a:latin typeface="Calibri" charset="0"/>
                <a:ea typeface="Calibri" charset="0"/>
                <a:cs typeface="Calibri" charset="0"/>
              </a:rPr>
              <a:t>hiện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dirty="0" err="1">
                <a:latin typeface="Calibri" charset="0"/>
                <a:ea typeface="Calibri" charset="0"/>
                <a:cs typeface="Calibri" charset="0"/>
              </a:rPr>
              <a:t>mã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dirty="0" err="1">
                <a:latin typeface="Calibri" charset="0"/>
                <a:ea typeface="Calibri" charset="0"/>
                <a:cs typeface="Calibri" charset="0"/>
              </a:rPr>
              <a:t>hoá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dirty="0" err="1">
                <a:latin typeface="Calibri" charset="0"/>
                <a:ea typeface="Calibri" charset="0"/>
                <a:cs typeface="Calibri" charset="0"/>
              </a:rPr>
              <a:t>và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dirty="0" err="1">
                <a:latin typeface="Calibri" charset="0"/>
                <a:ea typeface="Calibri" charset="0"/>
                <a:cs typeface="Calibri" charset="0"/>
              </a:rPr>
              <a:t>điều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dirty="0" err="1">
                <a:latin typeface="Calibri" charset="0"/>
                <a:ea typeface="Calibri" charset="0"/>
                <a:cs typeface="Calibri" charset="0"/>
              </a:rPr>
              <a:t>chế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 </a:t>
            </a:r>
          </a:p>
          <a:p>
            <a:pPr marL="800100" lvl="1" indent="-342900" algn="just">
              <a:buFont typeface="ArialUnicodeMS" charset="0"/>
              <a:buChar char="⎕"/>
            </a:pPr>
            <a:endParaRPr lang="en-US" dirty="0">
              <a:latin typeface="Calibri" charset="0"/>
              <a:ea typeface="Calibri" charset="0"/>
              <a:cs typeface="Calibri" charset="0"/>
            </a:endParaRPr>
          </a:p>
          <a:p>
            <a:pPr marL="800100" lvl="1" indent="-342900" algn="l">
              <a:buFont typeface="AppleSDGothicNeo-Regular" charset="-127"/>
              <a:buChar char="□"/>
            </a:pPr>
            <a:endParaRPr lang="en-US" dirty="0">
              <a:latin typeface="Calibri" charset="0"/>
              <a:ea typeface="Calibri" charset="0"/>
              <a:cs typeface="Calibri" charset="0"/>
            </a:endParaRPr>
          </a:p>
          <a:p>
            <a:pPr marL="342900" indent="-342900" algn="l">
              <a:buFont typeface="AppleSDGothicNeo-Regular" charset="-127"/>
              <a:buChar char="□"/>
            </a:pPr>
            <a:endParaRPr lang="en-US" dirty="0">
              <a:latin typeface="Calibri" charset="0"/>
              <a:ea typeface="Calibri" charset="0"/>
              <a:cs typeface="Calibri" charset="0"/>
            </a:endParaRPr>
          </a:p>
          <a:p>
            <a:pPr marL="342900" indent="-342900" algn="l">
              <a:buFont typeface="AppleSDGothicNeo-Regular" charset="-127"/>
              <a:buChar char="□"/>
            </a:pPr>
            <a:endParaRPr lang="en-US" i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936781" y="873149"/>
            <a:ext cx="579177" cy="205086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err="1">
                <a:solidFill>
                  <a:schemeClr val="tx1"/>
                </a:solidFill>
              </a:rPr>
              <a:t>Lớp</a:t>
            </a:r>
            <a:endParaRPr lang="en-US">
              <a:solidFill>
                <a:schemeClr val="tx1"/>
              </a:solidFill>
            </a:endParaRPr>
          </a:p>
          <a:p>
            <a:pPr algn="ctr"/>
            <a:r>
              <a:rPr lang="en-US" err="1">
                <a:solidFill>
                  <a:schemeClr val="tx1"/>
                </a:solidFill>
              </a:rPr>
              <a:t>Liên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kết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dữ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liệu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936782" y="2958855"/>
            <a:ext cx="592185" cy="211618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err="1">
                <a:solidFill>
                  <a:schemeClr val="tx1"/>
                </a:solidFill>
              </a:rPr>
              <a:t>Lớp</a:t>
            </a:r>
            <a:endParaRPr lang="en-US">
              <a:solidFill>
                <a:schemeClr val="tx1"/>
              </a:solidFill>
            </a:endParaRPr>
          </a:p>
          <a:p>
            <a:pPr algn="ctr"/>
            <a:r>
              <a:rPr lang="en-US" err="1">
                <a:solidFill>
                  <a:schemeClr val="tx1"/>
                </a:solidFill>
              </a:rPr>
              <a:t>Vật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Lý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581272" y="872203"/>
            <a:ext cx="1763486" cy="10459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err="1">
                <a:solidFill>
                  <a:schemeClr val="tx1"/>
                </a:solidFill>
              </a:rPr>
              <a:t>Lớp</a:t>
            </a:r>
            <a:r>
              <a:rPr lang="en-US">
                <a:solidFill>
                  <a:schemeClr val="tx1"/>
                </a:solidFill>
              </a:rPr>
              <a:t> LLC</a:t>
            </a:r>
          </a:p>
        </p:txBody>
      </p:sp>
      <p:sp>
        <p:nvSpPr>
          <p:cNvPr id="10" name="Rectangle 9"/>
          <p:cNvSpPr/>
          <p:nvPr/>
        </p:nvSpPr>
        <p:spPr>
          <a:xfrm>
            <a:off x="7589979" y="1996555"/>
            <a:ext cx="1763486" cy="9231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err="1">
                <a:solidFill>
                  <a:schemeClr val="tx1"/>
                </a:solidFill>
              </a:rPr>
              <a:t>Lớp</a:t>
            </a:r>
            <a:r>
              <a:rPr lang="en-US">
                <a:solidFill>
                  <a:schemeClr val="tx1"/>
                </a:solidFill>
              </a:rPr>
              <a:t> MAC</a:t>
            </a:r>
          </a:p>
        </p:txBody>
      </p:sp>
      <p:sp>
        <p:nvSpPr>
          <p:cNvPr id="11" name="Rectangle 10"/>
          <p:cNvSpPr/>
          <p:nvPr/>
        </p:nvSpPr>
        <p:spPr>
          <a:xfrm>
            <a:off x="9440553" y="2005262"/>
            <a:ext cx="1763486" cy="91440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err="1">
                <a:solidFill>
                  <a:schemeClr val="tx1"/>
                </a:solidFill>
              </a:rPr>
              <a:t>Lớp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Quản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lý</a:t>
            </a:r>
            <a:r>
              <a:rPr lang="en-US">
                <a:solidFill>
                  <a:schemeClr val="tx1"/>
                </a:solidFill>
              </a:rPr>
              <a:t> MAC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589979" y="2970972"/>
            <a:ext cx="1763486" cy="101984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err="1">
                <a:solidFill>
                  <a:schemeClr val="tx1"/>
                </a:solidFill>
              </a:rPr>
              <a:t>Lớp</a:t>
            </a:r>
            <a:r>
              <a:rPr lang="en-US">
                <a:solidFill>
                  <a:schemeClr val="tx1"/>
                </a:solidFill>
              </a:rPr>
              <a:t> PLCP</a:t>
            </a:r>
          </a:p>
        </p:txBody>
      </p:sp>
      <p:sp>
        <p:nvSpPr>
          <p:cNvPr id="13" name="Rectangle 12"/>
          <p:cNvSpPr/>
          <p:nvPr/>
        </p:nvSpPr>
        <p:spPr>
          <a:xfrm>
            <a:off x="7603042" y="4055190"/>
            <a:ext cx="1763486" cy="101984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err="1">
                <a:solidFill>
                  <a:schemeClr val="tx1"/>
                </a:solidFill>
              </a:rPr>
              <a:t>Lớp</a:t>
            </a:r>
            <a:r>
              <a:rPr lang="en-US">
                <a:solidFill>
                  <a:schemeClr val="tx1"/>
                </a:solidFill>
              </a:rPr>
              <a:t> PMD</a:t>
            </a:r>
          </a:p>
        </p:txBody>
      </p:sp>
      <p:sp>
        <p:nvSpPr>
          <p:cNvPr id="14" name="Rectangle 13"/>
          <p:cNvSpPr/>
          <p:nvPr/>
        </p:nvSpPr>
        <p:spPr>
          <a:xfrm>
            <a:off x="9440548" y="2970972"/>
            <a:ext cx="1750428" cy="210406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err="1">
                <a:solidFill>
                  <a:schemeClr val="tx1"/>
                </a:solidFill>
              </a:rPr>
              <a:t>Lớp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Quản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lý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Vật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lý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1260640" y="872203"/>
            <a:ext cx="696688" cy="42028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err="1">
                <a:solidFill>
                  <a:schemeClr val="tx1"/>
                </a:solidFill>
              </a:rPr>
              <a:t>Lớp</a:t>
            </a:r>
            <a:endParaRPr lang="en-US">
              <a:solidFill>
                <a:schemeClr val="tx1"/>
              </a:solidFill>
            </a:endParaRPr>
          </a:p>
          <a:p>
            <a:pPr algn="ctr"/>
            <a:r>
              <a:rPr lang="en-US" err="1">
                <a:solidFill>
                  <a:schemeClr val="tx1"/>
                </a:solidFill>
              </a:rPr>
              <a:t>Quản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lý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Thiết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bị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6910258" y="5213271"/>
            <a:ext cx="5082958" cy="67396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r>
              <a:rPr lang="en-US" sz="2000" err="1">
                <a:solidFill>
                  <a:srgbClr val="FF0000"/>
                </a:solidFill>
                <a:latin typeface="+mn-lt"/>
                <a:ea typeface="Helvetica" charset="0"/>
                <a:cs typeface="Helvetica" charset="0"/>
              </a:rPr>
              <a:t>Cấu</a:t>
            </a:r>
            <a:r>
              <a:rPr lang="en-US" sz="2000">
                <a:solidFill>
                  <a:srgbClr val="FF0000"/>
                </a:solidFill>
                <a:latin typeface="+mn-lt"/>
                <a:ea typeface="Helvetica" charset="0"/>
                <a:cs typeface="Helvetica" charset="0"/>
              </a:rPr>
              <a:t> </a:t>
            </a:r>
            <a:r>
              <a:rPr lang="en-US" sz="2000" err="1">
                <a:solidFill>
                  <a:srgbClr val="FF0000"/>
                </a:solidFill>
                <a:latin typeface="+mn-lt"/>
                <a:ea typeface="Helvetica" charset="0"/>
                <a:cs typeface="Helvetica" charset="0"/>
              </a:rPr>
              <a:t>trúc</a:t>
            </a:r>
            <a:r>
              <a:rPr lang="en-US" sz="2000">
                <a:solidFill>
                  <a:srgbClr val="FF0000"/>
                </a:solidFill>
                <a:latin typeface="+mn-lt"/>
                <a:ea typeface="Helvetica" charset="0"/>
                <a:cs typeface="Helvetica" charset="0"/>
              </a:rPr>
              <a:t> </a:t>
            </a:r>
            <a:r>
              <a:rPr lang="en-US" sz="2000" err="1">
                <a:solidFill>
                  <a:srgbClr val="FF0000"/>
                </a:solidFill>
                <a:latin typeface="+mn-lt"/>
                <a:ea typeface="Helvetica" charset="0"/>
                <a:cs typeface="Helvetica" charset="0"/>
              </a:rPr>
              <a:t>phân</a:t>
            </a:r>
            <a:r>
              <a:rPr lang="en-US" sz="2000">
                <a:solidFill>
                  <a:srgbClr val="FF0000"/>
                </a:solidFill>
                <a:latin typeface="+mn-lt"/>
                <a:ea typeface="Helvetica" charset="0"/>
                <a:cs typeface="Helvetica" charset="0"/>
              </a:rPr>
              <a:t> </a:t>
            </a:r>
            <a:r>
              <a:rPr lang="en-US" sz="2000" err="1">
                <a:solidFill>
                  <a:srgbClr val="FF0000"/>
                </a:solidFill>
                <a:latin typeface="+mn-lt"/>
                <a:ea typeface="Helvetica" charset="0"/>
                <a:cs typeface="Helvetica" charset="0"/>
              </a:rPr>
              <a:t>lớp</a:t>
            </a:r>
            <a:r>
              <a:rPr lang="en-US" sz="2000">
                <a:solidFill>
                  <a:srgbClr val="FF0000"/>
                </a:solidFill>
                <a:latin typeface="+mn-lt"/>
                <a:ea typeface="Helvetica" charset="0"/>
                <a:cs typeface="Helvetica" charset="0"/>
              </a:rPr>
              <a:t> </a:t>
            </a:r>
            <a:r>
              <a:rPr lang="en-US" sz="2000" err="1">
                <a:solidFill>
                  <a:srgbClr val="FF0000"/>
                </a:solidFill>
                <a:latin typeface="+mn-lt"/>
                <a:ea typeface="Helvetica" charset="0"/>
                <a:cs typeface="Helvetica" charset="0"/>
              </a:rPr>
              <a:t>của</a:t>
            </a:r>
            <a:r>
              <a:rPr lang="en-US" sz="2000">
                <a:solidFill>
                  <a:srgbClr val="FF0000"/>
                </a:solidFill>
                <a:latin typeface="+mn-lt"/>
                <a:ea typeface="Helvetica" charset="0"/>
                <a:cs typeface="Helvetica" charset="0"/>
              </a:rPr>
              <a:t> Wireless LAN </a:t>
            </a:r>
            <a:endParaRPr lang="en-US" sz="2000">
              <a:solidFill>
                <a:srgbClr val="FF0000"/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14797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393B54"/>
      </a:dk1>
      <a:lt1>
        <a:sysClr val="window" lastClr="D5D6DB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 Theme">
      <a:dk1>
        <a:sysClr val="windowText" lastClr="393B54"/>
      </a:dk1>
      <a:lt1>
        <a:sysClr val="window" lastClr="D5D6DB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393B54"/>
      </a:dk1>
      <a:lt1>
        <a:sysClr val="window" lastClr="D5D6DB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702DDB1602E1F418973D7514106350D" ma:contentTypeVersion="4" ma:contentTypeDescription="Create a new document." ma:contentTypeScope="" ma:versionID="170546f30c239b86c6523ea2b84b7268">
  <xsd:schema xmlns:xsd="http://www.w3.org/2001/XMLSchema" xmlns:xs="http://www.w3.org/2001/XMLSchema" xmlns:p="http://schemas.microsoft.com/office/2006/metadata/properties" xmlns:ns2="7b943c93-b938-48de-825e-fb1653b6f1c7" targetNamespace="http://schemas.microsoft.com/office/2006/metadata/properties" ma:root="true" ma:fieldsID="6e32fb89e853253165558a0af8fdade1" ns2:_="">
    <xsd:import namespace="7b943c93-b938-48de-825e-fb1653b6f1c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b943c93-b938-48de-825e-fb1653b6f1c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D01CA504-06EE-4C23-ADA9-A91897F7DAD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BB76170-6AD3-4A5D-B276-8B870577CF4E}">
  <ds:schemaRefs>
    <ds:schemaRef ds:uri="7b943c93-b938-48de-825e-fb1653b6f1c7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55E43FBF-9729-4772-887A-C3061867B0F3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770</TotalTime>
  <Words>8249</Words>
  <Application>Microsoft Office PowerPoint</Application>
  <PresentationFormat>Widescreen</PresentationFormat>
  <Paragraphs>1119</Paragraphs>
  <Slides>83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83</vt:i4>
      </vt:variant>
    </vt:vector>
  </HeadingPairs>
  <TitlesOfParts>
    <vt:vector size="94" baseType="lpstr">
      <vt:lpstr>AppleSDGothicNeo-Regular</vt:lpstr>
      <vt:lpstr>Arial</vt:lpstr>
      <vt:lpstr>ArialUnicodeMS</vt:lpstr>
      <vt:lpstr>Calibri</vt:lpstr>
      <vt:lpstr>Cambria Math</vt:lpstr>
      <vt:lpstr>Courier New</vt:lpstr>
      <vt:lpstr>HelveticaNeue</vt:lpstr>
      <vt:lpstr>LucidaGrande</vt:lpstr>
      <vt:lpstr>Wingdings</vt:lpstr>
      <vt:lpstr>Office Theme</vt:lpstr>
      <vt:lpstr>1_Office Theme</vt:lpstr>
      <vt:lpstr>PowerPoint Presentation</vt:lpstr>
      <vt:lpstr>Đánh giá Hiệu năng Mạng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Đánh giá Hiệu năng Mạng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Đánh giá Hiệu năng Mạng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Đánh giá Hiệu năng Mạng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Pham Long Long</dc:creator>
  <cp:lastModifiedBy>LUONG HOANG LAM 20183780</cp:lastModifiedBy>
  <cp:revision>1</cp:revision>
  <dcterms:created xsi:type="dcterms:W3CDTF">2020-04-20T02:25:53Z</dcterms:created>
  <dcterms:modified xsi:type="dcterms:W3CDTF">2022-08-04T09:33:25Z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0x0101001702DDB1602E1F418973D7514106350D</vt:lpwstr>
  </property>
</Properties>
</file>